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2" r:id="rId5"/>
    <p:sldMasterId id="2147483691" r:id="rId6"/>
    <p:sldMasterId id="2147483701" r:id="rId7"/>
    <p:sldMasterId id="2147483710" r:id="rId8"/>
    <p:sldMasterId id="2147483743" r:id="rId9"/>
  </p:sldMasterIdLst>
  <p:notesMasterIdLst>
    <p:notesMasterId r:id="rId77"/>
  </p:notesMasterIdLst>
  <p:sldIdLst>
    <p:sldId id="2494" r:id="rId10"/>
    <p:sldId id="346" r:id="rId11"/>
    <p:sldId id="415" r:id="rId12"/>
    <p:sldId id="344" r:id="rId13"/>
    <p:sldId id="2469" r:id="rId14"/>
    <p:sldId id="2965" r:id="rId15"/>
    <p:sldId id="284" r:id="rId16"/>
    <p:sldId id="392" r:id="rId17"/>
    <p:sldId id="2499" r:id="rId18"/>
    <p:sldId id="2473" r:id="rId19"/>
    <p:sldId id="274" r:id="rId20"/>
    <p:sldId id="2476" r:id="rId21"/>
    <p:sldId id="2424" r:id="rId22"/>
    <p:sldId id="2967" r:id="rId23"/>
    <p:sldId id="454" r:id="rId24"/>
    <p:sldId id="455" r:id="rId25"/>
    <p:sldId id="386" r:id="rId26"/>
    <p:sldId id="2478" r:id="rId27"/>
    <p:sldId id="832" r:id="rId28"/>
    <p:sldId id="2968" r:id="rId29"/>
    <p:sldId id="2969" r:id="rId30"/>
    <p:sldId id="2958" r:id="rId31"/>
    <p:sldId id="2972" r:id="rId32"/>
    <p:sldId id="756" r:id="rId33"/>
    <p:sldId id="407" r:id="rId34"/>
    <p:sldId id="767" r:id="rId35"/>
    <p:sldId id="972" r:id="rId36"/>
    <p:sldId id="930" r:id="rId37"/>
    <p:sldId id="991" r:id="rId38"/>
    <p:sldId id="990" r:id="rId39"/>
    <p:sldId id="971" r:id="rId40"/>
    <p:sldId id="333" r:id="rId41"/>
    <p:sldId id="401" r:id="rId42"/>
    <p:sldId id="798" r:id="rId43"/>
    <p:sldId id="850" r:id="rId44"/>
    <p:sldId id="1229" r:id="rId45"/>
    <p:sldId id="1230" r:id="rId46"/>
    <p:sldId id="1232" r:id="rId47"/>
    <p:sldId id="1272" r:id="rId48"/>
    <p:sldId id="2963" r:id="rId49"/>
    <p:sldId id="2477" r:id="rId50"/>
    <p:sldId id="750" r:id="rId51"/>
    <p:sldId id="2970" r:id="rId52"/>
    <p:sldId id="757" r:id="rId53"/>
    <p:sldId id="746" r:id="rId54"/>
    <p:sldId id="818" r:id="rId55"/>
    <p:sldId id="744" r:id="rId56"/>
    <p:sldId id="752" r:id="rId57"/>
    <p:sldId id="2973" r:id="rId58"/>
    <p:sldId id="808" r:id="rId59"/>
    <p:sldId id="819" r:id="rId60"/>
    <p:sldId id="802" r:id="rId61"/>
    <p:sldId id="809" r:id="rId62"/>
    <p:sldId id="810" r:id="rId63"/>
    <p:sldId id="814" r:id="rId64"/>
    <p:sldId id="803" r:id="rId65"/>
    <p:sldId id="816" r:id="rId66"/>
    <p:sldId id="804" r:id="rId67"/>
    <p:sldId id="751" r:id="rId68"/>
    <p:sldId id="414" r:id="rId69"/>
    <p:sldId id="2962" r:id="rId70"/>
    <p:sldId id="456" r:id="rId71"/>
    <p:sldId id="325" r:id="rId72"/>
    <p:sldId id="2437" r:id="rId73"/>
    <p:sldId id="2445" r:id="rId74"/>
    <p:sldId id="2971" r:id="rId75"/>
    <p:sldId id="309"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mp; Legal" id="{9937E4AB-702F-4C39-A47C-8D6EA70B3ED8}">
          <p14:sldIdLst>
            <p14:sldId id="2494"/>
            <p14:sldId id="346"/>
          </p14:sldIdLst>
        </p14:section>
        <p14:section name="Agenda" id="{B73172E7-2167-4006-9F72-4B428A548F2B}">
          <p14:sldIdLst>
            <p14:sldId id="415"/>
          </p14:sldIdLst>
        </p14:section>
        <p14:section name="Introduction to Intel for Industrial Developers" id="{1770C32A-2528-416F-B7DA-E5DF098B1273}">
          <p14:sldIdLst>
            <p14:sldId id="344"/>
            <p14:sldId id="2469"/>
            <p14:sldId id="2965"/>
            <p14:sldId id="284"/>
            <p14:sldId id="392"/>
            <p14:sldId id="2499"/>
            <p14:sldId id="2473"/>
            <p14:sldId id="274"/>
            <p14:sldId id="2476"/>
            <p14:sldId id="2424"/>
          </p14:sldIdLst>
        </p14:section>
        <p14:section name="Intel Developer Program" id="{FF31082B-1B72-4170-BABE-DFD66A8C64B5}">
          <p14:sldIdLst>
            <p14:sldId id="2967"/>
            <p14:sldId id="454"/>
            <p14:sldId id="455"/>
            <p14:sldId id="386"/>
          </p14:sldIdLst>
        </p14:section>
        <p14:section name="OpenVino" id="{2B786430-D1FA-4B77-99FD-3D7C78C0C587}">
          <p14:sldIdLst>
            <p14:sldId id="2478"/>
            <p14:sldId id="832"/>
            <p14:sldId id="2968"/>
            <p14:sldId id="2969"/>
            <p14:sldId id="2958"/>
            <p14:sldId id="2972"/>
            <p14:sldId id="756"/>
            <p14:sldId id="407"/>
            <p14:sldId id="767"/>
            <p14:sldId id="972"/>
            <p14:sldId id="930"/>
            <p14:sldId id="991"/>
            <p14:sldId id="990"/>
            <p14:sldId id="971"/>
            <p14:sldId id="333"/>
            <p14:sldId id="401"/>
            <p14:sldId id="798"/>
            <p14:sldId id="850"/>
            <p14:sldId id="1229"/>
            <p14:sldId id="1230"/>
            <p14:sldId id="1232"/>
            <p14:sldId id="1272"/>
          </p14:sldIdLst>
        </p14:section>
        <p14:section name="Defect Detection Demo" id="{1EE0E68A-A815-4B89-B86F-BC1BF88DC458}">
          <p14:sldIdLst>
            <p14:sldId id="2963"/>
          </p14:sldIdLst>
        </p14:section>
        <p14:section name="Edge Insights Software Stack" id="{9115D8D2-C829-4766-B0C9-C78AE112710F}">
          <p14:sldIdLst>
            <p14:sldId id="2477"/>
            <p14:sldId id="750"/>
            <p14:sldId id="2970"/>
            <p14:sldId id="757"/>
            <p14:sldId id="746"/>
            <p14:sldId id="818"/>
          </p14:sldIdLst>
        </p14:section>
        <p14:section name="Video Analytics Pipeline" id="{8AB27D6B-5AC4-44F7-BFB1-59A2EB08DE07}">
          <p14:sldIdLst>
            <p14:sldId id="744"/>
            <p14:sldId id="752"/>
            <p14:sldId id="2973"/>
            <p14:sldId id="808"/>
            <p14:sldId id="819"/>
            <p14:sldId id="802"/>
            <p14:sldId id="809"/>
            <p14:sldId id="810"/>
            <p14:sldId id="814"/>
            <p14:sldId id="803"/>
            <p14:sldId id="816"/>
            <p14:sldId id="804"/>
          </p14:sldIdLst>
        </p14:section>
        <p14:section name="Hardware for the Workshop" id="{8FE8C8C1-F8B2-44A1-A840-2A0BB64D6816}">
          <p14:sldIdLst>
            <p14:sldId id="751"/>
            <p14:sldId id="414"/>
            <p14:sldId id="2962"/>
            <p14:sldId id="456"/>
          </p14:sldIdLst>
        </p14:section>
        <p14:section name="Case Studies" id="{5F410659-4451-4B34-9DB3-9712504BE2B2}">
          <p14:sldIdLst>
            <p14:sldId id="325"/>
            <p14:sldId id="2437"/>
            <p14:sldId id="2445"/>
            <p14:sldId id="2971"/>
          </p14:sldIdLst>
        </p14:section>
        <p14:section name="Final Slide" id="{9BBC7D1B-396A-44DC-9BD9-DA9738C270A7}">
          <p14:sldIdLst>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81" autoAdjust="0"/>
    <p:restoredTop sz="67607" autoAdjust="0"/>
  </p:normalViewPr>
  <p:slideViewPr>
    <p:cSldViewPr snapToGrid="0">
      <p:cViewPr varScale="1">
        <p:scale>
          <a:sx n="59" d="100"/>
          <a:sy n="59" d="100"/>
        </p:scale>
        <p:origin x="1790"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slide" Target="slides/slide67.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pchien\Documents\CV%20SDK%20Performance%20grap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3047470382730829E-2"/>
          <c:y val="0.11873461541691582"/>
          <c:w val="0.93888888888888888"/>
          <c:h val="0.66975850099738732"/>
        </c:manualLayout>
      </c:layout>
      <c:bar3DChart>
        <c:barDir val="col"/>
        <c:grouping val="clustered"/>
        <c:varyColors val="0"/>
        <c:ser>
          <c:idx val="0"/>
          <c:order val="0"/>
          <c:tx>
            <c:strRef>
              <c:f>Sheet1!$F$67</c:f>
              <c:strCache>
                <c:ptCount val="1"/>
                <c:pt idx="0">
                  <c:v>Std. Caffe on CPU</c:v>
                </c:pt>
              </c:strCache>
            </c:strRef>
          </c:tx>
          <c:spPr>
            <a:solidFill>
              <a:schemeClr val="bg2"/>
            </a:solidFill>
            <a:ln>
              <a:noFill/>
            </a:ln>
            <a:effectLst/>
            <a:sp3d/>
          </c:spPr>
          <c:invertIfNegative val="0"/>
          <c:cat>
            <c:strRef>
              <c:f>Sheet1!$E$68:$E$73</c:f>
              <c:strCache>
                <c:ptCount val="6"/>
                <c:pt idx="0">
                  <c:v>GoogLeNet v1</c:v>
                </c:pt>
                <c:pt idx="1">
                  <c:v>Vgg16*</c:v>
                </c:pt>
                <c:pt idx="2">
                  <c:v>Squeezenet* 1.1</c:v>
                </c:pt>
                <c:pt idx="3">
                  <c:v>GoogLeNet v1 (32)</c:v>
                </c:pt>
                <c:pt idx="4">
                  <c:v>Vgg16* (32)</c:v>
                </c:pt>
                <c:pt idx="5">
                  <c:v>Squeezenet* 1.1 (32)</c:v>
                </c:pt>
              </c:strCache>
            </c:strRef>
          </c:cat>
          <c:val>
            <c:numRef>
              <c:f>Sheet1!$F$68:$F$73</c:f>
              <c:numCache>
                <c:formatCode>General</c:formatCode>
                <c:ptCount val="6"/>
                <c:pt idx="0">
                  <c:v>1</c:v>
                </c:pt>
                <c:pt idx="1">
                  <c:v>1</c:v>
                </c:pt>
                <c:pt idx="2">
                  <c:v>1</c:v>
                </c:pt>
                <c:pt idx="3">
                  <c:v>1</c:v>
                </c:pt>
                <c:pt idx="4">
                  <c:v>1</c:v>
                </c:pt>
                <c:pt idx="5">
                  <c:v>1</c:v>
                </c:pt>
              </c:numCache>
            </c:numRef>
          </c:val>
          <c:extLst>
            <c:ext xmlns:c16="http://schemas.microsoft.com/office/drawing/2014/chart" uri="{C3380CC4-5D6E-409C-BE32-E72D297353CC}">
              <c16:uniqueId val="{00000000-D289-6B4F-8AB7-1736DB2A8161}"/>
            </c:ext>
          </c:extLst>
        </c:ser>
        <c:ser>
          <c:idx val="1"/>
          <c:order val="1"/>
          <c:tx>
            <c:strRef>
              <c:f>Sheet1!$G$67</c:f>
              <c:strCache>
                <c:ptCount val="1"/>
                <c:pt idx="0">
                  <c:v>OpenCV on CPU</c:v>
                </c:pt>
              </c:strCache>
            </c:strRef>
          </c:tx>
          <c:spPr>
            <a:solidFill>
              <a:schemeClr val="bg2">
                <a:lumMod val="50000"/>
              </a:schemeClr>
            </a:solidFill>
            <a:ln>
              <a:noFill/>
            </a:ln>
            <a:effectLst/>
            <a:sp3d/>
          </c:spPr>
          <c:invertIfNegative val="0"/>
          <c:cat>
            <c:strRef>
              <c:f>Sheet1!$E$68:$E$73</c:f>
              <c:strCache>
                <c:ptCount val="6"/>
                <c:pt idx="0">
                  <c:v>GoogLeNet v1</c:v>
                </c:pt>
                <c:pt idx="1">
                  <c:v>Vgg16*</c:v>
                </c:pt>
                <c:pt idx="2">
                  <c:v>Squeezenet* 1.1</c:v>
                </c:pt>
                <c:pt idx="3">
                  <c:v>GoogLeNet v1 (32)</c:v>
                </c:pt>
                <c:pt idx="4">
                  <c:v>Vgg16* (32)</c:v>
                </c:pt>
                <c:pt idx="5">
                  <c:v>Squeezenet* 1.1 (32)</c:v>
                </c:pt>
              </c:strCache>
            </c:strRef>
          </c:cat>
          <c:val>
            <c:numRef>
              <c:f>Sheet1!$G$68:$G$73</c:f>
              <c:numCache>
                <c:formatCode>General</c:formatCode>
                <c:ptCount val="6"/>
                <c:pt idx="0" formatCode="0.00">
                  <c:v>3.3397097625329817</c:v>
                </c:pt>
                <c:pt idx="1">
                  <c:v>1.74</c:v>
                </c:pt>
                <c:pt idx="2">
                  <c:v>4.42</c:v>
                </c:pt>
                <c:pt idx="3">
                  <c:v>3.57</c:v>
                </c:pt>
                <c:pt idx="4">
                  <c:v>1.87</c:v>
                </c:pt>
                <c:pt idx="5">
                  <c:v>4.3</c:v>
                </c:pt>
              </c:numCache>
            </c:numRef>
          </c:val>
          <c:extLst>
            <c:ext xmlns:c16="http://schemas.microsoft.com/office/drawing/2014/chart" uri="{C3380CC4-5D6E-409C-BE32-E72D297353CC}">
              <c16:uniqueId val="{00000001-D289-6B4F-8AB7-1736DB2A8161}"/>
            </c:ext>
          </c:extLst>
        </c:ser>
        <c:ser>
          <c:idx val="2"/>
          <c:order val="2"/>
          <c:tx>
            <c:strRef>
              <c:f>Sheet1!$H$67</c:f>
              <c:strCache>
                <c:ptCount val="1"/>
                <c:pt idx="0">
                  <c:v>OpenVINO on CPU</c:v>
                </c:pt>
              </c:strCache>
            </c:strRef>
          </c:tx>
          <c:spPr>
            <a:solidFill>
              <a:schemeClr val="accent2"/>
            </a:solidFill>
            <a:ln>
              <a:noFill/>
            </a:ln>
            <a:effectLst/>
            <a:sp3d/>
          </c:spPr>
          <c:invertIfNegative val="0"/>
          <c:cat>
            <c:strRef>
              <c:f>Sheet1!$E$68:$E$73</c:f>
              <c:strCache>
                <c:ptCount val="6"/>
                <c:pt idx="0">
                  <c:v>GoogLeNet v1</c:v>
                </c:pt>
                <c:pt idx="1">
                  <c:v>Vgg16*</c:v>
                </c:pt>
                <c:pt idx="2">
                  <c:v>Squeezenet* 1.1</c:v>
                </c:pt>
                <c:pt idx="3">
                  <c:v>GoogLeNet v1 (32)</c:v>
                </c:pt>
                <c:pt idx="4">
                  <c:v>Vgg16* (32)</c:v>
                </c:pt>
                <c:pt idx="5">
                  <c:v>Squeezenet* 1.1 (32)</c:v>
                </c:pt>
              </c:strCache>
            </c:strRef>
          </c:cat>
          <c:val>
            <c:numRef>
              <c:f>Sheet1!$H$68:$H$73</c:f>
              <c:numCache>
                <c:formatCode>General</c:formatCode>
                <c:ptCount val="6"/>
                <c:pt idx="0">
                  <c:v>5.68</c:v>
                </c:pt>
                <c:pt idx="1">
                  <c:v>2.37</c:v>
                </c:pt>
                <c:pt idx="2">
                  <c:v>6.63</c:v>
                </c:pt>
                <c:pt idx="3">
                  <c:v>5.91</c:v>
                </c:pt>
                <c:pt idx="4">
                  <c:v>2.62</c:v>
                </c:pt>
                <c:pt idx="5">
                  <c:v>5.61</c:v>
                </c:pt>
              </c:numCache>
            </c:numRef>
          </c:val>
          <c:extLst>
            <c:ext xmlns:c16="http://schemas.microsoft.com/office/drawing/2014/chart" uri="{C3380CC4-5D6E-409C-BE32-E72D297353CC}">
              <c16:uniqueId val="{00000002-D289-6B4F-8AB7-1736DB2A8161}"/>
            </c:ext>
          </c:extLst>
        </c:ser>
        <c:ser>
          <c:idx val="3"/>
          <c:order val="3"/>
          <c:tx>
            <c:strRef>
              <c:f>Sheet1!$I$67</c:f>
              <c:strCache>
                <c:ptCount val="1"/>
                <c:pt idx="0">
                  <c:v>OpenVINO on GPU</c:v>
                </c:pt>
              </c:strCache>
            </c:strRef>
          </c:tx>
          <c:spPr>
            <a:solidFill>
              <a:schemeClr val="accent1"/>
            </a:solidFill>
            <a:ln>
              <a:noFill/>
            </a:ln>
            <a:effectLst/>
            <a:sp3d/>
          </c:spPr>
          <c:invertIfNegative val="0"/>
          <c:cat>
            <c:strRef>
              <c:f>Sheet1!$E$68:$E$73</c:f>
              <c:strCache>
                <c:ptCount val="6"/>
                <c:pt idx="0">
                  <c:v>GoogLeNet v1</c:v>
                </c:pt>
                <c:pt idx="1">
                  <c:v>Vgg16*</c:v>
                </c:pt>
                <c:pt idx="2">
                  <c:v>Squeezenet* 1.1</c:v>
                </c:pt>
                <c:pt idx="3">
                  <c:v>GoogLeNet v1 (32)</c:v>
                </c:pt>
                <c:pt idx="4">
                  <c:v>Vgg16* (32)</c:v>
                </c:pt>
                <c:pt idx="5">
                  <c:v>Squeezenet* 1.1 (32)</c:v>
                </c:pt>
              </c:strCache>
            </c:strRef>
          </c:cat>
          <c:val>
            <c:numRef>
              <c:f>Sheet1!$I$68:$I$73</c:f>
              <c:numCache>
                <c:formatCode>General</c:formatCode>
                <c:ptCount val="6"/>
                <c:pt idx="0">
                  <c:v>5.81</c:v>
                </c:pt>
                <c:pt idx="1">
                  <c:v>5.61</c:v>
                </c:pt>
                <c:pt idx="2">
                  <c:v>4.2300000000000004</c:v>
                </c:pt>
                <c:pt idx="3">
                  <c:v>7.23</c:v>
                </c:pt>
                <c:pt idx="4">
                  <c:v>4.34</c:v>
                </c:pt>
                <c:pt idx="5">
                  <c:v>7.73</c:v>
                </c:pt>
              </c:numCache>
            </c:numRef>
          </c:val>
          <c:extLst>
            <c:ext xmlns:c16="http://schemas.microsoft.com/office/drawing/2014/chart" uri="{C3380CC4-5D6E-409C-BE32-E72D297353CC}">
              <c16:uniqueId val="{00000003-D289-6B4F-8AB7-1736DB2A8161}"/>
            </c:ext>
          </c:extLst>
        </c:ser>
        <c:ser>
          <c:idx val="4"/>
          <c:order val="4"/>
          <c:tx>
            <c:strRef>
              <c:f>Sheet1!$J$67</c:f>
              <c:strCache>
                <c:ptCount val="1"/>
                <c:pt idx="0">
                  <c:v>OpenVINO on FPGA</c:v>
                </c:pt>
              </c:strCache>
            </c:strRef>
          </c:tx>
          <c:spPr>
            <a:solidFill>
              <a:schemeClr val="tx2"/>
            </a:solidFill>
            <a:ln>
              <a:noFill/>
            </a:ln>
            <a:effectLst/>
            <a:sp3d/>
          </c:spPr>
          <c:invertIfNegative val="0"/>
          <c:cat>
            <c:strRef>
              <c:f>Sheet1!$E$68:$E$73</c:f>
              <c:strCache>
                <c:ptCount val="6"/>
                <c:pt idx="0">
                  <c:v>GoogLeNet v1</c:v>
                </c:pt>
                <c:pt idx="1">
                  <c:v>Vgg16*</c:v>
                </c:pt>
                <c:pt idx="2">
                  <c:v>Squeezenet* 1.1</c:v>
                </c:pt>
                <c:pt idx="3">
                  <c:v>GoogLeNet v1 (32)</c:v>
                </c:pt>
                <c:pt idx="4">
                  <c:v>Vgg16* (32)</c:v>
                </c:pt>
                <c:pt idx="5">
                  <c:v>Squeezenet* 1.1 (32)</c:v>
                </c:pt>
              </c:strCache>
            </c:strRef>
          </c:cat>
          <c:val>
            <c:numRef>
              <c:f>Sheet1!$J$68:$J$73</c:f>
              <c:numCache>
                <c:formatCode>General</c:formatCode>
                <c:ptCount val="6"/>
                <c:pt idx="0">
                  <c:v>16.89</c:v>
                </c:pt>
                <c:pt idx="1">
                  <c:v>4.32</c:v>
                </c:pt>
                <c:pt idx="2">
                  <c:v>16.510000000000002</c:v>
                </c:pt>
                <c:pt idx="3">
                  <c:v>18.809999999999999</c:v>
                </c:pt>
                <c:pt idx="4">
                  <c:v>8.08</c:v>
                </c:pt>
                <c:pt idx="5">
                  <c:v>19.91</c:v>
                </c:pt>
              </c:numCache>
            </c:numRef>
          </c:val>
          <c:extLst>
            <c:ext xmlns:c16="http://schemas.microsoft.com/office/drawing/2014/chart" uri="{C3380CC4-5D6E-409C-BE32-E72D297353CC}">
              <c16:uniqueId val="{00000004-D289-6B4F-8AB7-1736DB2A8161}"/>
            </c:ext>
          </c:extLst>
        </c:ser>
        <c:dLbls>
          <c:showLegendKey val="0"/>
          <c:showVal val="0"/>
          <c:showCatName val="0"/>
          <c:showSerName val="0"/>
          <c:showPercent val="0"/>
          <c:showBubbleSize val="0"/>
        </c:dLbls>
        <c:gapWidth val="150"/>
        <c:shape val="box"/>
        <c:axId val="647729648"/>
        <c:axId val="647730040"/>
        <c:axId val="0"/>
      </c:bar3DChart>
      <c:catAx>
        <c:axId val="6477296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en-US"/>
          </a:p>
        </c:txPr>
        <c:crossAx val="647730040"/>
        <c:crosses val="autoZero"/>
        <c:auto val="1"/>
        <c:lblAlgn val="ctr"/>
        <c:lblOffset val="100"/>
        <c:noMultiLvlLbl val="0"/>
      </c:catAx>
      <c:valAx>
        <c:axId val="647730040"/>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2"/>
                </a:solidFill>
                <a:latin typeface="+mn-lt"/>
                <a:ea typeface="+mn-ea"/>
                <a:cs typeface="+mn-cs"/>
              </a:defRPr>
            </a:pPr>
            <a:endParaRPr lang="en-US"/>
          </a:p>
        </c:txPr>
        <c:crossAx val="647729648"/>
        <c:crosses val="autoZero"/>
        <c:crossBetween val="between"/>
      </c:valAx>
      <c:spPr>
        <a:noFill/>
        <a:ln>
          <a:noFill/>
        </a:ln>
        <a:effectLst/>
      </c:spPr>
    </c:plotArea>
    <c:legend>
      <c:legendPos val="b"/>
      <c:legendEntry>
        <c:idx val="1"/>
        <c:txPr>
          <a:bodyPr rot="0" spcFirstLastPara="1" vertOverflow="ellipsis" vert="horz" wrap="square" anchor="ctr" anchorCtr="1"/>
          <a:lstStyle/>
          <a:p>
            <a:pPr>
              <a:defRPr sz="95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
          <c:y val="0.92191664527847428"/>
          <c:w val="0.94544257856922476"/>
          <c:h val="6.3114036934760614E-2"/>
        </c:manualLayout>
      </c:layout>
      <c:overlay val="0"/>
      <c:spPr>
        <a:noFill/>
        <a:ln>
          <a:noFill/>
        </a:ln>
        <a:effectLst/>
      </c:spPr>
      <c:txPr>
        <a:bodyPr rot="0" spcFirstLastPara="1" vertOverflow="ellipsis" vert="horz" wrap="square" anchor="ctr" anchorCtr="1"/>
        <a:lstStyle/>
        <a:p>
          <a:pPr>
            <a:defRPr sz="9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91E972-81F6-4334-8910-F84502F7F938}" type="doc">
      <dgm:prSet loTypeId="urn:microsoft.com/office/officeart/2005/8/layout/cycle8" loCatId="cycle" qsTypeId="urn:microsoft.com/office/officeart/2005/8/quickstyle/simple1" qsCatId="simple" csTypeId="urn:microsoft.com/office/officeart/2005/8/colors/accent1_2" csCatId="accent1" phldr="1"/>
      <dgm:spPr/>
    </dgm:pt>
    <dgm:pt modelId="{F286374D-4DBD-49DD-A22F-2300AD721D3B}">
      <dgm:prSet phldrT="[Text]"/>
      <dgm:spPr>
        <a:solidFill>
          <a:schemeClr val="bg2"/>
        </a:solidFill>
        <a:ln>
          <a:noFill/>
        </a:ln>
      </dgm:spPr>
      <dgm:t>
        <a:bodyPr/>
        <a:lstStyle/>
        <a:p>
          <a:r>
            <a:rPr lang="en-US" b="1" dirty="0"/>
            <a:t>Prototype</a:t>
          </a:r>
        </a:p>
      </dgm:t>
    </dgm:pt>
    <dgm:pt modelId="{6DF27AAC-AB2A-411B-98D0-B0DA34A9F9FC}" type="parTrans" cxnId="{EF0AEF8A-691C-4DF4-87E4-05AAB5CB2331}">
      <dgm:prSet/>
      <dgm:spPr/>
      <dgm:t>
        <a:bodyPr/>
        <a:lstStyle/>
        <a:p>
          <a:endParaRPr lang="en-US"/>
        </a:p>
      </dgm:t>
    </dgm:pt>
    <dgm:pt modelId="{83F2D4DA-B41A-4392-A48A-AB2EB9185277}" type="sibTrans" cxnId="{EF0AEF8A-691C-4DF4-87E4-05AAB5CB2331}">
      <dgm:prSet/>
      <dgm:spPr/>
      <dgm:t>
        <a:bodyPr/>
        <a:lstStyle/>
        <a:p>
          <a:endParaRPr lang="en-US"/>
        </a:p>
      </dgm:t>
    </dgm:pt>
    <dgm:pt modelId="{F50E9319-EFA8-40C5-AB40-6F7F7F9F345C}">
      <dgm:prSet phldrT="[Text]"/>
      <dgm:spPr>
        <a:solidFill>
          <a:schemeClr val="accent2">
            <a:lumMod val="50000"/>
          </a:schemeClr>
        </a:solidFill>
        <a:ln>
          <a:noFill/>
        </a:ln>
      </dgm:spPr>
      <dgm:t>
        <a:bodyPr/>
        <a:lstStyle/>
        <a:p>
          <a:r>
            <a:rPr lang="en-US" b="1" dirty="0"/>
            <a:t>Productize and Scale</a:t>
          </a:r>
        </a:p>
      </dgm:t>
    </dgm:pt>
    <dgm:pt modelId="{3CEDB27F-5A53-4A87-84EE-F34C8E146229}" type="parTrans" cxnId="{8533F5EC-AE95-4109-85B0-C9A5783D4154}">
      <dgm:prSet/>
      <dgm:spPr/>
      <dgm:t>
        <a:bodyPr/>
        <a:lstStyle/>
        <a:p>
          <a:endParaRPr lang="en-US"/>
        </a:p>
      </dgm:t>
    </dgm:pt>
    <dgm:pt modelId="{5F7C2C3C-A7D5-494D-8479-A2E23662DA90}" type="sibTrans" cxnId="{8533F5EC-AE95-4109-85B0-C9A5783D4154}">
      <dgm:prSet/>
      <dgm:spPr/>
      <dgm:t>
        <a:bodyPr/>
        <a:lstStyle/>
        <a:p>
          <a:endParaRPr lang="en-US"/>
        </a:p>
      </dgm:t>
    </dgm:pt>
    <dgm:pt modelId="{00AC64CD-2657-42A2-9A41-E5D5A8EFDBB4}">
      <dgm:prSet phldrT="[Text]"/>
      <dgm:spPr>
        <a:solidFill>
          <a:schemeClr val="accent1">
            <a:lumMod val="75000"/>
          </a:schemeClr>
        </a:solidFill>
        <a:ln>
          <a:noFill/>
        </a:ln>
      </dgm:spPr>
      <dgm:t>
        <a:bodyPr/>
        <a:lstStyle/>
        <a:p>
          <a:r>
            <a:rPr lang="en-US" b="1" dirty="0"/>
            <a:t>Define</a:t>
          </a:r>
        </a:p>
      </dgm:t>
    </dgm:pt>
    <dgm:pt modelId="{F5BEBF77-C700-4CFA-A3A1-3CA2DDEA2FA7}" type="parTrans" cxnId="{017E4435-032D-4020-84EA-2EACDB942C3C}">
      <dgm:prSet/>
      <dgm:spPr/>
      <dgm:t>
        <a:bodyPr/>
        <a:lstStyle/>
        <a:p>
          <a:endParaRPr lang="en-US"/>
        </a:p>
      </dgm:t>
    </dgm:pt>
    <dgm:pt modelId="{59E386FB-A195-491C-8D01-80DA9BF2B59E}" type="sibTrans" cxnId="{017E4435-032D-4020-84EA-2EACDB942C3C}">
      <dgm:prSet/>
      <dgm:spPr/>
      <dgm:t>
        <a:bodyPr/>
        <a:lstStyle/>
        <a:p>
          <a:endParaRPr lang="en-US"/>
        </a:p>
      </dgm:t>
    </dgm:pt>
    <dgm:pt modelId="{16816BC0-6DD2-458B-A2CD-DEB3F457ECFC}" type="pres">
      <dgm:prSet presAssocID="{2F91E972-81F6-4334-8910-F84502F7F938}" presName="compositeShape" presStyleCnt="0">
        <dgm:presLayoutVars>
          <dgm:chMax val="7"/>
          <dgm:dir/>
          <dgm:resizeHandles val="exact"/>
        </dgm:presLayoutVars>
      </dgm:prSet>
      <dgm:spPr/>
    </dgm:pt>
    <dgm:pt modelId="{71C3E3AE-8695-4CE8-AD2E-0FF30A4A5B13}" type="pres">
      <dgm:prSet presAssocID="{2F91E972-81F6-4334-8910-F84502F7F938}" presName="wedge1" presStyleLbl="node1" presStyleIdx="0" presStyleCnt="3"/>
      <dgm:spPr/>
    </dgm:pt>
    <dgm:pt modelId="{9CEDE3CE-A0BA-415D-B264-471A17314F6D}" type="pres">
      <dgm:prSet presAssocID="{2F91E972-81F6-4334-8910-F84502F7F938}" presName="dummy1a" presStyleCnt="0"/>
      <dgm:spPr/>
    </dgm:pt>
    <dgm:pt modelId="{DE51B955-C44D-42C4-B2CF-7D8512D197AD}" type="pres">
      <dgm:prSet presAssocID="{2F91E972-81F6-4334-8910-F84502F7F938}" presName="dummy1b" presStyleCnt="0"/>
      <dgm:spPr/>
    </dgm:pt>
    <dgm:pt modelId="{8E2AFE39-3D9B-43E9-A139-BEE51FC646B5}" type="pres">
      <dgm:prSet presAssocID="{2F91E972-81F6-4334-8910-F84502F7F938}" presName="wedge1Tx" presStyleLbl="node1" presStyleIdx="0" presStyleCnt="3">
        <dgm:presLayoutVars>
          <dgm:chMax val="0"/>
          <dgm:chPref val="0"/>
          <dgm:bulletEnabled val="1"/>
        </dgm:presLayoutVars>
      </dgm:prSet>
      <dgm:spPr/>
    </dgm:pt>
    <dgm:pt modelId="{3DEF71BE-0FFA-4A61-91B3-F761BCC8C96D}" type="pres">
      <dgm:prSet presAssocID="{2F91E972-81F6-4334-8910-F84502F7F938}" presName="wedge2" presStyleLbl="node1" presStyleIdx="1" presStyleCnt="3"/>
      <dgm:spPr/>
    </dgm:pt>
    <dgm:pt modelId="{8BF49AEE-6B98-4F4B-8AE9-C6A9861A2CE1}" type="pres">
      <dgm:prSet presAssocID="{2F91E972-81F6-4334-8910-F84502F7F938}" presName="dummy2a" presStyleCnt="0"/>
      <dgm:spPr/>
    </dgm:pt>
    <dgm:pt modelId="{96EC30C6-5823-4978-A8D4-F7C1A20392CC}" type="pres">
      <dgm:prSet presAssocID="{2F91E972-81F6-4334-8910-F84502F7F938}" presName="dummy2b" presStyleCnt="0"/>
      <dgm:spPr/>
    </dgm:pt>
    <dgm:pt modelId="{D3DCA69A-FE6B-4B73-800C-1291388467E7}" type="pres">
      <dgm:prSet presAssocID="{2F91E972-81F6-4334-8910-F84502F7F938}" presName="wedge2Tx" presStyleLbl="node1" presStyleIdx="1" presStyleCnt="3">
        <dgm:presLayoutVars>
          <dgm:chMax val="0"/>
          <dgm:chPref val="0"/>
          <dgm:bulletEnabled val="1"/>
        </dgm:presLayoutVars>
      </dgm:prSet>
      <dgm:spPr/>
    </dgm:pt>
    <dgm:pt modelId="{E00D4556-E386-4B5B-98BA-337BE6C4BEF1}" type="pres">
      <dgm:prSet presAssocID="{2F91E972-81F6-4334-8910-F84502F7F938}" presName="wedge3" presStyleLbl="node1" presStyleIdx="2" presStyleCnt="3"/>
      <dgm:spPr/>
    </dgm:pt>
    <dgm:pt modelId="{7E736057-9C3A-4D75-8DBC-E15AB4B61D2C}" type="pres">
      <dgm:prSet presAssocID="{2F91E972-81F6-4334-8910-F84502F7F938}" presName="dummy3a" presStyleCnt="0"/>
      <dgm:spPr/>
    </dgm:pt>
    <dgm:pt modelId="{04BA3439-9514-47D0-B519-93CE57D10008}" type="pres">
      <dgm:prSet presAssocID="{2F91E972-81F6-4334-8910-F84502F7F938}" presName="dummy3b" presStyleCnt="0"/>
      <dgm:spPr/>
    </dgm:pt>
    <dgm:pt modelId="{D7789493-8638-4633-900F-42DB77B17CFB}" type="pres">
      <dgm:prSet presAssocID="{2F91E972-81F6-4334-8910-F84502F7F938}" presName="wedge3Tx" presStyleLbl="node1" presStyleIdx="2" presStyleCnt="3">
        <dgm:presLayoutVars>
          <dgm:chMax val="0"/>
          <dgm:chPref val="0"/>
          <dgm:bulletEnabled val="1"/>
        </dgm:presLayoutVars>
      </dgm:prSet>
      <dgm:spPr/>
    </dgm:pt>
    <dgm:pt modelId="{0CA84897-BA34-48AA-B984-2BC8CD2FB24A}" type="pres">
      <dgm:prSet presAssocID="{83F2D4DA-B41A-4392-A48A-AB2EB9185277}" presName="arrowWedge1" presStyleLbl="fgSibTrans2D1" presStyleIdx="0" presStyleCnt="3"/>
      <dgm:spPr>
        <a:solidFill>
          <a:schemeClr val="accent2"/>
        </a:solidFill>
      </dgm:spPr>
    </dgm:pt>
    <dgm:pt modelId="{B8774288-B099-4770-8AFF-3472BAADF87D}" type="pres">
      <dgm:prSet presAssocID="{5F7C2C3C-A7D5-494D-8479-A2E23662DA90}" presName="arrowWedge2" presStyleLbl="fgSibTrans2D1" presStyleIdx="1" presStyleCnt="3"/>
      <dgm:spPr>
        <a:solidFill>
          <a:schemeClr val="accent2"/>
        </a:solidFill>
      </dgm:spPr>
    </dgm:pt>
    <dgm:pt modelId="{BE77AF4A-474B-4580-8496-E301C1004F29}" type="pres">
      <dgm:prSet presAssocID="{59E386FB-A195-491C-8D01-80DA9BF2B59E}" presName="arrowWedge3" presStyleLbl="fgSibTrans2D1" presStyleIdx="2" presStyleCnt="3"/>
      <dgm:spPr>
        <a:solidFill>
          <a:schemeClr val="accent2"/>
        </a:solidFill>
      </dgm:spPr>
    </dgm:pt>
  </dgm:ptLst>
  <dgm:cxnLst>
    <dgm:cxn modelId="{017E4435-032D-4020-84EA-2EACDB942C3C}" srcId="{2F91E972-81F6-4334-8910-F84502F7F938}" destId="{00AC64CD-2657-42A2-9A41-E5D5A8EFDBB4}" srcOrd="2" destOrd="0" parTransId="{F5BEBF77-C700-4CFA-A3A1-3CA2DDEA2FA7}" sibTransId="{59E386FB-A195-491C-8D01-80DA9BF2B59E}"/>
    <dgm:cxn modelId="{4968145C-78AC-40EA-B7CF-E3E042A9FA1C}" type="presOf" srcId="{F50E9319-EFA8-40C5-AB40-6F7F7F9F345C}" destId="{D3DCA69A-FE6B-4B73-800C-1291388467E7}" srcOrd="1" destOrd="0" presId="urn:microsoft.com/office/officeart/2005/8/layout/cycle8"/>
    <dgm:cxn modelId="{E40EC287-D0E2-4E15-9F95-36601F62C96A}" type="presOf" srcId="{F286374D-4DBD-49DD-A22F-2300AD721D3B}" destId="{71C3E3AE-8695-4CE8-AD2E-0FF30A4A5B13}" srcOrd="0" destOrd="0" presId="urn:microsoft.com/office/officeart/2005/8/layout/cycle8"/>
    <dgm:cxn modelId="{EF0AEF8A-691C-4DF4-87E4-05AAB5CB2331}" srcId="{2F91E972-81F6-4334-8910-F84502F7F938}" destId="{F286374D-4DBD-49DD-A22F-2300AD721D3B}" srcOrd="0" destOrd="0" parTransId="{6DF27AAC-AB2A-411B-98D0-B0DA34A9F9FC}" sibTransId="{83F2D4DA-B41A-4392-A48A-AB2EB9185277}"/>
    <dgm:cxn modelId="{E7F876B3-AB42-41A7-863B-A427F39FCC10}" type="presOf" srcId="{00AC64CD-2657-42A2-9A41-E5D5A8EFDBB4}" destId="{E00D4556-E386-4B5B-98BA-337BE6C4BEF1}" srcOrd="0" destOrd="0" presId="urn:microsoft.com/office/officeart/2005/8/layout/cycle8"/>
    <dgm:cxn modelId="{55867CBC-1D6A-4C5E-918C-2E973E96EDA4}" type="presOf" srcId="{F286374D-4DBD-49DD-A22F-2300AD721D3B}" destId="{8E2AFE39-3D9B-43E9-A139-BEE51FC646B5}" srcOrd="1" destOrd="0" presId="urn:microsoft.com/office/officeart/2005/8/layout/cycle8"/>
    <dgm:cxn modelId="{4B72ACC8-D44B-410B-A8C9-8DDCFBDF8F71}" type="presOf" srcId="{00AC64CD-2657-42A2-9A41-E5D5A8EFDBB4}" destId="{D7789493-8638-4633-900F-42DB77B17CFB}" srcOrd="1" destOrd="0" presId="urn:microsoft.com/office/officeart/2005/8/layout/cycle8"/>
    <dgm:cxn modelId="{8533F5EC-AE95-4109-85B0-C9A5783D4154}" srcId="{2F91E972-81F6-4334-8910-F84502F7F938}" destId="{F50E9319-EFA8-40C5-AB40-6F7F7F9F345C}" srcOrd="1" destOrd="0" parTransId="{3CEDB27F-5A53-4A87-84EE-F34C8E146229}" sibTransId="{5F7C2C3C-A7D5-494D-8479-A2E23662DA90}"/>
    <dgm:cxn modelId="{AA8BF8F4-F0A2-4C33-92C7-1D3058250CD8}" type="presOf" srcId="{2F91E972-81F6-4334-8910-F84502F7F938}" destId="{16816BC0-6DD2-458B-A2CD-DEB3F457ECFC}" srcOrd="0" destOrd="0" presId="urn:microsoft.com/office/officeart/2005/8/layout/cycle8"/>
    <dgm:cxn modelId="{DC2559F8-AA66-480D-B224-EA9E594166D9}" type="presOf" srcId="{F50E9319-EFA8-40C5-AB40-6F7F7F9F345C}" destId="{3DEF71BE-0FFA-4A61-91B3-F761BCC8C96D}" srcOrd="0" destOrd="0" presId="urn:microsoft.com/office/officeart/2005/8/layout/cycle8"/>
    <dgm:cxn modelId="{EAF936E5-F070-4D05-B98F-01EB5FCBA245}" type="presParOf" srcId="{16816BC0-6DD2-458B-A2CD-DEB3F457ECFC}" destId="{71C3E3AE-8695-4CE8-AD2E-0FF30A4A5B13}" srcOrd="0" destOrd="0" presId="urn:microsoft.com/office/officeart/2005/8/layout/cycle8"/>
    <dgm:cxn modelId="{35FA374A-213B-4EAF-9FC1-E3081B4CA856}" type="presParOf" srcId="{16816BC0-6DD2-458B-A2CD-DEB3F457ECFC}" destId="{9CEDE3CE-A0BA-415D-B264-471A17314F6D}" srcOrd="1" destOrd="0" presId="urn:microsoft.com/office/officeart/2005/8/layout/cycle8"/>
    <dgm:cxn modelId="{68893542-5991-455B-B38B-4D2D0036072A}" type="presParOf" srcId="{16816BC0-6DD2-458B-A2CD-DEB3F457ECFC}" destId="{DE51B955-C44D-42C4-B2CF-7D8512D197AD}" srcOrd="2" destOrd="0" presId="urn:microsoft.com/office/officeart/2005/8/layout/cycle8"/>
    <dgm:cxn modelId="{F15A3A7C-1408-44F9-95CD-40944938BE36}" type="presParOf" srcId="{16816BC0-6DD2-458B-A2CD-DEB3F457ECFC}" destId="{8E2AFE39-3D9B-43E9-A139-BEE51FC646B5}" srcOrd="3" destOrd="0" presId="urn:microsoft.com/office/officeart/2005/8/layout/cycle8"/>
    <dgm:cxn modelId="{78C3C3D2-E4AC-45C8-AEBE-8C6B6AE1CB43}" type="presParOf" srcId="{16816BC0-6DD2-458B-A2CD-DEB3F457ECFC}" destId="{3DEF71BE-0FFA-4A61-91B3-F761BCC8C96D}" srcOrd="4" destOrd="0" presId="urn:microsoft.com/office/officeart/2005/8/layout/cycle8"/>
    <dgm:cxn modelId="{5CDBF60A-2161-4793-BD4C-42E1B2D308CE}" type="presParOf" srcId="{16816BC0-6DD2-458B-A2CD-DEB3F457ECFC}" destId="{8BF49AEE-6B98-4F4B-8AE9-C6A9861A2CE1}" srcOrd="5" destOrd="0" presId="urn:microsoft.com/office/officeart/2005/8/layout/cycle8"/>
    <dgm:cxn modelId="{03BEFA7A-EAC0-4563-91AC-DCA0FA386F86}" type="presParOf" srcId="{16816BC0-6DD2-458B-A2CD-DEB3F457ECFC}" destId="{96EC30C6-5823-4978-A8D4-F7C1A20392CC}" srcOrd="6" destOrd="0" presId="urn:microsoft.com/office/officeart/2005/8/layout/cycle8"/>
    <dgm:cxn modelId="{B4CB6EF2-C651-4C3F-9C36-4D453629DADC}" type="presParOf" srcId="{16816BC0-6DD2-458B-A2CD-DEB3F457ECFC}" destId="{D3DCA69A-FE6B-4B73-800C-1291388467E7}" srcOrd="7" destOrd="0" presId="urn:microsoft.com/office/officeart/2005/8/layout/cycle8"/>
    <dgm:cxn modelId="{41ABCE57-D0E6-4262-AC0E-0DE9613FC5E3}" type="presParOf" srcId="{16816BC0-6DD2-458B-A2CD-DEB3F457ECFC}" destId="{E00D4556-E386-4B5B-98BA-337BE6C4BEF1}" srcOrd="8" destOrd="0" presId="urn:microsoft.com/office/officeart/2005/8/layout/cycle8"/>
    <dgm:cxn modelId="{CDF4004F-398D-4F7F-8F22-1CB6106CF5F0}" type="presParOf" srcId="{16816BC0-6DD2-458B-A2CD-DEB3F457ECFC}" destId="{7E736057-9C3A-4D75-8DBC-E15AB4B61D2C}" srcOrd="9" destOrd="0" presId="urn:microsoft.com/office/officeart/2005/8/layout/cycle8"/>
    <dgm:cxn modelId="{D19346E3-0D8F-4E63-ACF8-02AD2F68C379}" type="presParOf" srcId="{16816BC0-6DD2-458B-A2CD-DEB3F457ECFC}" destId="{04BA3439-9514-47D0-B519-93CE57D10008}" srcOrd="10" destOrd="0" presId="urn:microsoft.com/office/officeart/2005/8/layout/cycle8"/>
    <dgm:cxn modelId="{1E9FF0F0-575B-4C3F-9807-D3484C84DE8E}" type="presParOf" srcId="{16816BC0-6DD2-458B-A2CD-DEB3F457ECFC}" destId="{D7789493-8638-4633-900F-42DB77B17CFB}" srcOrd="11" destOrd="0" presId="urn:microsoft.com/office/officeart/2005/8/layout/cycle8"/>
    <dgm:cxn modelId="{88237B7D-8897-4F1C-BE64-A918FD4C7029}" type="presParOf" srcId="{16816BC0-6DD2-458B-A2CD-DEB3F457ECFC}" destId="{0CA84897-BA34-48AA-B984-2BC8CD2FB24A}" srcOrd="12" destOrd="0" presId="urn:microsoft.com/office/officeart/2005/8/layout/cycle8"/>
    <dgm:cxn modelId="{4D9ACC13-C5CF-4B7D-A5DE-32024A458F63}" type="presParOf" srcId="{16816BC0-6DD2-458B-A2CD-DEB3F457ECFC}" destId="{B8774288-B099-4770-8AFF-3472BAADF87D}" srcOrd="13" destOrd="0" presId="urn:microsoft.com/office/officeart/2005/8/layout/cycle8"/>
    <dgm:cxn modelId="{AB9A10C5-BC00-4127-AC1A-210483D673E7}" type="presParOf" srcId="{16816BC0-6DD2-458B-A2CD-DEB3F457ECFC}" destId="{BE77AF4A-474B-4580-8496-E301C1004F29}"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3E3AE-8695-4CE8-AD2E-0FF30A4A5B13}">
      <dsp:nvSpPr>
        <dsp:cNvPr id="0" name=""/>
        <dsp:cNvSpPr/>
      </dsp:nvSpPr>
      <dsp:spPr>
        <a:xfrm>
          <a:off x="987613" y="305660"/>
          <a:ext cx="3950072" cy="3950072"/>
        </a:xfrm>
        <a:prstGeom prst="pie">
          <a:avLst>
            <a:gd name="adj1" fmla="val 16200000"/>
            <a:gd name="adj2" fmla="val 1800000"/>
          </a:avLst>
        </a:prstGeom>
        <a:solidFill>
          <a:schemeClr val="bg2"/>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Prototype</a:t>
          </a:r>
        </a:p>
      </dsp:txBody>
      <dsp:txXfrm>
        <a:off x="3069395" y="1142699"/>
        <a:ext cx="1410740" cy="1175616"/>
      </dsp:txXfrm>
    </dsp:sp>
    <dsp:sp modelId="{3DEF71BE-0FFA-4A61-91B3-F761BCC8C96D}">
      <dsp:nvSpPr>
        <dsp:cNvPr id="0" name=""/>
        <dsp:cNvSpPr/>
      </dsp:nvSpPr>
      <dsp:spPr>
        <a:xfrm>
          <a:off x="906260" y="446734"/>
          <a:ext cx="3950072" cy="3950072"/>
        </a:xfrm>
        <a:prstGeom prst="pie">
          <a:avLst>
            <a:gd name="adj1" fmla="val 1800000"/>
            <a:gd name="adj2" fmla="val 9000000"/>
          </a:avLst>
        </a:prstGeom>
        <a:solidFill>
          <a:schemeClr val="accent2">
            <a:lumMod val="50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Productize and Scale</a:t>
          </a:r>
        </a:p>
      </dsp:txBody>
      <dsp:txXfrm>
        <a:off x="1846754" y="3009578"/>
        <a:ext cx="2116110" cy="1034542"/>
      </dsp:txXfrm>
    </dsp:sp>
    <dsp:sp modelId="{E00D4556-E386-4B5B-98BA-337BE6C4BEF1}">
      <dsp:nvSpPr>
        <dsp:cNvPr id="0" name=""/>
        <dsp:cNvSpPr/>
      </dsp:nvSpPr>
      <dsp:spPr>
        <a:xfrm>
          <a:off x="824908" y="305660"/>
          <a:ext cx="3950072" cy="3950072"/>
        </a:xfrm>
        <a:prstGeom prst="pie">
          <a:avLst>
            <a:gd name="adj1" fmla="val 9000000"/>
            <a:gd name="adj2" fmla="val 16200000"/>
          </a:avLst>
        </a:prstGeom>
        <a:solidFill>
          <a:schemeClr val="accent1">
            <a:lumMod val="75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Define</a:t>
          </a:r>
        </a:p>
      </dsp:txBody>
      <dsp:txXfrm>
        <a:off x="1282458" y="1142699"/>
        <a:ext cx="1410740" cy="1175616"/>
      </dsp:txXfrm>
    </dsp:sp>
    <dsp:sp modelId="{0CA84897-BA34-48AA-B984-2BC8CD2FB24A}">
      <dsp:nvSpPr>
        <dsp:cNvPr id="0" name=""/>
        <dsp:cNvSpPr/>
      </dsp:nvSpPr>
      <dsp:spPr>
        <a:xfrm>
          <a:off x="743411" y="61132"/>
          <a:ext cx="4439128" cy="4439128"/>
        </a:xfrm>
        <a:prstGeom prst="circularArrow">
          <a:avLst>
            <a:gd name="adj1" fmla="val 5085"/>
            <a:gd name="adj2" fmla="val 327528"/>
            <a:gd name="adj3" fmla="val 1472472"/>
            <a:gd name="adj4" fmla="val 16199432"/>
            <a:gd name="adj5" fmla="val 5932"/>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sp>
    <dsp:sp modelId="{B8774288-B099-4770-8AFF-3472BAADF87D}">
      <dsp:nvSpPr>
        <dsp:cNvPr id="0" name=""/>
        <dsp:cNvSpPr/>
      </dsp:nvSpPr>
      <dsp:spPr>
        <a:xfrm>
          <a:off x="661732" y="201956"/>
          <a:ext cx="4439128" cy="4439128"/>
        </a:xfrm>
        <a:prstGeom prst="circularArrow">
          <a:avLst>
            <a:gd name="adj1" fmla="val 5085"/>
            <a:gd name="adj2" fmla="val 327528"/>
            <a:gd name="adj3" fmla="val 8671970"/>
            <a:gd name="adj4" fmla="val 1800502"/>
            <a:gd name="adj5" fmla="val 5932"/>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sp>
    <dsp:sp modelId="{BE77AF4A-474B-4580-8496-E301C1004F29}">
      <dsp:nvSpPr>
        <dsp:cNvPr id="0" name=""/>
        <dsp:cNvSpPr/>
      </dsp:nvSpPr>
      <dsp:spPr>
        <a:xfrm>
          <a:off x="580053" y="61132"/>
          <a:ext cx="4439128" cy="4439128"/>
        </a:xfrm>
        <a:prstGeom prst="circularArrow">
          <a:avLst>
            <a:gd name="adj1" fmla="val 5085"/>
            <a:gd name="adj2" fmla="val 327528"/>
            <a:gd name="adj3" fmla="val 15873039"/>
            <a:gd name="adj4" fmla="val 9000000"/>
            <a:gd name="adj5" fmla="val 5932"/>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FD22A7-9018-452F-818B-0BC41011B383}" type="datetimeFigureOut">
              <a:rPr lang="en-US" smtClean="0"/>
              <a:t>9/11/2019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74C4B1-8861-4DE1-825D-6E12F213AC78}" type="slidenum">
              <a:rPr lang="en-US" smtClean="0"/>
              <a:t>‹#›</a:t>
            </a:fld>
            <a:endParaRPr lang="en-US"/>
          </a:p>
        </p:txBody>
      </p:sp>
    </p:spTree>
    <p:extLst>
      <p:ext uri="{BB962C8B-B14F-4D97-AF65-F5344CB8AC3E}">
        <p14:creationId xmlns:p14="http://schemas.microsoft.com/office/powerpoint/2010/main" val="967388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intel.com/content/www/us/en/it-management/intel-it-best-practices/developing-a-scalable-predictive-maintenance-architecture-paper.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ware.intel.com/en-us/openvino-toolkit"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software.intel.com/en-us/openvino-toolkit/benchmark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intel.com/content/www/us/en/architecture-and-technology/quick-sync-video/quick-sync-video-general.html"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github.com/Intel-Media-SDK/MediaSDK"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newsroom.intel.com/editorials/brian-krzanich-our-strategy-and-the-future-of-inte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ckinsey.com/business-functions/digital-mckinsey/our-insights/the-internet-of-things-the-value-of-digitizing-the-physical-worl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panose="020B0604020203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Intel Clear" panose="020B0604020203020204" pitchFamily="34" charset="0"/>
              <a:ea typeface="+mn-ea"/>
              <a:cs typeface="+mn-cs"/>
            </a:endParaRPr>
          </a:p>
        </p:txBody>
      </p:sp>
    </p:spTree>
    <p:extLst>
      <p:ext uri="{BB962C8B-B14F-4D97-AF65-F5344CB8AC3E}">
        <p14:creationId xmlns:p14="http://schemas.microsoft.com/office/powerpoint/2010/main" val="2081192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33">
              <a:defRPr/>
            </a:pPr>
            <a:r>
              <a:rPr lang="en-US" kern="0" dirty="0">
                <a:solidFill>
                  <a:prstClr val="black"/>
                </a:solidFill>
              </a:rPr>
              <a:t>Goal is to describe what IPCs can deliver today and the future proofing that</a:t>
            </a:r>
            <a:r>
              <a:rPr lang="en-US" kern="0" baseline="0" dirty="0">
                <a:solidFill>
                  <a:prstClr val="black"/>
                </a:solidFill>
              </a:rPr>
              <a:t> can be done to prepare for what possibilities lie ahead.</a:t>
            </a:r>
            <a:endParaRPr lang="en-US" kern="0" dirty="0">
              <a:solidFill>
                <a:prstClr val="black"/>
              </a:solidFill>
            </a:endParaRPr>
          </a:p>
          <a:p>
            <a:pPr defTabSz="457133">
              <a:defRPr/>
            </a:pPr>
            <a:endParaRPr lang="en-US" dirty="0"/>
          </a:p>
          <a:p>
            <a:pPr marL="0" marR="0" lvl="0" indent="0" algn="l" defTabSz="457133" rtl="0" eaLnBrk="1" fontAlgn="auto" latinLnBrk="0" hangingPunct="1">
              <a:lnSpc>
                <a:spcPct val="100000"/>
              </a:lnSpc>
              <a:spcBef>
                <a:spcPts val="0"/>
              </a:spcBef>
              <a:spcAft>
                <a:spcPts val="0"/>
              </a:spcAft>
              <a:buClrTx/>
              <a:buSzTx/>
              <a:buFontTx/>
              <a:buNone/>
              <a:tabLst/>
              <a:defRPr/>
            </a:pPr>
            <a:r>
              <a:rPr lang="en-US" dirty="0"/>
              <a:t>Additional</a:t>
            </a:r>
            <a:r>
              <a:rPr lang="en-US" baseline="0" dirty="0"/>
              <a:t> customer </a:t>
            </a:r>
            <a:r>
              <a:rPr lang="en-US" dirty="0"/>
              <a:t>discovery can occur</a:t>
            </a:r>
            <a:r>
              <a:rPr lang="en-US" baseline="0" dirty="0"/>
              <a:t> here to understand what the customer’s desired end state/goals are for digital factory transformation. Questions such as </a:t>
            </a:r>
            <a:r>
              <a:rPr lang="en-US" dirty="0"/>
              <a:t>How do</a:t>
            </a:r>
            <a:r>
              <a:rPr lang="en-US" baseline="0" dirty="0"/>
              <a:t> they handle sharing OT data with IT, how are they managing the data, etc. may be helpful. </a:t>
            </a:r>
          </a:p>
          <a:p>
            <a:pPr defTabSz="457133">
              <a:defRPr/>
            </a:pPr>
            <a:endParaRPr lang="en-US" baseline="0" dirty="0"/>
          </a:p>
          <a:p>
            <a:pPr defTabSz="457133">
              <a:defRPr/>
            </a:pPr>
            <a:r>
              <a:rPr lang="en-US" baseline="0" dirty="0"/>
              <a:t>We see the industry moving along these 4 value vectors—increased data, more functionality, greater flexibility, and higher quality. Listed here are use cases that are currently being deployed, evaluated, or in production. </a:t>
            </a:r>
          </a:p>
          <a:p>
            <a:pPr defTabSz="457133">
              <a:defRPr/>
            </a:pPr>
            <a:r>
              <a:rPr lang="en-US" baseline="0" dirty="0"/>
              <a:t>  </a:t>
            </a:r>
          </a:p>
          <a:p>
            <a:pPr defTabSz="457133">
              <a:defRPr/>
            </a:pPr>
            <a:r>
              <a:rPr lang="en-US" baseline="0" dirty="0"/>
              <a:t>(fast moving consumer goods = FMCG) </a:t>
            </a:r>
          </a:p>
          <a:p>
            <a:pPr defTabSz="457133">
              <a:defRPr/>
            </a:pPr>
            <a:r>
              <a:rPr lang="en-US" baseline="0" dirty="0"/>
              <a:t>The semi company is Intel and has this used highlighted in the following whitepaper. </a:t>
            </a:r>
            <a:r>
              <a:rPr lang="en-US" dirty="0">
                <a:hlinkClick r:id="rId3"/>
              </a:rPr>
              <a:t>https://www.intel.com/content/www/us/en/it-management/intel-it-best-practices/developing-a-scalable-predictive-maintenance-architecture-paper.html</a:t>
            </a:r>
            <a:r>
              <a:rPr lang="en-US" dirty="0"/>
              <a:t> </a:t>
            </a:r>
          </a:p>
          <a:p>
            <a:pPr defTabSz="457133">
              <a:defRPr/>
            </a:pPr>
            <a:r>
              <a:rPr lang="en-US" dirty="0"/>
              <a:t>We</a:t>
            </a:r>
            <a:r>
              <a:rPr lang="en-US" baseline="0" dirty="0"/>
              <a:t> are not only making this technology possible, but using in our own factories. </a:t>
            </a:r>
            <a:endParaRPr lang="en-US" dirty="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891442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r>
              <a:rPr lang="en-US" baseline="0" dirty="0"/>
              <a:t>onvergence is driving transformation in industrial IOT segments including manufacturing, energy, buildings, logistics.  Similar to NFV and SDN for </a:t>
            </a:r>
            <a:r>
              <a:rPr lang="en-US" baseline="0" dirty="0" err="1"/>
              <a:t>telcos</a:t>
            </a:r>
            <a:r>
              <a:rPr lang="en-US" baseline="0" dirty="0"/>
              <a:t>. </a:t>
            </a:r>
          </a:p>
          <a:p>
            <a:endParaRPr lang="en-US" baseline="0" dirty="0"/>
          </a:p>
          <a:p>
            <a:r>
              <a:rPr lang="en-US" baseline="0" dirty="0"/>
              <a:t>Transformation on both HW and SW planes.  </a:t>
            </a:r>
          </a:p>
          <a:p>
            <a:r>
              <a:rPr lang="en-US" baseline="0" dirty="0"/>
              <a:t>WC through virtualization is behind transformation.  </a:t>
            </a:r>
          </a:p>
          <a:p>
            <a:r>
              <a:rPr lang="en-US" baseline="0" dirty="0"/>
              <a:t>Virtualization replaces purpose built devices; Intel offers many Si features such as </a:t>
            </a:r>
            <a:r>
              <a:rPr lang="en-US" baseline="0" dirty="0" err="1"/>
              <a:t>Vt</a:t>
            </a:r>
            <a:r>
              <a:rPr lang="en-US" baseline="0" dirty="0"/>
              <a:t>-D and </a:t>
            </a:r>
            <a:r>
              <a:rPr lang="en-US" baseline="0" dirty="0" err="1"/>
              <a:t>Vt</a:t>
            </a:r>
            <a:r>
              <a:rPr lang="en-US" baseline="0" dirty="0"/>
              <a:t>-X that allow for CPU, memory, and I/O </a:t>
            </a:r>
            <a:r>
              <a:rPr lang="en-US" baseline="0" dirty="0" err="1"/>
              <a:t>voirtualization</a:t>
            </a:r>
            <a:r>
              <a:rPr lang="en-US" baseline="0" dirty="0"/>
              <a:t>.  In addition products like WR Titanium Control targets industrial segments and allows for consolidating traditional industrial control loops that could otherwise be challenging to integrate.</a:t>
            </a:r>
          </a:p>
          <a:p>
            <a:endParaRPr lang="en-US" baseline="0" dirty="0"/>
          </a:p>
          <a:p>
            <a:r>
              <a:rPr lang="en-US" baseline="0" dirty="0"/>
              <a:t>On the SW side, this convergence is also taking place.  Multiple software programs -&gt; one page of glass.  </a:t>
            </a:r>
          </a:p>
          <a:p>
            <a:endParaRPr lang="en-US" baseline="0" dirty="0"/>
          </a:p>
          <a:p>
            <a:r>
              <a:rPr lang="en-US" baseline="0" dirty="0"/>
              <a:t>Six pillars of transformation -&gt; heart of this convergence are what we call the six pillars of transformation.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BAB18-8CBC-49C9-9BB0-BE87093C20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6372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Take Away Message:</a:t>
            </a:r>
          </a:p>
          <a:p>
            <a:endParaRPr lang="en-US" dirty="0"/>
          </a:p>
          <a:p>
            <a:pPr marL="228567" indent="-228567">
              <a:buAutoNum type="arabicParenR"/>
            </a:pPr>
            <a:r>
              <a:rPr lang="en-US" dirty="0"/>
              <a:t>Need to first understand what is customer’s use case. </a:t>
            </a:r>
            <a:r>
              <a:rPr lang="en-US" dirty="0" err="1"/>
              <a:t>E.g</a:t>
            </a:r>
            <a:r>
              <a:rPr lang="en-US" dirty="0"/>
              <a:t>: Are there any old IPCs</a:t>
            </a:r>
            <a:r>
              <a:rPr lang="en-US" baseline="0" dirty="0"/>
              <a:t> still running? Are those IPCs posing any risks like HW failure, SW security issues? What I/O devices are they connected to? What operating systems are they running? </a:t>
            </a:r>
            <a:endParaRPr lang="en-US" dirty="0"/>
          </a:p>
          <a:p>
            <a:pPr marL="228567" indent="-228567">
              <a:buAutoNum type="arabicParenR"/>
            </a:pPr>
            <a:r>
              <a:rPr lang="en-US" dirty="0"/>
              <a:t>Depending on their use</a:t>
            </a:r>
            <a:r>
              <a:rPr lang="en-US" baseline="0" dirty="0"/>
              <a:t> cases</a:t>
            </a:r>
            <a:r>
              <a:rPr lang="en-US" dirty="0"/>
              <a:t>, we could drive</a:t>
            </a:r>
            <a:r>
              <a:rPr lang="en-US" baseline="0" dirty="0"/>
              <a:t> the Awareness to do a complete refresh (without hypervisor) or drive the Enablement to keep legacy compatibility (with hypervisor)</a:t>
            </a:r>
          </a:p>
          <a:p>
            <a:pPr marL="228567" indent="-228567">
              <a:buAutoNum type="arabicParenR"/>
            </a:pPr>
            <a:r>
              <a:rPr lang="en-US" baseline="0" dirty="0"/>
              <a:t>Migration Guide is available to help the customer to shorten the migration cycle</a:t>
            </a:r>
          </a:p>
          <a:p>
            <a:pPr marL="228567" indent="-228567">
              <a:buAutoNum type="arabicParenR"/>
            </a:pPr>
            <a:endParaRPr lang="en-US" baseline="0" dirty="0"/>
          </a:p>
          <a:p>
            <a:pPr marL="228567" indent="-228567">
              <a:buAutoNum type="arabicParenR"/>
            </a:pPr>
            <a:endParaRPr lang="en-US" baseline="0" dirty="0"/>
          </a:p>
          <a:p>
            <a:r>
              <a:rPr lang="en-US" dirty="0"/>
              <a:t>Pro: No hypervisor. Smaller SW footprint &amp; cost </a:t>
            </a:r>
          </a:p>
          <a:p>
            <a:r>
              <a:rPr lang="en-US" dirty="0"/>
              <a:t>advantage</a:t>
            </a:r>
          </a:p>
          <a:p>
            <a:endParaRPr lang="en-US" dirty="0"/>
          </a:p>
          <a:p>
            <a:r>
              <a:rPr lang="en-US" dirty="0"/>
              <a:t>Con: Longer time and effort in enabling legacy I/O </a:t>
            </a:r>
          </a:p>
          <a:p>
            <a:r>
              <a:rPr lang="en-US" dirty="0"/>
              <a:t>devices, legacy drivers and legacy applications that</a:t>
            </a:r>
          </a:p>
          <a:p>
            <a:r>
              <a:rPr lang="en-US" dirty="0"/>
              <a:t>do not support New O/S</a:t>
            </a:r>
          </a:p>
          <a:p>
            <a:endParaRPr lang="en-US" dirty="0"/>
          </a:p>
          <a:p>
            <a:r>
              <a:rPr lang="en-US" dirty="0"/>
              <a:t>Recommended: For cases where legacy devices, </a:t>
            </a:r>
          </a:p>
          <a:p>
            <a:r>
              <a:rPr lang="en-US" dirty="0"/>
              <a:t>drivers and applications that can work seamlessly </a:t>
            </a:r>
          </a:p>
          <a:p>
            <a:r>
              <a:rPr lang="en-US" dirty="0"/>
              <a:t>in new O/S environment</a:t>
            </a:r>
          </a:p>
          <a:p>
            <a:endParaRPr lang="en-US" dirty="0"/>
          </a:p>
          <a:p>
            <a:r>
              <a:rPr lang="en-US" dirty="0"/>
              <a:t>Pro: Saves time and effort in enabling legacy I/O </a:t>
            </a:r>
          </a:p>
          <a:p>
            <a:r>
              <a:rPr lang="en-US" dirty="0"/>
              <a:t>devices, legacy drivers and legacy applications that</a:t>
            </a:r>
          </a:p>
          <a:p>
            <a:r>
              <a:rPr lang="en-US" dirty="0"/>
              <a:t>do not support New O/S</a:t>
            </a:r>
          </a:p>
          <a:p>
            <a:endParaRPr lang="en-US" dirty="0"/>
          </a:p>
          <a:p>
            <a:r>
              <a:rPr lang="en-US" dirty="0"/>
              <a:t>Con: Need a hypervisor. Bigger SW footprint &amp; may</a:t>
            </a:r>
          </a:p>
          <a:p>
            <a:r>
              <a:rPr lang="en-US" dirty="0"/>
              <a:t>involve hypervisor license </a:t>
            </a:r>
          </a:p>
          <a:p>
            <a:endParaRPr lang="en-US" dirty="0"/>
          </a:p>
          <a:p>
            <a:r>
              <a:rPr lang="en-US" dirty="0"/>
              <a:t>Recommended: For cases where legacy devices, </a:t>
            </a:r>
          </a:p>
          <a:p>
            <a:r>
              <a:rPr lang="en-US" dirty="0"/>
              <a:t>drivers and apps that CANNOT work seamlessly </a:t>
            </a:r>
          </a:p>
          <a:p>
            <a:r>
              <a:rPr lang="en-US" dirty="0"/>
              <a:t>in new O/S environment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28386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Engage</a:t>
            </a:r>
            <a:r>
              <a:rPr lang="en-US" baseline="0" dirty="0"/>
              <a:t> with your audience with this slide and the next. &lt;these are a ‘build’ and can be used without the other&gt;</a:t>
            </a:r>
          </a:p>
          <a:p>
            <a:endParaRPr lang="en-US" baseline="0" dirty="0"/>
          </a:p>
          <a:p>
            <a:r>
              <a:rPr lang="en-US" baseline="0" dirty="0"/>
              <a:t>The goal of these slides is for customer discovery to allow for fine tuning your discussion on those elements that matter most to the customer. </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Seek to understand what your customer’s </a:t>
            </a:r>
            <a:r>
              <a:rPr lang="en-US" dirty="0"/>
              <a:t>digital objectives are and how those balance with their existing cost and quality goals. Some good questions</a:t>
            </a:r>
            <a:r>
              <a:rPr lang="en-US" baseline="0" dirty="0"/>
              <a:t> to ask here are around what function their IPCs are perform, how old they are, which brand/s, what is MES software do they run, how do they procure, how do they manage, how often do they upgrade, etc. </a:t>
            </a:r>
            <a:endParaRPr lang="en-US" dirty="0"/>
          </a:p>
          <a:p>
            <a:endParaRPr lang="en-US" dirty="0"/>
          </a:p>
          <a:p>
            <a:r>
              <a:rPr lang="en-US" dirty="0"/>
              <a:t>Most end</a:t>
            </a:r>
            <a:r>
              <a:rPr lang="en-US" baseline="0" dirty="0"/>
              <a:t> users will leverage IPCs to drive more production, better quality, and faster maintenance. </a:t>
            </a:r>
            <a:r>
              <a:rPr lang="en-US" baseline="0" dirty="0">
                <a:sym typeface="Wingdings" panose="05000000000000000000" pitchFamily="2" charset="2"/>
              </a:rPr>
              <a:t> with the ultimate goal of more profit. Some end users are looking to use IPCs to improve other areas noted in this slide. </a:t>
            </a:r>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panose="020B0604020203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Intel Clear" panose="020B0604020203020204" pitchFamily="34" charset="0"/>
              <a:ea typeface="+mn-ea"/>
              <a:cs typeface="+mn-cs"/>
            </a:endParaRPr>
          </a:p>
        </p:txBody>
      </p:sp>
    </p:spTree>
    <p:extLst>
      <p:ext uri="{BB962C8B-B14F-4D97-AF65-F5344CB8AC3E}">
        <p14:creationId xmlns:p14="http://schemas.microsoft.com/office/powerpoint/2010/main" val="2029183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1"/>
                </a:solidFill>
              </a:rPr>
              <a:t>Key Message: Intel creates new opportunities in the IoT developer journey, by leveraging deep understanding of IoT, in-house design/development expertise, silicon and software products, and strong ecosystem relationships to accelerate IoT architecting, development, and deployment.</a:t>
            </a:r>
          </a:p>
          <a:p>
            <a:endParaRPr lang="en-US" dirty="0">
              <a:solidFill>
                <a:schemeClr val="bg1"/>
              </a:solidFill>
            </a:endParaRPr>
          </a:p>
          <a:p>
            <a:pPr defTabSz="935934">
              <a:defRPr/>
            </a:pPr>
            <a:r>
              <a:rPr lang="en-US" dirty="0">
                <a:solidFill>
                  <a:schemeClr val="bg1"/>
                </a:solidFill>
              </a:rPr>
              <a:t>Time is of the essence for IoT developers. Learning, evaluating, selecting, prototyping, and integrating takes time that the developer cannot afford in order to stay competitive. </a:t>
            </a:r>
          </a:p>
          <a:p>
            <a:pPr defTabSz="935934">
              <a:defRPr/>
            </a:pPr>
            <a:endParaRPr lang="en-US" dirty="0">
              <a:solidFill>
                <a:schemeClr val="bg1"/>
              </a:solidFill>
            </a:endParaRPr>
          </a:p>
          <a:p>
            <a:pPr defTabSz="935934">
              <a:defRPr/>
            </a:pPr>
            <a:r>
              <a:rPr lang="en-US" dirty="0">
                <a:solidFill>
                  <a:schemeClr val="bg1"/>
                </a:solidFill>
              </a:rPr>
              <a:t>Intel is working to accelerate and simplify the IoT developer experience in order to speed time to proofs of concept and help bring solutions to market faster that are designed to meet customer needs over long-term deployments.</a:t>
            </a:r>
          </a:p>
          <a:p>
            <a:endParaRPr lang="en-US" dirty="0">
              <a:solidFill>
                <a:schemeClr val="bg1"/>
              </a:solidFill>
            </a:endParaRPr>
          </a:p>
          <a:p>
            <a:r>
              <a:rPr lang="en-US" dirty="0">
                <a:solidFill>
                  <a:schemeClr val="bg1"/>
                </a:solidFill>
              </a:rPr>
              <a:t>From definition through evaluation of ingredients, technologies, and architectures, Intel offers tools, technologies, and proven developer kits with amazing out-of-box experiences to get you prototyping quickly. </a:t>
            </a:r>
          </a:p>
          <a:p>
            <a:pPr defTabSz="931742">
              <a:defRPr/>
            </a:pPr>
            <a:endParaRPr lang="en-US" dirty="0">
              <a:solidFill>
                <a:schemeClr val="bg1"/>
              </a:solidFill>
            </a:endParaRPr>
          </a:p>
          <a:p>
            <a:pPr defTabSz="931742">
              <a:defRPr/>
            </a:pPr>
            <a:r>
              <a:rPr lang="en-US" kern="0" dirty="0">
                <a:solidFill>
                  <a:schemeClr val="bg1"/>
                </a:solidFill>
              </a:rPr>
              <a:t>Intel’s enablement in the developer journey is driven by our developer program that requires tools to be useful and proven, provide multiple points of entry along the developer journey, and designed to deliver more than just functionality. For our kits and tools, we provide documentation, a web portal, API references, robust code samples and tutorials, and paths to integration.  </a:t>
            </a:r>
          </a:p>
          <a:p>
            <a:pPr defTabSz="931742">
              <a:defRPr/>
            </a:pPr>
            <a:endParaRPr lang="en-US" b="1" dirty="0">
              <a:solidFill>
                <a:schemeClr val="bg1"/>
              </a:solidFill>
            </a:endParaRPr>
          </a:p>
          <a:p>
            <a:pPr defTabSz="931742">
              <a:defRPr/>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EDD4D277-3B09-9747-B015-D2A22EA7ED08}" type="slidenum">
              <a:rPr lang="en-US" smtClean="0"/>
              <a:t>15</a:t>
            </a:fld>
            <a:endParaRPr lang="en-US" dirty="0"/>
          </a:p>
        </p:txBody>
      </p:sp>
    </p:spTree>
    <p:extLst>
      <p:ext uri="{BB962C8B-B14F-4D97-AF65-F5344CB8AC3E}">
        <p14:creationId xmlns:p14="http://schemas.microsoft.com/office/powerpoint/2010/main" val="427128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Beyond helping you accelerate development to deployment, Intel is engaged in understanding the IoT developers’ needs and challenges—from architecture to productization. </a:t>
            </a:r>
          </a:p>
          <a:p>
            <a:endParaRPr lang="en-US" dirty="0"/>
          </a:p>
          <a:p>
            <a:endParaRPr lang="en-US" dirty="0"/>
          </a:p>
        </p:txBody>
      </p:sp>
      <p:sp>
        <p:nvSpPr>
          <p:cNvPr id="4" name="Slide Number Placeholder 3"/>
          <p:cNvSpPr>
            <a:spLocks noGrp="1"/>
          </p:cNvSpPr>
          <p:nvPr>
            <p:ph type="sldNum" sz="quarter" idx="10"/>
          </p:nvPr>
        </p:nvSpPr>
        <p:spPr/>
        <p:txBody>
          <a:bodyPr/>
          <a:lstStyle/>
          <a:p>
            <a:fld id="{EDD4D277-3B09-9747-B015-D2A22EA7ED08}" type="slidenum">
              <a:rPr lang="en-US" smtClean="0"/>
              <a:t>16</a:t>
            </a:fld>
            <a:endParaRPr lang="en-US" dirty="0"/>
          </a:p>
        </p:txBody>
      </p:sp>
    </p:spTree>
    <p:extLst>
      <p:ext uri="{BB962C8B-B14F-4D97-AF65-F5344CB8AC3E}">
        <p14:creationId xmlns:p14="http://schemas.microsoft.com/office/powerpoint/2010/main" val="3348206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Intel® Developer Zone (IDZ) is the hub for all IoT developer resources, including evolving knowledge, tools and SDKs, code samples, reference implementations, and tutorials, and productization and commercialization support.</a:t>
            </a:r>
          </a:p>
          <a:p>
            <a:endParaRPr lang="en-US" dirty="0"/>
          </a:p>
          <a:p>
            <a:r>
              <a:rPr lang="en-US" dirty="0"/>
              <a:t>The Intel Developer Zone is your one-stop shop for all things IoT. </a:t>
            </a:r>
          </a:p>
          <a:p>
            <a:endParaRPr lang="en-US" dirty="0"/>
          </a:p>
          <a:p>
            <a:pPr marL="174702" indent="-174702">
              <a:buFont typeface="Arial" panose="020B0604020202020204" pitchFamily="34" charset="0"/>
              <a:buChar char="•"/>
            </a:pPr>
            <a:r>
              <a:rPr lang="en-US" dirty="0"/>
              <a:t>When you need information, the IDZ is where to start. Information and experiences in IoT continually evolve, making the “Zone” a fresh and dynamic space for consuming content and interacting with others. </a:t>
            </a:r>
          </a:p>
          <a:p>
            <a:pPr marL="174702" indent="-174702">
              <a:buFont typeface="Arial" panose="020B0604020202020204" pitchFamily="34" charset="0"/>
              <a:buChar char="•"/>
            </a:pPr>
            <a:endParaRPr lang="en-US" dirty="0"/>
          </a:p>
          <a:p>
            <a:pPr marL="174702" indent="-174702">
              <a:buFont typeface="Arial" panose="020B0604020202020204" pitchFamily="34" charset="0"/>
              <a:buChar char="•"/>
            </a:pPr>
            <a:r>
              <a:rPr lang="en-US" dirty="0"/>
              <a:t>The IDZ is where you download tools and libraries, where you find out how to get develop kits from the ecosystem. We are continually developing new kits for new applications and use cases and adding optimized libraries, along with sample codes and more.</a:t>
            </a:r>
          </a:p>
          <a:p>
            <a:pPr marL="174702" indent="-174702">
              <a:buFont typeface="Arial" panose="020B0604020202020204" pitchFamily="34" charset="0"/>
              <a:buChar char="•"/>
            </a:pPr>
            <a:endParaRPr lang="en-US" dirty="0"/>
          </a:p>
          <a:p>
            <a:pPr marL="174702" indent="-174702">
              <a:buFont typeface="Arial" panose="020B0604020202020204" pitchFamily="34" charset="0"/>
              <a:buChar char="•"/>
            </a:pPr>
            <a:r>
              <a:rPr lang="en-US" dirty="0"/>
              <a:t>When it comes to moving your product on to the final stages, you can find resources to make the journey easier. </a:t>
            </a:r>
          </a:p>
          <a:p>
            <a:endParaRPr lang="en-US" dirty="0"/>
          </a:p>
          <a:p>
            <a:r>
              <a:rPr lang="en-US" dirty="0"/>
              <a:t>The IDZ is the richest resource from Intel for developers who are building innovative solutions.</a:t>
            </a:r>
          </a:p>
        </p:txBody>
      </p:sp>
      <p:sp>
        <p:nvSpPr>
          <p:cNvPr id="4" name="Slide Number Placeholder 3"/>
          <p:cNvSpPr>
            <a:spLocks noGrp="1"/>
          </p:cNvSpPr>
          <p:nvPr>
            <p:ph type="sldNum" sz="quarter" idx="10"/>
          </p:nvPr>
        </p:nvSpPr>
        <p:spPr/>
        <p:txBody>
          <a:bodyPr/>
          <a:lstStyle/>
          <a:p>
            <a:pPr defTabSz="931742">
              <a:defRPr/>
            </a:pPr>
            <a:fld id="{905880A2-B34E-4B2D-A642-495C374BCEFE}" type="slidenum">
              <a:rPr lang="en-US" sz="900">
                <a:solidFill>
                  <a:prstClr val="black"/>
                </a:solidFill>
                <a:latin typeface="Arial"/>
              </a:rPr>
              <a:pPr defTabSz="931742">
                <a:defRPr/>
              </a:pPr>
              <a:t>17</a:t>
            </a:fld>
            <a:endParaRPr lang="en-US" sz="900" dirty="0">
              <a:solidFill>
                <a:prstClr val="black"/>
              </a:solidFill>
              <a:latin typeface="Arial"/>
            </a:endParaRPr>
          </a:p>
        </p:txBody>
      </p:sp>
    </p:spTree>
    <p:extLst>
      <p:ext uri="{BB962C8B-B14F-4D97-AF65-F5344CB8AC3E}">
        <p14:creationId xmlns:p14="http://schemas.microsoft.com/office/powerpoint/2010/main" val="1647996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Gorilla Technologies*</a:t>
            </a:r>
            <a:r>
              <a:rPr lang="en-US" dirty="0"/>
              <a:t> uses </a:t>
            </a:r>
            <a:r>
              <a:rPr lang="en-US" dirty="0" err="1"/>
              <a:t>OpenVINO</a:t>
            </a:r>
            <a:r>
              <a:rPr lang="en-US" dirty="0"/>
              <a:t> </a:t>
            </a:r>
            <a:r>
              <a:rPr lang="en-US" sz="1200" b="0" i="0" u="none" strike="noStrike" kern="1200" dirty="0">
                <a:solidFill>
                  <a:schemeClr val="tx1"/>
                </a:solidFill>
                <a:effectLst/>
                <a:latin typeface="+mn-lt"/>
                <a:ea typeface="+mn-ea"/>
                <a:cs typeface="+mn-cs"/>
              </a:rPr>
              <a:t>uses open vino technology to perform face and shoulders recognition to improve the accuracy of an intruder alert systems. They have a line crossing algorithm that determines if a person crosses a particular line on the video feed. they can perform business intelligence such as determining how long a person stands at a particular location within a store. They also have license plate recognition. </a:t>
            </a:r>
          </a:p>
          <a:p>
            <a:endParaRPr lang="en-US" dirty="0"/>
          </a:p>
          <a:p>
            <a:pPr rtl="0"/>
            <a:r>
              <a:rPr lang="en-US" b="1" dirty="0"/>
              <a:t>Advantech</a:t>
            </a:r>
            <a:r>
              <a:rPr lang="en-US" dirty="0"/>
              <a:t> - </a:t>
            </a:r>
            <a:r>
              <a:rPr lang="en-US" sz="1200" b="0" i="0" u="none" strike="noStrike" kern="1200" dirty="0">
                <a:solidFill>
                  <a:schemeClr val="tx1"/>
                </a:solidFill>
                <a:effectLst/>
                <a:latin typeface="+mn-lt"/>
                <a:ea typeface="+mn-ea"/>
                <a:cs typeface="+mn-cs"/>
              </a:rPr>
              <a:t>has a real time shopping traffic mapping solution that helps retailers compete in an ever-changing, competitive marketplace</a:t>
            </a:r>
            <a:endParaRPr lang="en-US" b="0" dirty="0">
              <a:effectLst/>
            </a:endParaRPr>
          </a:p>
          <a:p>
            <a:endParaRPr lang="en-US" dirty="0"/>
          </a:p>
          <a:p>
            <a:pPr rtl="0"/>
            <a:r>
              <a:rPr lang="en-US" b="1" dirty="0" err="1"/>
              <a:t>NexCOBOT</a:t>
            </a:r>
            <a:r>
              <a:rPr lang="en-US" dirty="0"/>
              <a:t> - </a:t>
            </a:r>
            <a:r>
              <a:rPr lang="en-US" sz="1200" b="0" i="0" u="none" strike="noStrike" kern="1200" dirty="0">
                <a:solidFill>
                  <a:schemeClr val="tx1"/>
                </a:solidFill>
                <a:effectLst/>
                <a:latin typeface="+mn-lt"/>
                <a:ea typeface="+mn-ea"/>
                <a:cs typeface="+mn-cs"/>
              </a:rPr>
              <a:t>Is a robotics manufacturer and integrator that is using AI driven vision capabilities to improve quality and accuracy over traditional machine models. They have a line of robots that conduct automotive assembly using vision techniques based on Intel </a:t>
            </a:r>
            <a:r>
              <a:rPr lang="en-US" sz="1200" b="0" i="0" u="none" strike="noStrike" kern="1200" dirty="0" err="1">
                <a:solidFill>
                  <a:schemeClr val="tx1"/>
                </a:solidFill>
                <a:effectLst/>
                <a:latin typeface="+mn-lt"/>
                <a:ea typeface="+mn-ea"/>
                <a:cs typeface="+mn-cs"/>
              </a:rPr>
              <a:t>OpenVINO</a:t>
            </a:r>
            <a:r>
              <a:rPr lang="en-US" sz="1200" b="0" i="0" u="none" strike="noStrike" kern="1200" dirty="0">
                <a:solidFill>
                  <a:schemeClr val="tx1"/>
                </a:solidFill>
                <a:effectLst/>
                <a:latin typeface="+mn-lt"/>
                <a:ea typeface="+mn-ea"/>
                <a:cs typeface="+mn-cs"/>
              </a:rPr>
              <a:t>.</a:t>
            </a:r>
            <a:endParaRPr lang="en-US" dirty="0"/>
          </a:p>
          <a:p>
            <a:endParaRPr lang="en-US" dirty="0"/>
          </a:p>
          <a:p>
            <a:r>
              <a:rPr lang="en-US" b="1" dirty="0"/>
              <a:t>Phillips</a:t>
            </a:r>
            <a:r>
              <a:rPr lang="en-US" dirty="0"/>
              <a:t> - Intel teamed up with Philips to show that servers powered by Intel® Xeon® Scalable processors could be used to efficiently perform deep learning inference on patients’ X-rays and computed tomography (CT) scans, without the need for accelerators. The ultimate goal for Philips is to offer artificial intelligence (AI) to its end customers without significantly increasing the cost of the customers’ systems and without requiring modifications to the hardware deployed in the field</a:t>
            </a:r>
          </a:p>
          <a:p>
            <a:endParaRPr lang="en-US" dirty="0"/>
          </a:p>
          <a:p>
            <a:endParaRPr lang="en-US" sz="1200" b="0" i="0" u="none" strike="noStrike" kern="1200" dirty="0">
              <a:solidFill>
                <a:schemeClr val="tx1"/>
              </a:solidFill>
              <a:effectLst/>
              <a:latin typeface="+mn-lt"/>
              <a:ea typeface="+mn-ea"/>
              <a:cs typeface="+mn-cs"/>
            </a:endParaRPr>
          </a:p>
          <a:p>
            <a:r>
              <a:rPr lang="en-US" b="1" dirty="0" err="1"/>
              <a:t>Adlink</a:t>
            </a:r>
            <a:r>
              <a:rPr lang="en-US" dirty="0"/>
              <a:t> - Edgar Chen, general manager, Embedded Platforms and Modules, ADLINK Technology is quoted as saying, “ADLINK is committed to bringing AI to the edge. We are taking a heterogeneous computing approach to AI deployments and building the right solution for our customer based on their computing needs. Using Intel® Vision Accelerator Design products with Intel® </a:t>
            </a:r>
            <a:r>
              <a:rPr lang="en-US" dirty="0" err="1"/>
              <a:t>Movidius</a:t>
            </a:r>
            <a:r>
              <a:rPr lang="en-US" dirty="0"/>
              <a:t>™ VPUs and the </a:t>
            </a:r>
            <a:r>
              <a:rPr lang="en-US" dirty="0" err="1"/>
              <a:t>OpenVINO</a:t>
            </a:r>
            <a:r>
              <a:rPr lang="en-US" dirty="0"/>
              <a:t>™ toolkit, </a:t>
            </a:r>
            <a:r>
              <a:rPr lang="en-US" dirty="0" err="1"/>
              <a:t>Adlink’s</a:t>
            </a:r>
            <a:r>
              <a:rPr lang="en-US" dirty="0"/>
              <a:t> AI platforms can speed up image processing, computer vision, and deep learning inferencing with power efficiency not yet fully recognized in the market. With these advantages, ADLINK can better target edge applications and infuse the power of AI in vertical markets including manufacturing, transportation, healthcare, retail, smart city, and more. Specifically, by leveraging the </a:t>
            </a:r>
            <a:r>
              <a:rPr lang="en-US" dirty="0" err="1"/>
              <a:t>OpenVINO</a:t>
            </a:r>
            <a:r>
              <a:rPr lang="en-US" dirty="0"/>
              <a:t>™ toolkit we saw more than an 11x increase in performance1 on the CPU vs. running without the </a:t>
            </a:r>
            <a:r>
              <a:rPr lang="en-US" dirty="0" err="1"/>
              <a:t>OpenVINO</a:t>
            </a:r>
            <a:r>
              <a:rPr lang="en-US" dirty="0"/>
              <a:t>™ toolkit. Even more compelling is the 19x performance increase2 we saw when we added our own EDL-mPCIe-MA2485*, a mini-PCIe* accelerator card based on the Intel® Vision Accelerator Design.” —Edgar Chen, general manager, Embedded Platforms and Modules, ADLINK Technology</a:t>
            </a:r>
          </a:p>
          <a:p>
            <a:endParaRPr lang="en-US" dirty="0"/>
          </a:p>
          <a:p>
            <a:endParaRPr lang="en-US" dirty="0"/>
          </a:p>
          <a:p>
            <a:r>
              <a:rPr lang="en-US" b="1" dirty="0"/>
              <a:t>Public Section Uses of Intel Smart Video Technology</a:t>
            </a:r>
          </a:p>
          <a:p>
            <a:pPr marL="171450" indent="-171450">
              <a:buFont typeface="Arial" panose="020B0604020202020204" pitchFamily="34" charset="0"/>
              <a:buChar char="•"/>
            </a:pPr>
            <a:r>
              <a:rPr lang="en-US" dirty="0"/>
              <a:t>Public Safety &amp; City Surveillance</a:t>
            </a:r>
          </a:p>
          <a:p>
            <a:pPr marL="171450" indent="-171450">
              <a:buFont typeface="Arial" panose="020B0604020202020204" pitchFamily="34" charset="0"/>
              <a:buChar char="•"/>
            </a:pPr>
            <a:r>
              <a:rPr lang="en-US" dirty="0"/>
              <a:t>Crime, violence, terrorism, vandalism</a:t>
            </a:r>
          </a:p>
          <a:p>
            <a:pPr marL="171450" indent="-171450">
              <a:buFont typeface="Arial" panose="020B0604020202020204" pitchFamily="34" charset="0"/>
              <a:buChar char="•"/>
            </a:pPr>
            <a:r>
              <a:rPr lang="en-US" dirty="0"/>
              <a:t>Illegal and/or excessive crowding</a:t>
            </a:r>
          </a:p>
          <a:p>
            <a:pPr marL="171450" indent="-171450">
              <a:buFont typeface="Arial" panose="020B0604020202020204" pitchFamily="34" charset="0"/>
              <a:buChar char="•"/>
            </a:pPr>
            <a:r>
              <a:rPr lang="en-US" dirty="0"/>
              <a:t>Unauthorized movement in restricted areas</a:t>
            </a:r>
          </a:p>
          <a:p>
            <a:pPr marL="171450" indent="-171450">
              <a:buFont typeface="Arial" panose="020B0604020202020204" pitchFamily="34" charset="0"/>
              <a:buChar char="•"/>
            </a:pPr>
            <a:r>
              <a:rPr lang="en-US" dirty="0"/>
              <a:t>Abandoned objects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Critical Infrastructure</a:t>
            </a:r>
            <a:endParaRPr lang="en-US" dirty="0"/>
          </a:p>
          <a:p>
            <a:pPr marL="171450" indent="-171450">
              <a:buFont typeface="Arial" panose="020B0604020202020204" pitchFamily="34" charset="0"/>
              <a:buChar char="•"/>
            </a:pPr>
            <a:r>
              <a:rPr lang="en-US" dirty="0"/>
              <a:t>Perimeter protection of remote sites</a:t>
            </a:r>
          </a:p>
          <a:p>
            <a:pPr marL="171450" indent="-171450">
              <a:buFont typeface="Arial" panose="020B0604020202020204" pitchFamily="34" charset="0"/>
              <a:buChar char="•"/>
            </a:pPr>
            <a:r>
              <a:rPr lang="en-US" dirty="0"/>
              <a:t>Loitering in sensitive, sterile zones</a:t>
            </a:r>
          </a:p>
          <a:p>
            <a:pPr marL="171450" indent="-171450">
              <a:buFont typeface="Arial" panose="020B0604020202020204" pitchFamily="34" charset="0"/>
              <a:buChar char="•"/>
            </a:pPr>
            <a:r>
              <a:rPr lang="en-US" dirty="0"/>
              <a:t>Safeguard assets for uninterrupted operations</a:t>
            </a:r>
          </a:p>
          <a:p>
            <a:pPr marL="171450" indent="-171450">
              <a:buFont typeface="Arial" panose="020B0604020202020204" pitchFamily="34" charset="0"/>
              <a:buChar char="•"/>
            </a:pPr>
            <a:r>
              <a:rPr lang="en-US" dirty="0"/>
              <a:t>Situational awareness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Transportation &amp; Public Transit</a:t>
            </a:r>
          </a:p>
          <a:p>
            <a:pPr marL="171450" indent="-171450">
              <a:buFont typeface="Arial" panose="020B0604020202020204" pitchFamily="34" charset="0"/>
              <a:buChar char="•"/>
            </a:pPr>
            <a:r>
              <a:rPr lang="en-US" dirty="0"/>
              <a:t>Traffic management</a:t>
            </a:r>
          </a:p>
          <a:p>
            <a:pPr marL="171450" indent="-171450">
              <a:buFont typeface="Arial" panose="020B0604020202020204" pitchFamily="34" charset="0"/>
              <a:buChar char="•"/>
            </a:pPr>
            <a:r>
              <a:rPr lang="en-US" dirty="0"/>
              <a:t>Obstacles, slip and fall scenarios</a:t>
            </a:r>
          </a:p>
          <a:p>
            <a:pPr marL="171450" indent="-171450">
              <a:buFont typeface="Arial" panose="020B0604020202020204" pitchFamily="34" charset="0"/>
              <a:buChar char="•"/>
            </a:pPr>
            <a:r>
              <a:rPr lang="en-US" dirty="0"/>
              <a:t>Transit Platform/track security</a:t>
            </a:r>
          </a:p>
          <a:p>
            <a:pPr marL="171450" indent="-171450">
              <a:buFont typeface="Arial" panose="020B0604020202020204" pitchFamily="34" charset="0"/>
              <a:buChar char="•"/>
            </a:pPr>
            <a:r>
              <a:rPr lang="en-US" dirty="0"/>
              <a:t>Statistics and path analysis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Campus &amp; Education </a:t>
            </a:r>
          </a:p>
          <a:p>
            <a:pPr marL="171450" indent="-171450">
              <a:buFont typeface="Arial" panose="020B0604020202020204" pitchFamily="34" charset="0"/>
              <a:buChar char="•"/>
            </a:pPr>
            <a:r>
              <a:rPr lang="en-US" dirty="0"/>
              <a:t>High-value asset protection</a:t>
            </a:r>
          </a:p>
          <a:p>
            <a:pPr marL="171450" indent="-171450">
              <a:buFont typeface="Arial" panose="020B0604020202020204" pitchFamily="34" charset="0"/>
              <a:buChar char="•"/>
            </a:pPr>
            <a:r>
              <a:rPr lang="en-US" dirty="0"/>
              <a:t>Unauthorized after-hours access</a:t>
            </a:r>
          </a:p>
          <a:p>
            <a:pPr marL="171450" indent="-171450">
              <a:buFont typeface="Arial" panose="020B0604020202020204" pitchFamily="34" charset="0"/>
              <a:buChar char="•"/>
            </a:pPr>
            <a:r>
              <a:rPr lang="en-US" dirty="0"/>
              <a:t>Security and safety incidents</a:t>
            </a:r>
          </a:p>
          <a:p>
            <a:pPr marL="171450" indent="-171450">
              <a:buFont typeface="Arial" panose="020B0604020202020204" pitchFamily="34" charset="0"/>
              <a:buChar char="•"/>
            </a:pPr>
            <a:r>
              <a:rPr lang="en-US" dirty="0"/>
              <a:t>Post-event investigation</a:t>
            </a:r>
            <a:br>
              <a:rPr lang="en-US" dirty="0"/>
            </a:br>
            <a:endParaRPr lang="en-US" dirty="0"/>
          </a:p>
          <a:p>
            <a:endParaRPr lang="en-US" dirty="0"/>
          </a:p>
          <a:p>
            <a:endParaRPr lang="en-US" dirty="0"/>
          </a:p>
          <a:p>
            <a:endParaRPr lang="en-US" dirty="0"/>
          </a:p>
          <a:p>
            <a:endParaRPr lang="en-US" dirty="0"/>
          </a:p>
          <a:p>
            <a:endParaRPr lang="en-US" dirty="0"/>
          </a:p>
          <a:p>
            <a:r>
              <a:rPr lang="en-US" dirty="0"/>
              <a:t>Advanced medical research, personalized healthcare, smart transportation, cities, manufacturing, retail, supply chain management—the industries that rely on video for critical insight and competitive growth are everywhere.</a:t>
            </a:r>
          </a:p>
          <a:p>
            <a:endParaRPr lang="en-US" dirty="0"/>
          </a:p>
          <a:p>
            <a:r>
              <a:rPr lang="en-US" dirty="0"/>
              <a:t>Up to $11 billion in edge to cloud industry growth is expected between now and 2021. Video captured at the edge by smart devices, sensors, and connected things represents a huge portion—$6 billion—of this IoT opportunity for everything from smart manufacturing to smart cities.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3FB3FA-C830-445B-A142-1E421B2C8A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665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9466" y="4415790"/>
            <a:ext cx="6442892" cy="4147185"/>
          </a:xfrm>
        </p:spPr>
        <p:txBody>
          <a:bodyPr/>
          <a:lstStyle/>
          <a:p>
            <a:endParaRPr lang="en-US" sz="1000" b="1" dirty="0"/>
          </a:p>
          <a:p>
            <a:pPr defTabSz="465887">
              <a:defRPr/>
            </a:pPr>
            <a:r>
              <a:rPr lang="en-US" sz="1000" dirty="0"/>
              <a:t>Together, Intel® Hardware &amp; Software delivers high performance deep learning inference, analytics, &amp; real-time image analysis for vision solutions, providing customers flexibility, cost-efficiencies &amp; faster deployments. </a:t>
            </a:r>
            <a:endParaRPr lang="en-US" sz="1000" b="1" dirty="0"/>
          </a:p>
          <a:p>
            <a:endParaRPr lang="en-US" sz="1000" b="1" dirty="0"/>
          </a:p>
          <a:p>
            <a:r>
              <a:rPr lang="en-US" sz="1000" b="1" dirty="0"/>
              <a:t>Advance AI Performance in Edge Devices with Intel® Distribution of OpenVINO™ toolkit</a:t>
            </a:r>
            <a:endParaRPr lang="en-US" sz="1000" dirty="0"/>
          </a:p>
          <a:p>
            <a:r>
              <a:rPr lang="en-US" sz="1000" dirty="0"/>
              <a:t>Advancing vision solutions for AI at the edge, the latest release of the </a:t>
            </a:r>
            <a:r>
              <a:rPr lang="en-US" sz="1000" u="sng" dirty="0">
                <a:hlinkClick r:id="rId3"/>
              </a:rPr>
              <a:t>Intel® Distribution of OpenVINO™ toolkit</a:t>
            </a:r>
            <a:r>
              <a:rPr lang="en-US" sz="1000" dirty="0"/>
              <a:t> (2018 R4) supports new Intel® Vision Accelerator Design products—that when used together, </a:t>
            </a:r>
            <a:r>
              <a:rPr lang="en-US" sz="1000" b="1" dirty="0"/>
              <a:t>deliver high performance deep learning inference, analytics, and real-time image analysis. </a:t>
            </a:r>
          </a:p>
          <a:p>
            <a:endParaRPr lang="en-US" sz="1000" dirty="0"/>
          </a:p>
          <a:p>
            <a:r>
              <a:rPr lang="en-US" sz="1000" dirty="0"/>
              <a:t>This hardware/software combination unleashes </a:t>
            </a:r>
            <a:r>
              <a:rPr lang="en-US" sz="1000" u="sng" dirty="0">
                <a:hlinkClick r:id="rId4"/>
              </a:rPr>
              <a:t>new levels of performance</a:t>
            </a:r>
            <a:r>
              <a:rPr lang="en-US" sz="1000" baseline="30000" dirty="0"/>
              <a:t>1</a:t>
            </a:r>
            <a:r>
              <a:rPr lang="en-US" sz="1000" dirty="0"/>
              <a:t>, and provides </a:t>
            </a:r>
            <a:r>
              <a:rPr lang="en-US" sz="1000" b="1" dirty="0"/>
              <a:t>flexibility, cost-efficiencies and faster deployments. </a:t>
            </a:r>
            <a:r>
              <a:rPr lang="en-US" sz="1000" dirty="0"/>
              <a:t>Other new features in the toolkit expand support for public deep learning topologies and add three pretrained models.</a:t>
            </a:r>
          </a:p>
          <a:p>
            <a:endParaRPr lang="en-US" sz="1000" dirty="0"/>
          </a:p>
          <a:p>
            <a:endParaRPr lang="en-US" sz="1000" dirty="0"/>
          </a:p>
          <a:p>
            <a:r>
              <a:rPr lang="en-US" sz="1000" dirty="0"/>
              <a:t>Yolo V3 - Not available in downloader, but tested and validated</a:t>
            </a:r>
          </a:p>
          <a:p>
            <a:r>
              <a:rPr lang="en-US" sz="1000" dirty="0"/>
              <a:t>NCS2 - JB announcing in Beijing at AIDC, available on Amazon for purchase</a:t>
            </a:r>
          </a:p>
          <a:p>
            <a:endParaRPr lang="en-US" sz="1000" dirty="0"/>
          </a:p>
          <a:p>
            <a:endParaRPr lang="en-US" sz="1000" dirty="0"/>
          </a:p>
          <a:p>
            <a:pPr>
              <a:lnSpc>
                <a:spcPct val="110000"/>
              </a:lnSpc>
              <a:spcBef>
                <a:spcPts val="0"/>
              </a:spcBef>
              <a:spcAft>
                <a:spcPts val="300"/>
              </a:spcAft>
            </a:pPr>
            <a:r>
              <a:rPr lang="en-US" sz="1000" dirty="0">
                <a:solidFill>
                  <a:srgbClr val="004280"/>
                </a:solidFill>
              </a:rPr>
              <a:t>Demand is growing for intelligent vision solutions. </a:t>
            </a:r>
          </a:p>
          <a:p>
            <a:pPr marL="171450" indent="-171450">
              <a:lnSpc>
                <a:spcPct val="110000"/>
              </a:lnSpc>
              <a:spcBef>
                <a:spcPts val="0"/>
              </a:spcBef>
              <a:spcAft>
                <a:spcPts val="300"/>
              </a:spcAft>
              <a:buFont typeface="Wingdings" panose="05000000000000000000" pitchFamily="2" charset="2"/>
              <a:buChar char="§"/>
            </a:pPr>
            <a:r>
              <a:rPr lang="en-US" sz="1000" b="1" dirty="0">
                <a:solidFill>
                  <a:srgbClr val="004280"/>
                </a:solidFill>
              </a:rPr>
              <a:t>Deep </a:t>
            </a:r>
            <a:r>
              <a:rPr lang="en-US" sz="1000" b="1" dirty="0">
                <a:solidFill>
                  <a:srgbClr val="002060"/>
                </a:solidFill>
              </a:rPr>
              <a:t>learning revenue</a:t>
            </a:r>
            <a:r>
              <a:rPr lang="en-US" sz="1000" dirty="0">
                <a:solidFill>
                  <a:srgbClr val="002060"/>
                </a:solidFill>
              </a:rPr>
              <a:t> is estimated to grow from $655M </a:t>
            </a:r>
            <a:br>
              <a:rPr lang="en-US" sz="1000" dirty="0">
                <a:solidFill>
                  <a:srgbClr val="002060"/>
                </a:solidFill>
              </a:rPr>
            </a:br>
            <a:r>
              <a:rPr lang="en-US" sz="1000" dirty="0">
                <a:solidFill>
                  <a:srgbClr val="002060"/>
                </a:solidFill>
              </a:rPr>
              <a:t>in 2016 to </a:t>
            </a:r>
            <a:r>
              <a:rPr lang="en-US" sz="1000" b="1" dirty="0">
                <a:solidFill>
                  <a:srgbClr val="002060"/>
                </a:solidFill>
              </a:rPr>
              <a:t>$35B by 2025</a:t>
            </a:r>
            <a:r>
              <a:rPr lang="en-US" sz="1000" dirty="0">
                <a:solidFill>
                  <a:srgbClr val="002060"/>
                </a:solidFill>
              </a:rPr>
              <a:t>¹. </a:t>
            </a:r>
          </a:p>
          <a:p>
            <a:pPr>
              <a:lnSpc>
                <a:spcPct val="110000"/>
              </a:lnSpc>
              <a:spcBef>
                <a:spcPts val="500"/>
              </a:spcBef>
              <a:spcAft>
                <a:spcPts val="200"/>
              </a:spcAft>
            </a:pPr>
            <a:r>
              <a:rPr lang="en-US" sz="1000" dirty="0">
                <a:solidFill>
                  <a:srgbClr val="004280"/>
                </a:solidFill>
              </a:rPr>
              <a:t>This requires </a:t>
            </a:r>
            <a:r>
              <a:rPr lang="en-US" sz="1000" b="1" dirty="0">
                <a:solidFill>
                  <a:srgbClr val="004280"/>
                </a:solidFill>
              </a:rPr>
              <a:t>developer tools </a:t>
            </a:r>
            <a:r>
              <a:rPr lang="en-US" sz="1000" dirty="0">
                <a:solidFill>
                  <a:srgbClr val="004280"/>
                </a:solidFill>
              </a:rPr>
              <a:t>to integrate computer vision, deep learning, and analytics processing capabilities into applications, so they can help </a:t>
            </a:r>
            <a:r>
              <a:rPr lang="en-US" sz="1000" b="1" dirty="0">
                <a:solidFill>
                  <a:srgbClr val="004280"/>
                </a:solidFill>
              </a:rPr>
              <a:t>turn data into insights that fuel artificial intelligence</a:t>
            </a:r>
            <a:r>
              <a:rPr lang="en-US" sz="1000" dirty="0">
                <a:solidFill>
                  <a:srgbClr val="004280"/>
                </a:solidFill>
              </a:rPr>
              <a:t>. </a:t>
            </a:r>
          </a:p>
          <a:p>
            <a:pPr>
              <a:lnSpc>
                <a:spcPct val="110000"/>
              </a:lnSpc>
              <a:spcBef>
                <a:spcPts val="500"/>
              </a:spcBef>
              <a:spcAft>
                <a:spcPts val="200"/>
              </a:spcAft>
            </a:pPr>
            <a:r>
              <a:rPr lang="en-US" sz="1000" baseline="30000" dirty="0">
                <a:solidFill>
                  <a:srgbClr val="B1BABF">
                    <a:lumMod val="50000"/>
                  </a:srgbClr>
                </a:solidFill>
              </a:rPr>
              <a:t>1</a:t>
            </a:r>
            <a:r>
              <a:rPr lang="en-US" sz="1000" dirty="0">
                <a:solidFill>
                  <a:srgbClr val="B1BABF">
                    <a:lumMod val="50000"/>
                  </a:srgbClr>
                </a:solidFill>
              </a:rPr>
              <a:t>Tractica 2Q 2017</a:t>
            </a:r>
            <a:endParaRPr lang="en-US" sz="1000" dirty="0"/>
          </a:p>
          <a:p>
            <a:endParaRPr lang="en-US" sz="1100" b="1" dirty="0">
              <a:solidFill>
                <a:schemeClr val="accent1"/>
              </a:solidFill>
            </a:endParaRP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762513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0999" y="4343400"/>
            <a:ext cx="6095999" cy="411480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rPr>
              <a:t>This toolkit is designed to increase performance and reduce development time for computer vision solutions.  It simplifies access to the benefits from the rich set of hardware options available from Intel which can increase performance, reduce power, and maximize hardware utilization – letting you do more with less and opening new design possibilities. </a:t>
            </a:r>
          </a:p>
          <a:p>
            <a:pPr lvl="0"/>
            <a:endParaRPr lang="en-US" sz="1000" dirty="0"/>
          </a:p>
          <a:p>
            <a:pPr lvl="0"/>
            <a:r>
              <a:rPr lang="en-US" sz="1000" dirty="0"/>
              <a:t>Deep Learning Deployment Toolkit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1" dirty="0">
                <a:solidFill>
                  <a:srgbClr val="003C71"/>
                </a:solidFill>
              </a:rPr>
              <a:t>A Cross-platform Tool to Accelerate Deep Learning Inference Performance</a:t>
            </a:r>
            <a:endParaRPr lang="en-US" sz="1000" dirty="0"/>
          </a:p>
          <a:p>
            <a:pPr marL="171450" indent="-171450">
              <a:buFont typeface="Arial" panose="020B0604020202020204" pitchFamily="34" charset="0"/>
              <a:buChar char="•"/>
            </a:pPr>
            <a:r>
              <a:rPr lang="en-US" sz="1000" b="1" dirty="0"/>
              <a:t>Model Optimizer</a:t>
            </a:r>
            <a:r>
              <a:rPr lang="en-US" sz="1000" dirty="0"/>
              <a:t>, converting Caffe, TensorFlow, &amp; MXnet to IR. </a:t>
            </a:r>
          </a:p>
          <a:p>
            <a:pPr marL="171450" indent="-171450">
              <a:buFont typeface="Arial" panose="020B0604020202020204" pitchFamily="34" charset="0"/>
              <a:buChar char="•"/>
            </a:pPr>
            <a:r>
              <a:rPr lang="en-US" sz="1000" b="1" dirty="0"/>
              <a:t>Inference Engine</a:t>
            </a:r>
            <a:r>
              <a:rPr lang="en-US" sz="1000" dirty="0"/>
              <a:t>, with plugins for CPU, GPU, FPGA &amp; VPU – what it is… across multi-platform support</a:t>
            </a:r>
          </a:p>
          <a:p>
            <a:pPr lvl="0"/>
            <a:endParaRPr lang="en-US" sz="1000" dirty="0"/>
          </a:p>
          <a:p>
            <a:pPr lvl="0"/>
            <a:r>
              <a:rPr lang="en-US" sz="1000" dirty="0"/>
              <a:t>OpenCV</a:t>
            </a:r>
          </a:p>
          <a:p>
            <a:pPr marL="171450" indent="-171450">
              <a:buFont typeface="Arial" panose="020B0604020202020204" pitchFamily="34" charset="0"/>
              <a:buChar char="•"/>
            </a:pPr>
            <a:r>
              <a:rPr lang="en-US" sz="1000" b="1" dirty="0"/>
              <a:t>Pre-compiled OpenCV 3.3, </a:t>
            </a:r>
            <a:r>
              <a:rPr lang="en-US" sz="1000" dirty="0"/>
              <a:t>Full Intel CPU optimizations</a:t>
            </a:r>
          </a:p>
          <a:p>
            <a:pPr marL="171450" indent="-171450">
              <a:buFont typeface="Arial" panose="020B0604020202020204" pitchFamily="34" charset="0"/>
              <a:buChar char="•"/>
            </a:pPr>
            <a:r>
              <a:rPr lang="en-US" sz="1000" dirty="0"/>
              <a:t>New Intel Photography Vision Library, with face detection/ recognition, blink detection, and smile detection </a:t>
            </a:r>
          </a:p>
          <a:p>
            <a:pPr lvl="0"/>
            <a:endParaRPr lang="en-US" sz="1000" dirty="0"/>
          </a:p>
          <a:p>
            <a:pPr lvl="0"/>
            <a:r>
              <a:rPr lang="en-US" sz="1000" dirty="0"/>
              <a:t>OpenVX </a:t>
            </a:r>
          </a:p>
          <a:p>
            <a:pPr marL="171450" indent="-171450">
              <a:buFont typeface="Arial" panose="020B0604020202020204" pitchFamily="34" charset="0"/>
              <a:buChar char="•"/>
            </a:pPr>
            <a:r>
              <a:rPr lang="en-US" sz="1000" dirty="0"/>
              <a:t>Graph-based implementation of a short list of traditional CV operations and CNN primitives.</a:t>
            </a:r>
          </a:p>
          <a:p>
            <a:pPr marL="171450" indent="-171450">
              <a:buFont typeface="Arial" panose="020B0604020202020204" pitchFamily="34" charset="0"/>
              <a:buChar char="•"/>
            </a:pPr>
            <a:r>
              <a:rPr lang="en-US" sz="1000" dirty="0"/>
              <a:t>Khronos OpenVX* Neural Networks Extension 1.2 </a:t>
            </a:r>
          </a:p>
          <a:p>
            <a:pPr marL="171450" indent="-171450">
              <a:buFont typeface="Arial" panose="020B0604020202020204" pitchFamily="34" charset="0"/>
              <a:buChar char="•"/>
            </a:pPr>
            <a:r>
              <a:rPr lang="en-US" sz="1000" dirty="0"/>
              <a:t>Visual Algorithm Designer</a:t>
            </a:r>
          </a:p>
          <a:p>
            <a:pPr marL="171450" indent="-171450">
              <a:buFont typeface="Arial" panose="020B0604020202020204" pitchFamily="34" charset="0"/>
              <a:buChar char="•"/>
            </a:pPr>
            <a:r>
              <a:rPr lang="en-US" sz="1000" dirty="0"/>
              <a:t>Eclipse* plugin enabling integrated  OpenVX*  application development</a:t>
            </a:r>
          </a:p>
          <a:p>
            <a:pPr marL="171450" indent="-171450">
              <a:buFont typeface="Arial" panose="020B0604020202020204" pitchFamily="34" charset="0"/>
              <a:buChar char="•"/>
            </a:pPr>
            <a:endParaRPr lang="en-US" sz="1000" b="1" kern="0" dirty="0">
              <a:ea typeface="Intel Clear Pro Bold" panose="020B0804020202060201" pitchFamily="34" charset="0"/>
              <a:cs typeface="Intel Clear Pro Bold" panose="020B0804020202060201" pitchFamily="34" charset="0"/>
            </a:endParaRPr>
          </a:p>
          <a:p>
            <a:r>
              <a:rPr lang="en-US" sz="1000" kern="0" dirty="0">
                <a:ea typeface="Intel Clear Pro Bold" panose="020B0804020202060201" pitchFamily="34" charset="0"/>
                <a:cs typeface="Intel Clear Pro Bold" panose="020B0804020202060201" pitchFamily="34" charset="0"/>
              </a:rPr>
              <a:t>Miscellaneous</a:t>
            </a:r>
          </a:p>
          <a:p>
            <a:pPr marL="171450" indent="-171450">
              <a:buFont typeface="Arial" panose="020B0604020202020204" pitchFamily="34" charset="0"/>
              <a:buChar char="•"/>
            </a:pPr>
            <a:r>
              <a:rPr lang="en-US" sz="1000" kern="0" dirty="0">
                <a:ea typeface="Intel Clear Pro Bold" panose="020B0804020202060201" pitchFamily="34" charset="0"/>
                <a:cs typeface="Intel Clear Pro Bold" panose="020B0804020202060201" pitchFamily="34" charset="0"/>
              </a:rPr>
              <a:t>OpenCL™ Drivers &amp; Runtimes, and Media drivers are included to ease Computer Vision SDK working with Intel® Media SDK and Intel SDK OpenCL™ Applications</a:t>
            </a:r>
          </a:p>
          <a:p>
            <a:pPr marL="171450" indent="-171450">
              <a:buFont typeface="Arial" panose="020B0604020202020204" pitchFamily="34" charset="0"/>
              <a:buChar char="•"/>
            </a:pPr>
            <a:r>
              <a:rPr lang="en-US" sz="1000" kern="0" dirty="0">
                <a:ea typeface="Intel Clear Pro Bold" panose="020B0804020202060201" pitchFamily="34" charset="0"/>
                <a:cs typeface="Intel Clear Pro Bold" panose="020B0804020202060201" pitchFamily="34" charset="0"/>
              </a:rPr>
              <a:t>MKL-DNN, CLDNN are included in common API – no need to download separate</a:t>
            </a:r>
          </a:p>
          <a:p>
            <a:pPr lvl="1"/>
            <a:endParaRPr lang="en-US" sz="1000" dirty="0">
              <a:solidFill>
                <a:srgbClr val="FF0000"/>
              </a:solidFill>
            </a:endParaRPr>
          </a:p>
          <a:p>
            <a:pPr lvl="1"/>
            <a:endParaRPr lang="en-US" sz="1000" dirty="0"/>
          </a:p>
          <a:p>
            <a:endParaRPr lang="en-US" sz="1000" dirty="0"/>
          </a:p>
        </p:txBody>
      </p:sp>
      <p:sp>
        <p:nvSpPr>
          <p:cNvPr id="4" name="Slide Number Placeholder 3"/>
          <p:cNvSpPr>
            <a:spLocks noGrp="1"/>
          </p:cNvSpPr>
          <p:nvPr>
            <p:ph type="sldNum" sz="quarter" idx="10"/>
          </p:nvPr>
        </p:nvSpPr>
        <p:spPr>
          <a:xfrm>
            <a:off x="6476999" y="8685213"/>
            <a:ext cx="379413" cy="457200"/>
          </a:xfrm>
        </p:spPr>
        <p:txBody>
          <a:bodyPr/>
          <a:lstStyle/>
          <a:p>
            <a:fld id="{D61C8689-8455-3546-ADF9-3B7273760F66}"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705464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42">
              <a:defRPr/>
            </a:pPr>
            <a:fld id="{B1683E88-F191-4F69-A29D-62A3EA806C18}" type="slidenum">
              <a:rPr lang="en-US" sz="900">
                <a:solidFill>
                  <a:prstClr val="black"/>
                </a:solidFill>
                <a:latin typeface="Arial"/>
              </a:rPr>
              <a:pPr defTabSz="931742">
                <a:defRPr/>
              </a:pPr>
              <a:t>2</a:t>
            </a:fld>
            <a:endParaRPr lang="en-US" sz="900" dirty="0">
              <a:solidFill>
                <a:prstClr val="black"/>
              </a:solidFill>
              <a:latin typeface="Arial"/>
            </a:endParaRPr>
          </a:p>
        </p:txBody>
      </p:sp>
    </p:spTree>
    <p:extLst>
      <p:ext uri="{BB962C8B-B14F-4D97-AF65-F5344CB8AC3E}">
        <p14:creationId xmlns:p14="http://schemas.microsoft.com/office/powerpoint/2010/main" val="748716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9467" y="4415790"/>
            <a:ext cx="5919893" cy="4183380"/>
          </a:xfrm>
        </p:spPr>
        <p:txBody>
          <a:bodyPr/>
          <a:lstStyle/>
          <a:p>
            <a:r>
              <a:rPr lang="en-US" sz="1000" dirty="0"/>
              <a:t>Together, the best hardware and software give the media industry the tools they need to accelerate content creation to mass distribution to millions of consumers.</a:t>
            </a:r>
          </a:p>
          <a:p>
            <a:pPr lvl="0">
              <a:defRPr/>
            </a:pPr>
            <a:r>
              <a:rPr lang="en-US" sz="1000" dirty="0">
                <a:solidFill>
                  <a:prstClr val="black"/>
                </a:solidFill>
              </a:rPr>
              <a:t>HW details</a:t>
            </a:r>
          </a:p>
          <a:p>
            <a:pPr marL="174708" indent="-174708">
              <a:buFont typeface="Arial" panose="020B0604020202020204" pitchFamily="34" charset="0"/>
              <a:buChar char="•"/>
              <a:defRPr/>
            </a:pPr>
            <a:r>
              <a:rPr lang="en-US" sz="1000" b="1" dirty="0">
                <a:solidFill>
                  <a:prstClr val="black"/>
                </a:solidFill>
              </a:rPr>
              <a:t>Core &amp; Xeon </a:t>
            </a:r>
            <a:r>
              <a:rPr lang="en-US" sz="1000" dirty="0">
                <a:solidFill>
                  <a:prstClr val="black"/>
                </a:solidFill>
              </a:rPr>
              <a:t>processors are a great choice for </a:t>
            </a:r>
            <a:r>
              <a:rPr lang="en-US" sz="1000" b="1" dirty="0">
                <a:solidFill>
                  <a:prstClr val="black"/>
                </a:solidFill>
              </a:rPr>
              <a:t>video gateway and network video recorder </a:t>
            </a:r>
            <a:r>
              <a:rPr lang="en-US" sz="1000" dirty="0">
                <a:solidFill>
                  <a:prstClr val="black"/>
                </a:solidFill>
              </a:rPr>
              <a:t>solutions, data center media workflows in </a:t>
            </a:r>
            <a:r>
              <a:rPr lang="en-US" sz="1000" b="1" dirty="0">
                <a:solidFill>
                  <a:prstClr val="black"/>
                </a:solidFill>
              </a:rPr>
              <a:t>comms &amp; cloud infrastructure</a:t>
            </a:r>
            <a:r>
              <a:rPr lang="en-US" sz="1000" dirty="0">
                <a:solidFill>
                  <a:prstClr val="black"/>
                </a:solidFill>
              </a:rPr>
              <a:t>: video transcode &amp; analytics, remote desktop &amp; gaming. </a:t>
            </a:r>
            <a:r>
              <a:rPr lang="en-US" sz="1000" b="1" dirty="0">
                <a:solidFill>
                  <a:prstClr val="black"/>
                </a:solidFill>
              </a:rPr>
              <a:t>Intel Media Server Studio </a:t>
            </a:r>
            <a:r>
              <a:rPr lang="en-US" sz="1000" dirty="0">
                <a:solidFill>
                  <a:prstClr val="black"/>
                </a:solidFill>
              </a:rPr>
              <a:t>is a comprehensive set of tools for such applications that provides access to Quick Sync Video – hardware accelerated encode, decode &amp; processing – that allows to achieve </a:t>
            </a:r>
            <a:r>
              <a:rPr lang="en-US" sz="1000" b="1" dirty="0">
                <a:solidFill>
                  <a:prstClr val="black"/>
                </a:solidFill>
              </a:rPr>
              <a:t>high density transcoding </a:t>
            </a:r>
            <a:r>
              <a:rPr lang="en-US" sz="1000" dirty="0">
                <a:solidFill>
                  <a:prstClr val="black"/>
                </a:solidFill>
              </a:rPr>
              <a:t>with up to 18 AVC HD@30fps sessions per Xeon E3 v5 socket (refer to benchmarks)</a:t>
            </a:r>
          </a:p>
          <a:p>
            <a:pPr marL="174708" indent="-174708">
              <a:buFont typeface="Arial" panose="020B0604020202020204" pitchFamily="34" charset="0"/>
              <a:buChar char="•"/>
              <a:defRPr/>
            </a:pPr>
            <a:endParaRPr lang="en-US" sz="1000" dirty="0">
              <a:solidFill>
                <a:prstClr val="black"/>
              </a:solidFill>
            </a:endParaRPr>
          </a:p>
          <a:p>
            <a:pPr marL="174708" indent="-174708">
              <a:buFont typeface="Arial" panose="020B0604020202020204" pitchFamily="34" charset="0"/>
              <a:buChar char="•"/>
              <a:defRPr/>
            </a:pPr>
            <a:r>
              <a:rPr lang="en-US" sz="1000" dirty="0">
                <a:solidFill>
                  <a:prstClr val="black"/>
                </a:solidFill>
              </a:rPr>
              <a:t>And at </a:t>
            </a:r>
            <a:r>
              <a:rPr lang="en-US" sz="1000" b="1" dirty="0">
                <a:solidFill>
                  <a:prstClr val="black"/>
                </a:solidFill>
              </a:rPr>
              <a:t>clients</a:t>
            </a:r>
            <a:r>
              <a:rPr lang="en-US" sz="1000" dirty="0">
                <a:solidFill>
                  <a:prstClr val="black"/>
                </a:solidFill>
              </a:rPr>
              <a:t> side with collection of </a:t>
            </a:r>
            <a:r>
              <a:rPr lang="en-US" sz="1000" b="1" dirty="0">
                <a:solidFill>
                  <a:prstClr val="black"/>
                </a:solidFill>
              </a:rPr>
              <a:t>Atom &amp; Core chips</a:t>
            </a:r>
            <a:r>
              <a:rPr lang="en-US" sz="1000" dirty="0">
                <a:solidFill>
                  <a:prstClr val="black"/>
                </a:solidFill>
              </a:rPr>
              <a:t>, for video players and editors, as well as car infotainment &amp; cluster display, </a:t>
            </a:r>
            <a:r>
              <a:rPr lang="en-US" sz="1000" b="1" dirty="0">
                <a:solidFill>
                  <a:prstClr val="black"/>
                </a:solidFill>
              </a:rPr>
              <a:t>Media SDK for Windows &amp; Embedded Linux </a:t>
            </a:r>
            <a:r>
              <a:rPr lang="en-US" sz="1000" dirty="0">
                <a:solidFill>
                  <a:prstClr val="black"/>
                </a:solidFill>
              </a:rPr>
              <a:t>delivers easy to use API for encode &amp; playback.</a:t>
            </a:r>
          </a:p>
          <a:p>
            <a:pPr marL="174708" indent="-174708">
              <a:buFont typeface="Arial" panose="020B0604020202020204" pitchFamily="34" charset="0"/>
              <a:buChar char="•"/>
              <a:defRPr/>
            </a:pPr>
            <a:endParaRPr lang="en-US" sz="1000" dirty="0">
              <a:solidFill>
                <a:prstClr val="black"/>
              </a:solidFill>
            </a:endParaRPr>
          </a:p>
          <a:p>
            <a:pPr marL="174708" indent="-174708">
              <a:buFont typeface="Arial" panose="020B0604020202020204" pitchFamily="34" charset="0"/>
              <a:buChar char="•"/>
              <a:defRPr/>
            </a:pPr>
            <a:r>
              <a:rPr lang="en-US" sz="1000" dirty="0">
                <a:solidFill>
                  <a:prstClr val="black"/>
                </a:solidFill>
              </a:rPr>
              <a:t>Intel </a:t>
            </a:r>
            <a:r>
              <a:rPr lang="en-US" sz="1000" b="1" dirty="0">
                <a:solidFill>
                  <a:prstClr val="black"/>
                </a:solidFill>
              </a:rPr>
              <a:t>Atom</a:t>
            </a:r>
            <a:r>
              <a:rPr lang="en-US" sz="1000" dirty="0">
                <a:solidFill>
                  <a:prstClr val="black"/>
                </a:solidFill>
              </a:rPr>
              <a:t> system on chips fit perfectly for edge and video acquisition step, with </a:t>
            </a:r>
            <a:r>
              <a:rPr lang="en-US" sz="1000" b="1" dirty="0">
                <a:solidFill>
                  <a:prstClr val="black"/>
                </a:solidFill>
              </a:rPr>
              <a:t>smart cameras and connected cars designs</a:t>
            </a:r>
            <a:r>
              <a:rPr lang="en-US" sz="1000" dirty="0">
                <a:solidFill>
                  <a:prstClr val="black"/>
                </a:solidFill>
              </a:rPr>
              <a:t>, &amp; Intel delivers Media SDK for Embedded Linux with support of Yocto OS to give developers outstanding video processing performance in a </a:t>
            </a:r>
            <a:r>
              <a:rPr lang="en-US" sz="1000" b="1" dirty="0">
                <a:solidFill>
                  <a:prstClr val="black"/>
                </a:solidFill>
              </a:rPr>
              <a:t>compact form factor</a:t>
            </a:r>
            <a:r>
              <a:rPr lang="en-US" sz="1000" dirty="0">
                <a:solidFill>
                  <a:prstClr val="black"/>
                </a:solidFill>
              </a:rPr>
              <a:t>.</a:t>
            </a:r>
          </a:p>
          <a:p>
            <a:endParaRPr lang="en-US" sz="1000" dirty="0"/>
          </a:p>
          <a:p>
            <a:r>
              <a:rPr lang="en-US" sz="1000" dirty="0"/>
              <a:t>For software – </a:t>
            </a:r>
          </a:p>
          <a:p>
            <a:pPr marL="174708" indent="-174708">
              <a:buFont typeface="Arial" panose="020B0604020202020204" pitchFamily="34" charset="0"/>
              <a:buChar char="•"/>
            </a:pPr>
            <a:r>
              <a:rPr lang="en-US" sz="1000" dirty="0"/>
              <a:t>Intel provides developer tools that bring out all the great capabilities of Intel hardware: media accelerators, Intel Quick Sync Video, along with media codecs, </a:t>
            </a:r>
          </a:p>
          <a:p>
            <a:pPr marL="174708" indent="-174708">
              <a:buFont typeface="Arial" panose="020B0604020202020204" pitchFamily="34" charset="0"/>
              <a:buChar char="•"/>
            </a:pPr>
            <a:r>
              <a:rPr lang="en-US" sz="1000" dirty="0"/>
              <a:t>and performance and quality analysis that drive fast video processing and ensure efficient density and high quality</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877978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So</a:t>
            </a:r>
            <a:r>
              <a:rPr lang="en-US" baseline="0" dirty="0"/>
              <a:t> we want to run the right task on the best, most efficient silicon device.</a:t>
            </a:r>
          </a:p>
          <a:p>
            <a:pPr marL="0" indent="0">
              <a:buNone/>
            </a:pPr>
            <a:r>
              <a:rPr lang="en-US" baseline="0" dirty="0"/>
              <a:t>Considering the tight requirements for power and performance, it is obvious that in order to be competitive we must use accelerators.</a:t>
            </a:r>
          </a:p>
          <a:p>
            <a:pPr marL="0" indent="0">
              <a:buNone/>
            </a:pPr>
            <a:endParaRPr lang="en-US" baseline="0" dirty="0"/>
          </a:p>
          <a:p>
            <a:pPr marL="0" indent="0">
              <a:buNone/>
            </a:pPr>
            <a:r>
              <a:rPr lang="en-US" baseline="0" dirty="0"/>
              <a:t>But what  if my workload consist of many different tasks, some tasks will run better on CPU, Some better on GPU and so on?</a:t>
            </a:r>
          </a:p>
          <a:p>
            <a:pPr marL="0" indent="0">
              <a:buNone/>
            </a:pPr>
            <a:r>
              <a:rPr lang="en-US" baseline="0" dirty="0"/>
              <a:t>Can I run each portion of the code on a different device?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This is what we call </a:t>
            </a:r>
            <a:r>
              <a:rPr lang="en-US" dirty="0"/>
              <a:t>Heterogeneous computing,</a:t>
            </a:r>
            <a:r>
              <a:rPr lang="en-US" baseline="0" dirty="0"/>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Balancing a workload across multiple devices is a tricky task, and need to take into account more than just the compute power of the accelerator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Transferring the data to and back from the accelerator (for example) might kill the benefit of using it at all.</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How to know? Usually it’s best to just try, I’ll show an example.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So we need to consider all of these factors and more.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The good news is that Intel has a wide range of silicon solutions we can choose from…</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 </a:t>
            </a:r>
            <a:endParaRPr lang="en-US" dirty="0"/>
          </a:p>
          <a:p>
            <a:pPr marL="0" indent="0">
              <a:buNone/>
            </a:pPr>
            <a:r>
              <a:rPr lang="en-US" dirty="0"/>
              <a:t>We cannot discuss all of</a:t>
            </a:r>
            <a:r>
              <a:rPr lang="en-US" baseline="0" dirty="0"/>
              <a:t> the tradeoffs and the options here, but let me refer you to performance.intel.com XXXXX</a:t>
            </a:r>
          </a:p>
          <a:p>
            <a:pPr marL="0" indent="0">
              <a:buNone/>
            </a:pPr>
            <a:endParaRPr lang="en-US" baseline="0" dirty="0"/>
          </a:p>
          <a:p>
            <a:pPr marL="0" indent="0">
              <a:buNone/>
            </a:pPr>
            <a:endParaRPr lang="en-US" baseline="0" dirty="0"/>
          </a:p>
          <a:p>
            <a:pPr marL="0" indent="0">
              <a:buNone/>
            </a:pP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25</a:t>
            </a:fld>
            <a:endParaRPr lang="en-US" dirty="0"/>
          </a:p>
        </p:txBody>
      </p:sp>
    </p:spTree>
    <p:extLst>
      <p:ext uri="{BB962C8B-B14F-4D97-AF65-F5344CB8AC3E}">
        <p14:creationId xmlns:p14="http://schemas.microsoft.com/office/powerpoint/2010/main" val="1103944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 has the best in class hardware portfolio for machine &amp; deep learning, but software is critical to unleashing the full compute potential.  To that end, Intel offers an optimized software stack in order to deliver game-changing AI applications.  </a:t>
            </a:r>
          </a:p>
          <a:p>
            <a:endParaRPr lang="en-US" dirty="0"/>
          </a:p>
          <a:p>
            <a:r>
              <a:rPr lang="en-US" dirty="0"/>
              <a:t>At the lowest level, Intel optimized primitive functions that are used across a wide array of machine &amp; deep learning frameworks and solutions, including the Math Kernel Library (MKL), Data Analytics Acceleration Library (DAAL), and Intel Python distribution. </a:t>
            </a:r>
          </a:p>
          <a:p>
            <a:endParaRPr lang="en-US" dirty="0"/>
          </a:p>
          <a:p>
            <a:r>
              <a:rPr lang="en-US" dirty="0"/>
              <a:t>At the framework level, Intel is committed to optimizing the most popular analytics, machine &amp; deep learning frameworks by the end of 2016.  As far as tools, Intel offers the DL Studio to accelerate deep learning training &amp; deployment, the Saffron Natural Intelligence Platform for reasoning systems, and we are a key contributor to the Trusted Analytics Platform for classic machine learning and data analytics.</a:t>
            </a:r>
          </a:p>
          <a:p>
            <a:endParaRPr lang="en-US" dirty="0"/>
          </a:p>
          <a:p>
            <a:pPr defTabSz="698923">
              <a:defRPr/>
            </a:pPr>
            <a:r>
              <a:rPr lang="en-US" dirty="0"/>
              <a:t>The vertical separator delineates libraries/frameworks/tools that are machine &amp; deep learning centric (left) from those that are memory-based reasoning (right).</a:t>
            </a:r>
          </a:p>
        </p:txBody>
      </p:sp>
      <p:sp>
        <p:nvSpPr>
          <p:cNvPr id="4" name="Slide Number Placeholder 3"/>
          <p:cNvSpPr>
            <a:spLocks noGrp="1"/>
          </p:cNvSpPr>
          <p:nvPr>
            <p:ph type="sldNum" sz="quarter" idx="10"/>
          </p:nvPr>
        </p:nvSpPr>
        <p:spPr/>
        <p:txBody>
          <a:bodyPr/>
          <a:lstStyle/>
          <a:p>
            <a:fld id="{AFFEF063-2C9A-46E2-B471-A937FBB8996D}"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879732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77690"/>
          </a:xfrm>
        </p:spPr>
        <p:txBody>
          <a:bodyPr/>
          <a:lstStyle/>
          <a:p>
            <a:pPr>
              <a:lnSpc>
                <a:spcPts val="1200"/>
              </a:lnSpc>
            </a:pPr>
            <a:endParaRPr lang="en-US" sz="900" b="0" i="0" u="none" strike="noStrike" kern="1200" dirty="0">
              <a:solidFill>
                <a:schemeClr val="tx1"/>
              </a:solidFill>
              <a:effectLst/>
              <a:latin typeface="+mn-lt"/>
              <a:ea typeface="+mn-ea"/>
              <a:cs typeface="+mn-cs"/>
            </a:endParaRPr>
          </a:p>
          <a:p>
            <a:pPr>
              <a:lnSpc>
                <a:spcPts val="1200"/>
              </a:lnSpc>
            </a:pPr>
            <a:endParaRPr lang="en-US" sz="900" dirty="0"/>
          </a:p>
          <a:p>
            <a:pPr>
              <a:lnSpc>
                <a:spcPts val="1200"/>
              </a:lnSpc>
            </a:pPr>
            <a:r>
              <a:rPr lang="en-US" sz="900" b="1" i="0" u="none" strike="noStrike" kern="1200" dirty="0">
                <a:solidFill>
                  <a:schemeClr val="tx1"/>
                </a:solidFill>
                <a:effectLst/>
                <a:latin typeface="+mn-lt"/>
                <a:ea typeface="+mn-ea"/>
                <a:cs typeface="+mn-cs"/>
              </a:rPr>
              <a:t>Testing details: </a:t>
            </a:r>
            <a:r>
              <a:rPr lang="en-US" sz="900" b="0" i="0" u="none" strike="noStrike" kern="1200" dirty="0">
                <a:solidFill>
                  <a:schemeClr val="tx1"/>
                </a:solidFill>
                <a:effectLst/>
                <a:latin typeface="+mn-lt"/>
                <a:ea typeface="+mn-ea"/>
                <a:cs typeface="+mn-cs"/>
              </a:rPr>
              <a:t>Tested topologies are split into 2 types:</a:t>
            </a:r>
            <a:r>
              <a:rPr lang="en-US" dirty="0"/>
              <a:t> </a:t>
            </a:r>
            <a:r>
              <a:rPr lang="en-US" sz="900" b="0" i="0" u="none" strike="noStrike" kern="1200" dirty="0">
                <a:solidFill>
                  <a:schemeClr val="tx1"/>
                </a:solidFill>
                <a:effectLst/>
                <a:latin typeface="+mn-lt"/>
                <a:ea typeface="+mn-ea"/>
                <a:cs typeface="+mn-cs"/>
              </a:rPr>
              <a:t>Public - topologies reported in papers and publicly available.</a:t>
            </a:r>
            <a:r>
              <a:rPr lang="en-US" dirty="0"/>
              <a:t> </a:t>
            </a:r>
            <a:r>
              <a:rPr lang="en-US" sz="900" b="0" i="0" u="none" strike="noStrike" kern="1200" dirty="0">
                <a:solidFill>
                  <a:schemeClr val="tx1"/>
                </a:solidFill>
                <a:effectLst/>
                <a:latin typeface="+mn-lt"/>
                <a:ea typeface="+mn-ea"/>
                <a:cs typeface="+mn-cs"/>
              </a:rPr>
              <a:t>Intel - topologies that are used @ Intel (either developed for customer enabling, own products or experimental results). </a:t>
            </a:r>
            <a:r>
              <a:rPr lang="en-US" dirty="0"/>
              <a:t> </a:t>
            </a:r>
            <a:r>
              <a:rPr lang="en-US" sz="900" b="0" i="0" u="none" strike="noStrike" kern="1200" dirty="0">
                <a:solidFill>
                  <a:schemeClr val="tx1"/>
                </a:solidFill>
                <a:effectLst/>
                <a:latin typeface="+mn-lt"/>
                <a:ea typeface="+mn-ea"/>
                <a:cs typeface="+mn-cs"/>
              </a:rPr>
              <a:t>Readiness of the topology indicates maturity of the product (Research-&gt;POC-&gt;Internal Reference-&gt; Near Production Worthy-&gt; Production Worthy)</a:t>
            </a:r>
            <a:r>
              <a:rPr lang="en-US" dirty="0"/>
              <a:t> </a:t>
            </a:r>
            <a:r>
              <a:rPr lang="en-US" sz="900" b="0" i="0" u="none" strike="noStrike" kern="1200" dirty="0">
                <a:solidFill>
                  <a:schemeClr val="tx1"/>
                </a:solidFill>
                <a:effectLst/>
                <a:latin typeface="+mn-lt"/>
                <a:ea typeface="+mn-ea"/>
                <a:cs typeface="+mn-cs"/>
              </a:rPr>
              <a:t>Testing methodology:</a:t>
            </a:r>
            <a:r>
              <a:rPr lang="en-US" dirty="0"/>
              <a:t> </a:t>
            </a:r>
            <a:r>
              <a:rPr lang="en-US" sz="900" b="0" i="0" u="none" strike="noStrike" kern="1200" dirty="0">
                <a:solidFill>
                  <a:schemeClr val="tx1"/>
                </a:solidFill>
                <a:effectLst/>
                <a:latin typeface="+mn-lt"/>
                <a:ea typeface="+mn-ea"/>
                <a:cs typeface="+mn-cs"/>
              </a:rPr>
              <a:t>- End 2 End. Each topology is passed through Model Optimizer and executed on target hardware for Inference Engine. For caffe, no modifications on model are done.</a:t>
            </a:r>
            <a:r>
              <a:rPr lang="en-US" dirty="0"/>
              <a:t> </a:t>
            </a:r>
            <a:r>
              <a:rPr lang="en-US" sz="900" b="0" i="0" u="none" strike="noStrike" kern="1200" dirty="0">
                <a:solidFill>
                  <a:schemeClr val="tx1"/>
                </a:solidFill>
                <a:effectLst/>
                <a:latin typeface="+mn-lt"/>
                <a:ea typeface="+mn-ea"/>
                <a:cs typeface="+mn-cs"/>
              </a:rPr>
              <a:t>- Results of execution are compared against caffe version. Error threshold is as follows:</a:t>
            </a:r>
            <a:r>
              <a:rPr lang="en-US" dirty="0"/>
              <a:t> </a:t>
            </a:r>
            <a:r>
              <a:rPr lang="en-US" sz="900" b="0" i="0" u="none" strike="noStrike" kern="1200" dirty="0">
                <a:solidFill>
                  <a:schemeClr val="tx1"/>
                </a:solidFill>
                <a:effectLst/>
                <a:latin typeface="+mn-lt"/>
                <a:ea typeface="+mn-ea"/>
                <a:cs typeface="+mn-cs"/>
              </a:rPr>
              <a:t>- 10e-4 for classification networks</a:t>
            </a:r>
            <a:r>
              <a:rPr lang="en-US" dirty="0"/>
              <a:t> </a:t>
            </a:r>
            <a:r>
              <a:rPr lang="en-US" sz="900" b="0" i="0" u="none" strike="noStrike" kern="1200" dirty="0">
                <a:solidFill>
                  <a:schemeClr val="tx1"/>
                </a:solidFill>
                <a:effectLst/>
                <a:latin typeface="+mn-lt"/>
                <a:ea typeface="+mn-ea"/>
                <a:cs typeface="+mn-cs"/>
              </a:rPr>
              <a:t>- 1 pixel difference in bounding box coordinates + 10e-4 difference in confidence for detection networks</a:t>
            </a:r>
            <a:r>
              <a:rPr lang="en-US" dirty="0"/>
              <a:t> </a:t>
            </a:r>
            <a:r>
              <a:rPr lang="en-US" sz="900" b="0" i="0" u="none" strike="noStrike" kern="1200" dirty="0">
                <a:solidFill>
                  <a:schemeClr val="tx1"/>
                </a:solidFill>
                <a:effectLst/>
                <a:latin typeface="+mn-lt"/>
                <a:ea typeface="+mn-ea"/>
                <a:cs typeface="+mn-cs"/>
              </a:rPr>
              <a:t>- Each network is executed for at least 20 seconds in a loop, minimum 10 executions done. Measured times are filtered to take 3 Sigma range. Other measurements are discarded. Out of remaining measurements, median value is taken.</a:t>
            </a:r>
            <a:r>
              <a:rPr lang="en-US" dirty="0"/>
              <a:t> </a:t>
            </a:r>
            <a:r>
              <a:rPr lang="en-US" sz="900" b="0" i="0" u="none" strike="noStrike" kern="1200" dirty="0">
                <a:solidFill>
                  <a:schemeClr val="tx1"/>
                </a:solidFill>
                <a:effectLst/>
                <a:latin typeface="+mn-lt"/>
                <a:ea typeface="+mn-ea"/>
                <a:cs typeface="+mn-cs"/>
              </a:rPr>
              <a:t>HW and SW details for targets are described in detail on </a:t>
            </a:r>
            <a:r>
              <a:rPr lang="en-US" sz="900" b="0" i="1" u="none" strike="noStrike" kern="1200" dirty="0">
                <a:solidFill>
                  <a:schemeClr val="tx1"/>
                </a:solidFill>
                <a:effectLst/>
                <a:latin typeface="+mn-lt"/>
                <a:ea typeface="+mn-ea"/>
                <a:cs typeface="+mn-cs"/>
              </a:rPr>
              <a:t>System Configuration</a:t>
            </a:r>
            <a:r>
              <a:rPr lang="en-US" sz="900" b="0" i="0" u="none" strike="noStrike" kern="1200" dirty="0">
                <a:solidFill>
                  <a:schemeClr val="tx1"/>
                </a:solidFill>
                <a:effectLst/>
                <a:latin typeface="+mn-lt"/>
                <a:ea typeface="+mn-ea"/>
                <a:cs typeface="+mn-cs"/>
              </a:rPr>
              <a:t> spreadsheet.</a:t>
            </a:r>
            <a:r>
              <a:rPr lang="en-US" dirty="0"/>
              <a:t> </a:t>
            </a:r>
            <a:r>
              <a:rPr lang="en-US" sz="900" b="0" i="0" u="none" strike="noStrike" kern="1200" dirty="0">
                <a:solidFill>
                  <a:schemeClr val="tx1"/>
                </a:solidFill>
                <a:effectLst/>
                <a:latin typeface="+mn-lt"/>
                <a:ea typeface="+mn-ea"/>
                <a:cs typeface="+mn-cs"/>
              </a:rPr>
              <a:t>Benchmark results in FPSes are reported on </a:t>
            </a:r>
            <a:r>
              <a:rPr lang="en-US" sz="900" b="0" i="1" u="none" strike="noStrike" kern="1200" dirty="0">
                <a:solidFill>
                  <a:schemeClr val="tx1"/>
                </a:solidFill>
                <a:effectLst/>
                <a:latin typeface="+mn-lt"/>
                <a:ea typeface="+mn-ea"/>
                <a:cs typeface="+mn-cs"/>
              </a:rPr>
              <a:t>Benchmark results</a:t>
            </a:r>
            <a:r>
              <a:rPr lang="en-US" sz="900" b="0" i="0" u="none" strike="noStrike" kern="1200" dirty="0">
                <a:solidFill>
                  <a:schemeClr val="tx1"/>
                </a:solidFill>
                <a:effectLst/>
                <a:latin typeface="+mn-lt"/>
                <a:ea typeface="+mn-ea"/>
                <a:cs typeface="+mn-cs"/>
              </a:rPr>
              <a:t> spreadsheet.</a:t>
            </a:r>
            <a:r>
              <a:rPr lang="en-US" dirty="0"/>
              <a:t> </a:t>
            </a:r>
            <a:r>
              <a:rPr lang="en-US" sz="900" b="0" i="0" u="none" strike="noStrike" kern="1200" dirty="0">
                <a:solidFill>
                  <a:schemeClr val="tx1"/>
                </a:solidFill>
                <a:effectLst/>
                <a:latin typeface="+mn-lt"/>
                <a:ea typeface="+mn-ea"/>
                <a:cs typeface="+mn-cs"/>
              </a:rPr>
              <a:t>Color codings are as follows: </a:t>
            </a:r>
            <a:r>
              <a:rPr lang="en-US" dirty="0"/>
              <a:t> </a:t>
            </a:r>
            <a:r>
              <a:rPr lang="en-US" sz="900" b="1" i="0" u="none" strike="noStrike" kern="1200" dirty="0">
                <a:solidFill>
                  <a:schemeClr val="tx1"/>
                </a:solidFill>
                <a:effectLst/>
                <a:latin typeface="+mn-lt"/>
                <a:ea typeface="+mn-ea"/>
                <a:cs typeface="+mn-cs"/>
              </a:rPr>
              <a:t>Fastest framework for target</a:t>
            </a:r>
            <a:r>
              <a:rPr lang="en-US" dirty="0"/>
              <a:t> </a:t>
            </a:r>
            <a:r>
              <a:rPr lang="en-US" sz="900" b="0" i="1" u="none" strike="noStrike" kern="1200" dirty="0">
                <a:solidFill>
                  <a:schemeClr val="tx1"/>
                </a:solidFill>
                <a:effectLst/>
                <a:latin typeface="+mn-lt"/>
                <a:ea typeface="+mn-ea"/>
                <a:cs typeface="+mn-cs"/>
              </a:rPr>
              <a:t>Results do not match caffe reference</a:t>
            </a:r>
            <a:r>
              <a:rPr lang="en-US" dirty="0"/>
              <a:t> </a:t>
            </a:r>
            <a:r>
              <a:rPr lang="en-US" sz="900" b="0" i="0" u="none" strike="noStrike" kern="1200" dirty="0">
                <a:solidFill>
                  <a:schemeClr val="tx1"/>
                </a:solidFill>
                <a:effectLst/>
                <a:latin typeface="+mn-lt"/>
                <a:ea typeface="+mn-ea"/>
                <a:cs typeface="+mn-cs"/>
              </a:rPr>
              <a:t>Test did not finish</a:t>
            </a:r>
            <a:r>
              <a:rPr lang="en-US" dirty="0"/>
              <a:t> </a:t>
            </a:r>
            <a:r>
              <a:rPr lang="en-US" sz="900" b="0" i="0" u="none" strike="noStrike" kern="1200" dirty="0">
                <a:solidFill>
                  <a:schemeClr val="tx1"/>
                </a:solidFill>
                <a:effectLst/>
                <a:latin typeface="+mn-lt"/>
                <a:ea typeface="+mn-ea"/>
                <a:cs typeface="+mn-cs"/>
              </a:rPr>
              <a:t>Test was not run</a:t>
            </a:r>
            <a:r>
              <a:rPr lang="en-US" dirty="0"/>
              <a:t> </a:t>
            </a:r>
            <a:r>
              <a:rPr lang="en-US" sz="900" b="0" i="0" u="none" strike="noStrike" kern="1200" dirty="0">
                <a:solidFill>
                  <a:schemeClr val="tx1"/>
                </a:solidFill>
                <a:effectLst/>
                <a:latin typeface="+mn-lt"/>
                <a:ea typeface="+mn-ea"/>
                <a:cs typeface="+mn-cs"/>
              </a:rPr>
              <a:t>Column descriptions:</a:t>
            </a:r>
            <a:r>
              <a:rPr lang="en-US" dirty="0"/>
              <a:t> </a:t>
            </a:r>
            <a:r>
              <a:rPr lang="en-US" sz="900" b="0" i="0" u="none" strike="noStrike" kern="1200" dirty="0">
                <a:solidFill>
                  <a:schemeClr val="tx1"/>
                </a:solidFill>
                <a:effectLst/>
                <a:latin typeface="+mn-lt"/>
                <a:ea typeface="+mn-ea"/>
                <a:cs typeface="+mn-cs"/>
              </a:rPr>
              <a:t>MaxMem is a theoretical memory consumption of the network for inference considering that memory is NOT reused, i.e. if all internal feature maps are stored in memory simultaneously.</a:t>
            </a:r>
            <a:r>
              <a:rPr lang="en-US" dirty="0"/>
              <a:t> </a:t>
            </a:r>
            <a:r>
              <a:rPr lang="en-US" sz="900" b="0" i="0" u="none" strike="noStrike" kern="1200" dirty="0">
                <a:solidFill>
                  <a:schemeClr val="tx1"/>
                </a:solidFill>
                <a:effectLst/>
                <a:latin typeface="+mn-lt"/>
                <a:ea typeface="+mn-ea"/>
                <a:cs typeface="+mn-cs"/>
              </a:rPr>
              <a:t>MinMem is absolute minimum of memory that network needs for inference. I.e. largest of needs from all layers.</a:t>
            </a:r>
            <a:r>
              <a:rPr lang="en-US" dirty="0"/>
              <a:t> </a:t>
            </a:r>
            <a:r>
              <a:rPr lang="en-US" sz="900" b="0" i="0" u="none" strike="noStrike" kern="1200" dirty="0">
                <a:solidFill>
                  <a:schemeClr val="tx1"/>
                </a:solidFill>
                <a:effectLst/>
                <a:latin typeface="+mn-lt"/>
                <a:ea typeface="+mn-ea"/>
                <a:cs typeface="+mn-cs"/>
              </a:rPr>
              <a:t>MaxMem and MinMem are measured in millions of activations (to get actual memory size multiply by activation size, i.e. fp16 for Movidius). Does not consider weights, those are shown in Mparam.</a:t>
            </a:r>
            <a:r>
              <a:rPr lang="en-US" dirty="0"/>
              <a:t> </a:t>
            </a:r>
            <a:r>
              <a:rPr lang="en-US" sz="900" b="0" i="0" u="none" strike="noStrike" kern="1200" dirty="0">
                <a:solidFill>
                  <a:schemeClr val="tx1"/>
                </a:solidFill>
                <a:effectLst/>
                <a:latin typeface="+mn-lt"/>
                <a:ea typeface="+mn-ea"/>
                <a:cs typeface="+mn-cs"/>
              </a:rPr>
              <a:t>Gflop number are actual operations, not MACs. Counted for known layers (mostly convolutions, FCs, etc.). Custom layers are not considered.</a:t>
            </a:r>
            <a:r>
              <a:rPr lang="en-US" dirty="0"/>
              <a:t> </a:t>
            </a:r>
            <a:r>
              <a:rPr lang="en-US" sz="900" b="0" i="0" u="none" strike="noStrike" kern="1200" dirty="0">
                <a:solidFill>
                  <a:schemeClr val="tx1"/>
                </a:solidFill>
                <a:effectLst/>
                <a:latin typeface="+mn-lt"/>
                <a:ea typeface="+mn-ea"/>
                <a:cs typeface="+mn-cs"/>
              </a:rPr>
              <a:t>Mparam numbers are reported for known layers only. Number is actual amount of parameters. To get amount of bytes number should be multiplied by size of weight (e.g. fp16 for Movidius).</a:t>
            </a:r>
            <a:r>
              <a:rPr lang="en-US" dirty="0"/>
              <a:t> </a:t>
            </a:r>
            <a:r>
              <a:rPr lang="en-US" sz="900" b="0" i="0" u="none" strike="noStrike" kern="1200" dirty="0">
                <a:solidFill>
                  <a:schemeClr val="tx1"/>
                </a:solidFill>
                <a:effectLst/>
                <a:latin typeface="+mn-lt"/>
                <a:ea typeface="+mn-ea"/>
                <a:cs typeface="+mn-cs"/>
              </a:rPr>
              <a:t>Input image is given as a size of first input blob for a network.</a:t>
            </a:r>
            <a:r>
              <a:rPr lang="en-US" dirty="0"/>
              <a:t> </a:t>
            </a:r>
            <a:r>
              <a:rPr lang="en-US" sz="900" b="0" i="0" u="none" strike="noStrike" kern="1200" dirty="0">
                <a:solidFill>
                  <a:schemeClr val="tx1"/>
                </a:solidFill>
                <a:effectLst/>
                <a:latin typeface="+mn-lt"/>
                <a:ea typeface="+mn-ea"/>
                <a:cs typeface="+mn-cs"/>
              </a:rPr>
              <a:t>Network execution time is split into times taken by individual layer types (Convolution, Pooling, etc.). Breakdown is reported for each topology, target and plugin on </a:t>
            </a:r>
            <a:r>
              <a:rPr lang="en-US" sz="900" b="0" i="1" u="none" strike="noStrike" kern="1200" dirty="0">
                <a:solidFill>
                  <a:schemeClr val="tx1"/>
                </a:solidFill>
                <a:effectLst/>
                <a:latin typeface="+mn-lt"/>
                <a:ea typeface="+mn-ea"/>
                <a:cs typeface="+mn-cs"/>
              </a:rPr>
              <a:t>Execution breakdown</a:t>
            </a:r>
            <a:r>
              <a:rPr lang="en-US" sz="900" b="0" i="0" u="none" strike="noStrike" kern="1200" dirty="0">
                <a:solidFill>
                  <a:schemeClr val="tx1"/>
                </a:solidFill>
                <a:effectLst/>
                <a:latin typeface="+mn-lt"/>
                <a:ea typeface="+mn-ea"/>
                <a:cs typeface="+mn-cs"/>
              </a:rPr>
              <a:t> spreadsheet.</a:t>
            </a:r>
            <a:r>
              <a:rPr lang="en-US" dirty="0"/>
              <a:t> </a:t>
            </a:r>
            <a:r>
              <a:rPr lang="en-US" sz="900" b="0" i="0" u="none" strike="noStrike" kern="1200" dirty="0">
                <a:solidFill>
                  <a:schemeClr val="tx1"/>
                </a:solidFill>
                <a:effectLst/>
                <a:latin typeface="+mn-lt"/>
                <a:ea typeface="+mn-ea"/>
                <a:cs typeface="+mn-cs"/>
              </a:rPr>
              <a:t>100% correspond to entire network time. %% number indicates to relative number that individual layer type takes.</a:t>
            </a:r>
            <a:r>
              <a:rPr lang="en-US" dirty="0"/>
              <a:t> </a:t>
            </a:r>
            <a:r>
              <a:rPr lang="en-US" sz="900" b="0" i="0" u="none" strike="noStrike" kern="1200" dirty="0">
                <a:solidFill>
                  <a:schemeClr val="tx1"/>
                </a:solidFill>
                <a:effectLst/>
                <a:latin typeface="+mn-lt"/>
                <a:ea typeface="+mn-ea"/>
                <a:cs typeface="+mn-cs"/>
              </a:rPr>
              <a:t>Layer types and their parameters that are used by each topology are reported on </a:t>
            </a:r>
            <a:r>
              <a:rPr lang="en-US" sz="900" b="0" i="1" u="none" strike="noStrike" kern="1200" dirty="0">
                <a:solidFill>
                  <a:schemeClr val="tx1"/>
                </a:solidFill>
                <a:effectLst/>
                <a:latin typeface="+mn-lt"/>
                <a:ea typeface="+mn-ea"/>
                <a:cs typeface="+mn-cs"/>
              </a:rPr>
              <a:t>Layers per topology</a:t>
            </a:r>
            <a:r>
              <a:rPr lang="en-US" sz="900" b="0" i="0" u="none" strike="noStrike" kern="1200" dirty="0">
                <a:solidFill>
                  <a:schemeClr val="tx1"/>
                </a:solidFill>
                <a:effectLst/>
                <a:latin typeface="+mn-lt"/>
                <a:ea typeface="+mn-ea"/>
                <a:cs typeface="+mn-cs"/>
              </a:rPr>
              <a:t> list.</a:t>
            </a:r>
            <a:r>
              <a:rPr lang="en-US" dirty="0"/>
              <a:t> </a:t>
            </a:r>
            <a:r>
              <a:rPr lang="en-US" sz="900" b="0" i="0" u="none" strike="noStrike" kern="1200" dirty="0">
                <a:solidFill>
                  <a:schemeClr val="tx1"/>
                </a:solidFill>
                <a:effectLst/>
                <a:latin typeface="+mn-lt"/>
                <a:ea typeface="+mn-ea"/>
                <a:cs typeface="+mn-cs"/>
              </a:rPr>
              <a:t>Number on this sheet shows how many times particular layer with given parameters is used in a topology.</a:t>
            </a:r>
            <a:r>
              <a:rPr lang="en-US" dirty="0"/>
              <a:t> </a:t>
            </a: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52683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worksheet 3.6 on 1/7/2018</a:t>
            </a:r>
          </a:p>
          <a:p>
            <a:r>
              <a:rPr lang="en-US" dirty="0"/>
              <a:t>Columns</a:t>
            </a:r>
            <a:r>
              <a:rPr lang="en-US" baseline="0" dirty="0"/>
              <a:t> K, AB-AF</a:t>
            </a:r>
          </a:p>
          <a:p>
            <a:endParaRPr lang="en-US" baseline="0" dirty="0"/>
          </a:p>
          <a:p>
            <a:r>
              <a:rPr lang="en-US" sz="900" b="0" i="0" u="none" strike="noStrike" kern="1200" dirty="0">
                <a:solidFill>
                  <a:schemeClr val="tx1"/>
                </a:solidFill>
                <a:effectLst/>
                <a:latin typeface="+mn-lt"/>
                <a:ea typeface="+mn-ea"/>
                <a:cs typeface="+mn-cs"/>
              </a:rPr>
              <a:t>Tested topologies are split into 2 types:</a:t>
            </a:r>
            <a:r>
              <a:rPr lang="en-US" dirty="0"/>
              <a:t> </a:t>
            </a:r>
            <a:r>
              <a:rPr lang="en-US" sz="900" b="0" i="0" u="none" strike="noStrike" kern="1200" dirty="0">
                <a:solidFill>
                  <a:schemeClr val="tx1"/>
                </a:solidFill>
                <a:effectLst/>
                <a:latin typeface="+mn-lt"/>
                <a:ea typeface="+mn-ea"/>
                <a:cs typeface="+mn-cs"/>
              </a:rPr>
              <a:t>Public - topologies reported in papers and publicly available.</a:t>
            </a:r>
            <a:r>
              <a:rPr lang="en-US" dirty="0"/>
              <a:t> </a:t>
            </a:r>
            <a:r>
              <a:rPr lang="en-US" sz="900" b="0" i="0" u="none" strike="noStrike" kern="1200" dirty="0">
                <a:solidFill>
                  <a:schemeClr val="tx1"/>
                </a:solidFill>
                <a:effectLst/>
                <a:latin typeface="+mn-lt"/>
                <a:ea typeface="+mn-ea"/>
                <a:cs typeface="+mn-cs"/>
              </a:rPr>
              <a:t>Intel - topologies that are used @ Intel (either developed for customer enabling, own products or experimental results). </a:t>
            </a:r>
            <a:r>
              <a:rPr lang="en-US" dirty="0"/>
              <a:t> </a:t>
            </a:r>
            <a:r>
              <a:rPr lang="en-US" sz="900" b="0" i="0" u="none" strike="noStrike" kern="1200" dirty="0">
                <a:solidFill>
                  <a:schemeClr val="tx1"/>
                </a:solidFill>
                <a:effectLst/>
                <a:latin typeface="+mn-lt"/>
                <a:ea typeface="+mn-ea"/>
                <a:cs typeface="+mn-cs"/>
              </a:rPr>
              <a:t>Readiness of the topology indicates maturity of the product (Research-&gt;POC-&gt;Internal Reference-&gt; Near Production Worthy-&gt; Production Worthy)</a:t>
            </a:r>
            <a:r>
              <a:rPr lang="en-US" dirty="0"/>
              <a:t> </a:t>
            </a:r>
            <a:r>
              <a:rPr lang="en-US" sz="900" b="0" i="0" u="none" strike="noStrike" kern="1200" dirty="0">
                <a:solidFill>
                  <a:schemeClr val="tx1"/>
                </a:solidFill>
                <a:effectLst/>
                <a:latin typeface="+mn-lt"/>
                <a:ea typeface="+mn-ea"/>
                <a:cs typeface="+mn-cs"/>
              </a:rPr>
              <a:t>Testing methodology:</a:t>
            </a:r>
            <a:r>
              <a:rPr lang="en-US" dirty="0"/>
              <a:t> </a:t>
            </a:r>
            <a:r>
              <a:rPr lang="en-US" sz="900" b="0" i="0" u="none" strike="noStrike" kern="1200" dirty="0">
                <a:solidFill>
                  <a:schemeClr val="tx1"/>
                </a:solidFill>
                <a:effectLst/>
                <a:latin typeface="+mn-lt"/>
                <a:ea typeface="+mn-ea"/>
                <a:cs typeface="+mn-cs"/>
              </a:rPr>
              <a:t>- End 2 End. Each topology is passed through Model Optimizer and executed on target hardware for Inference Engine. For caffe, no modifications on model are done.</a:t>
            </a:r>
            <a:r>
              <a:rPr lang="en-US" dirty="0"/>
              <a:t> </a:t>
            </a:r>
            <a:r>
              <a:rPr lang="en-US" sz="900" b="0" i="0" u="none" strike="noStrike" kern="1200" dirty="0">
                <a:solidFill>
                  <a:schemeClr val="tx1"/>
                </a:solidFill>
                <a:effectLst/>
                <a:latin typeface="+mn-lt"/>
                <a:ea typeface="+mn-ea"/>
                <a:cs typeface="+mn-cs"/>
              </a:rPr>
              <a:t>- Results of execution are compared against caffe version. Error threshold is as follows:</a:t>
            </a:r>
            <a:r>
              <a:rPr lang="en-US" dirty="0"/>
              <a:t> </a:t>
            </a:r>
            <a:r>
              <a:rPr lang="en-US" sz="900" b="0" i="0" u="none" strike="noStrike" kern="1200" dirty="0">
                <a:solidFill>
                  <a:schemeClr val="tx1"/>
                </a:solidFill>
                <a:effectLst/>
                <a:latin typeface="+mn-lt"/>
                <a:ea typeface="+mn-ea"/>
                <a:cs typeface="+mn-cs"/>
              </a:rPr>
              <a:t>- 10e-4 for classification networks</a:t>
            </a:r>
            <a:r>
              <a:rPr lang="en-US" dirty="0"/>
              <a:t> </a:t>
            </a:r>
            <a:r>
              <a:rPr lang="en-US" sz="900" b="0" i="0" u="none" strike="noStrike" kern="1200" dirty="0">
                <a:solidFill>
                  <a:schemeClr val="tx1"/>
                </a:solidFill>
                <a:effectLst/>
                <a:latin typeface="+mn-lt"/>
                <a:ea typeface="+mn-ea"/>
                <a:cs typeface="+mn-cs"/>
              </a:rPr>
              <a:t>- 1 pixel difference in bounding box coordinates + 10e-4 difference in confidence for detection networks</a:t>
            </a:r>
            <a:r>
              <a:rPr lang="en-US" dirty="0"/>
              <a:t> </a:t>
            </a:r>
            <a:r>
              <a:rPr lang="en-US" sz="900" b="0" i="0" u="none" strike="noStrike" kern="1200" dirty="0">
                <a:solidFill>
                  <a:schemeClr val="tx1"/>
                </a:solidFill>
                <a:effectLst/>
                <a:latin typeface="+mn-lt"/>
                <a:ea typeface="+mn-ea"/>
                <a:cs typeface="+mn-cs"/>
              </a:rPr>
              <a:t>- Each network is executed for at least 20 seconds in a loop, minimum 10 executions done. Measured times are filtered to take 3 Sigma range. Other measurements are discarded. Out of remaining measurements, median value is taken.</a:t>
            </a:r>
            <a:r>
              <a:rPr lang="en-US" dirty="0"/>
              <a:t> </a:t>
            </a:r>
            <a:r>
              <a:rPr lang="en-US" sz="900" b="0" i="0" u="none" strike="noStrike" kern="1200" dirty="0">
                <a:solidFill>
                  <a:schemeClr val="tx1"/>
                </a:solidFill>
                <a:effectLst/>
                <a:latin typeface="+mn-lt"/>
                <a:ea typeface="+mn-ea"/>
                <a:cs typeface="+mn-cs"/>
              </a:rPr>
              <a:t>HW and SW details for targets are described in detail on </a:t>
            </a:r>
            <a:r>
              <a:rPr lang="en-US" sz="900" b="0" i="1" u="none" strike="noStrike" kern="1200" dirty="0">
                <a:solidFill>
                  <a:schemeClr val="tx1"/>
                </a:solidFill>
                <a:effectLst/>
                <a:latin typeface="+mn-lt"/>
                <a:ea typeface="+mn-ea"/>
                <a:cs typeface="+mn-cs"/>
              </a:rPr>
              <a:t>System Configuration</a:t>
            </a:r>
            <a:r>
              <a:rPr lang="en-US" sz="900" b="0" i="0" u="none" strike="noStrike" kern="1200" dirty="0">
                <a:solidFill>
                  <a:schemeClr val="tx1"/>
                </a:solidFill>
                <a:effectLst/>
                <a:latin typeface="+mn-lt"/>
                <a:ea typeface="+mn-ea"/>
                <a:cs typeface="+mn-cs"/>
              </a:rPr>
              <a:t> spreadsheet.</a:t>
            </a:r>
            <a:r>
              <a:rPr lang="en-US" dirty="0"/>
              <a:t> </a:t>
            </a:r>
            <a:r>
              <a:rPr lang="en-US" sz="900" b="0" i="0" u="none" strike="noStrike" kern="1200" dirty="0">
                <a:solidFill>
                  <a:schemeClr val="tx1"/>
                </a:solidFill>
                <a:effectLst/>
                <a:latin typeface="+mn-lt"/>
                <a:ea typeface="+mn-ea"/>
                <a:cs typeface="+mn-cs"/>
              </a:rPr>
              <a:t>Benchmark results in FPSes are reported on </a:t>
            </a:r>
            <a:r>
              <a:rPr lang="en-US" sz="900" b="0" i="1" u="none" strike="noStrike" kern="1200" dirty="0">
                <a:solidFill>
                  <a:schemeClr val="tx1"/>
                </a:solidFill>
                <a:effectLst/>
                <a:latin typeface="+mn-lt"/>
                <a:ea typeface="+mn-ea"/>
                <a:cs typeface="+mn-cs"/>
              </a:rPr>
              <a:t>Benchmark results</a:t>
            </a:r>
            <a:r>
              <a:rPr lang="en-US" sz="900" b="0" i="0" u="none" strike="noStrike" kern="1200" dirty="0">
                <a:solidFill>
                  <a:schemeClr val="tx1"/>
                </a:solidFill>
                <a:effectLst/>
                <a:latin typeface="+mn-lt"/>
                <a:ea typeface="+mn-ea"/>
                <a:cs typeface="+mn-cs"/>
              </a:rPr>
              <a:t> spreadsheet.</a:t>
            </a:r>
            <a:r>
              <a:rPr lang="en-US" dirty="0"/>
              <a:t> </a:t>
            </a:r>
            <a:r>
              <a:rPr lang="en-US" sz="900" b="0" i="0" u="none" strike="noStrike" kern="1200" dirty="0">
                <a:solidFill>
                  <a:schemeClr val="tx1"/>
                </a:solidFill>
                <a:effectLst/>
                <a:latin typeface="+mn-lt"/>
                <a:ea typeface="+mn-ea"/>
                <a:cs typeface="+mn-cs"/>
              </a:rPr>
              <a:t>Color codings are as follows: </a:t>
            </a:r>
            <a:r>
              <a:rPr lang="en-US" dirty="0"/>
              <a:t> </a:t>
            </a:r>
            <a:r>
              <a:rPr lang="en-US" sz="900" b="1" i="0" u="none" strike="noStrike" kern="1200" dirty="0">
                <a:solidFill>
                  <a:schemeClr val="tx1"/>
                </a:solidFill>
                <a:effectLst/>
                <a:latin typeface="+mn-lt"/>
                <a:ea typeface="+mn-ea"/>
                <a:cs typeface="+mn-cs"/>
              </a:rPr>
              <a:t>Fastest framework for target</a:t>
            </a:r>
            <a:r>
              <a:rPr lang="en-US" dirty="0"/>
              <a:t> </a:t>
            </a:r>
            <a:r>
              <a:rPr lang="en-US" sz="900" b="0" i="1" u="none" strike="noStrike" kern="1200" dirty="0">
                <a:solidFill>
                  <a:schemeClr val="tx1"/>
                </a:solidFill>
                <a:effectLst/>
                <a:latin typeface="+mn-lt"/>
                <a:ea typeface="+mn-ea"/>
                <a:cs typeface="+mn-cs"/>
              </a:rPr>
              <a:t>Results do not match caffe reference</a:t>
            </a:r>
            <a:r>
              <a:rPr lang="en-US" dirty="0"/>
              <a:t> </a:t>
            </a:r>
            <a:r>
              <a:rPr lang="en-US" sz="900" b="0" i="0" u="none" strike="noStrike" kern="1200" dirty="0">
                <a:solidFill>
                  <a:schemeClr val="tx1"/>
                </a:solidFill>
                <a:effectLst/>
                <a:latin typeface="+mn-lt"/>
                <a:ea typeface="+mn-ea"/>
                <a:cs typeface="+mn-cs"/>
              </a:rPr>
              <a:t>Test did not finish</a:t>
            </a:r>
            <a:r>
              <a:rPr lang="en-US" dirty="0"/>
              <a:t> </a:t>
            </a:r>
            <a:r>
              <a:rPr lang="en-US" sz="900" b="0" i="0" u="none" strike="noStrike" kern="1200" dirty="0">
                <a:solidFill>
                  <a:schemeClr val="tx1"/>
                </a:solidFill>
                <a:effectLst/>
                <a:latin typeface="+mn-lt"/>
                <a:ea typeface="+mn-ea"/>
                <a:cs typeface="+mn-cs"/>
              </a:rPr>
              <a:t>Test was not run</a:t>
            </a:r>
            <a:r>
              <a:rPr lang="en-US" dirty="0"/>
              <a:t> </a:t>
            </a:r>
            <a:r>
              <a:rPr lang="en-US" sz="900" b="0" i="0" u="none" strike="noStrike" kern="1200" dirty="0">
                <a:solidFill>
                  <a:schemeClr val="tx1"/>
                </a:solidFill>
                <a:effectLst/>
                <a:latin typeface="+mn-lt"/>
                <a:ea typeface="+mn-ea"/>
                <a:cs typeface="+mn-cs"/>
              </a:rPr>
              <a:t>Column descriptions:</a:t>
            </a:r>
            <a:r>
              <a:rPr lang="en-US" dirty="0"/>
              <a:t> </a:t>
            </a:r>
            <a:r>
              <a:rPr lang="en-US" sz="900" b="0" i="0" u="none" strike="noStrike" kern="1200" dirty="0">
                <a:solidFill>
                  <a:schemeClr val="tx1"/>
                </a:solidFill>
                <a:effectLst/>
                <a:latin typeface="+mn-lt"/>
                <a:ea typeface="+mn-ea"/>
                <a:cs typeface="+mn-cs"/>
              </a:rPr>
              <a:t>MaxMem is a theoretical memory consumption of the network for inference considering that memory is NOT reused, i.e. if all internal feature maps are stored in memory simultaneously.</a:t>
            </a:r>
            <a:r>
              <a:rPr lang="en-US" dirty="0"/>
              <a:t> </a:t>
            </a:r>
            <a:r>
              <a:rPr lang="en-US" sz="900" b="0" i="0" u="none" strike="noStrike" kern="1200" dirty="0">
                <a:solidFill>
                  <a:schemeClr val="tx1"/>
                </a:solidFill>
                <a:effectLst/>
                <a:latin typeface="+mn-lt"/>
                <a:ea typeface="+mn-ea"/>
                <a:cs typeface="+mn-cs"/>
              </a:rPr>
              <a:t>MinMem is absolute minimum of memory that network needs for inference. I.e. largest of needs from all layers.</a:t>
            </a:r>
            <a:r>
              <a:rPr lang="en-US" dirty="0"/>
              <a:t> </a:t>
            </a:r>
            <a:r>
              <a:rPr lang="en-US" sz="900" b="0" i="0" u="none" strike="noStrike" kern="1200" dirty="0">
                <a:solidFill>
                  <a:schemeClr val="tx1"/>
                </a:solidFill>
                <a:effectLst/>
                <a:latin typeface="+mn-lt"/>
                <a:ea typeface="+mn-ea"/>
                <a:cs typeface="+mn-cs"/>
              </a:rPr>
              <a:t>MaxMem and MinMem are measured in millions of activations (to get actual memory size multiply by activation size, i.e. fp16 for Movidius). Does not consider weights, those are shown in Mparam.</a:t>
            </a:r>
            <a:r>
              <a:rPr lang="en-US" dirty="0"/>
              <a:t> </a:t>
            </a:r>
            <a:r>
              <a:rPr lang="en-US" sz="900" b="0" i="0" u="none" strike="noStrike" kern="1200" dirty="0">
                <a:solidFill>
                  <a:schemeClr val="tx1"/>
                </a:solidFill>
                <a:effectLst/>
                <a:latin typeface="+mn-lt"/>
                <a:ea typeface="+mn-ea"/>
                <a:cs typeface="+mn-cs"/>
              </a:rPr>
              <a:t>Gflop number are actual operations, not MACs. Counted for known layers (mostly convolutions, FCs, etc.). Custom layers are not considered.</a:t>
            </a:r>
            <a:r>
              <a:rPr lang="en-US" dirty="0"/>
              <a:t> </a:t>
            </a:r>
            <a:r>
              <a:rPr lang="en-US" sz="900" b="0" i="0" u="none" strike="noStrike" kern="1200" dirty="0">
                <a:solidFill>
                  <a:schemeClr val="tx1"/>
                </a:solidFill>
                <a:effectLst/>
                <a:latin typeface="+mn-lt"/>
                <a:ea typeface="+mn-ea"/>
                <a:cs typeface="+mn-cs"/>
              </a:rPr>
              <a:t>Mparam numbers are reported for known layers only. Number is actual amount of parameters. To get amount of bytes number should be multiplied by size of weight (e.g. fp16 for Movidius).</a:t>
            </a:r>
            <a:r>
              <a:rPr lang="en-US" dirty="0"/>
              <a:t> </a:t>
            </a:r>
            <a:r>
              <a:rPr lang="en-US" sz="900" b="0" i="0" u="none" strike="noStrike" kern="1200" dirty="0">
                <a:solidFill>
                  <a:schemeClr val="tx1"/>
                </a:solidFill>
                <a:effectLst/>
                <a:latin typeface="+mn-lt"/>
                <a:ea typeface="+mn-ea"/>
                <a:cs typeface="+mn-cs"/>
              </a:rPr>
              <a:t>Input image is given as a size of first input blob for a network.</a:t>
            </a:r>
            <a:r>
              <a:rPr lang="en-US" dirty="0"/>
              <a:t> </a:t>
            </a:r>
            <a:r>
              <a:rPr lang="en-US" sz="900" b="0" i="0" u="none" strike="noStrike" kern="1200" dirty="0">
                <a:solidFill>
                  <a:schemeClr val="tx1"/>
                </a:solidFill>
                <a:effectLst/>
                <a:latin typeface="+mn-lt"/>
                <a:ea typeface="+mn-ea"/>
                <a:cs typeface="+mn-cs"/>
              </a:rPr>
              <a:t>Network execution time is split into times taken by individual layer types (Convolution, Pooling, etc.). Breakdown is reported for each topology, target and plugin on </a:t>
            </a:r>
            <a:r>
              <a:rPr lang="en-US" sz="900" b="0" i="1" u="none" strike="noStrike" kern="1200" dirty="0">
                <a:solidFill>
                  <a:schemeClr val="tx1"/>
                </a:solidFill>
                <a:effectLst/>
                <a:latin typeface="+mn-lt"/>
                <a:ea typeface="+mn-ea"/>
                <a:cs typeface="+mn-cs"/>
              </a:rPr>
              <a:t>Execution breakdown</a:t>
            </a:r>
            <a:r>
              <a:rPr lang="en-US" sz="900" b="0" i="0" u="none" strike="noStrike" kern="1200" dirty="0">
                <a:solidFill>
                  <a:schemeClr val="tx1"/>
                </a:solidFill>
                <a:effectLst/>
                <a:latin typeface="+mn-lt"/>
                <a:ea typeface="+mn-ea"/>
                <a:cs typeface="+mn-cs"/>
              </a:rPr>
              <a:t> spreadsheet.</a:t>
            </a:r>
            <a:r>
              <a:rPr lang="en-US" dirty="0"/>
              <a:t> </a:t>
            </a:r>
            <a:r>
              <a:rPr lang="en-US" sz="900" b="0" i="0" u="none" strike="noStrike" kern="1200" dirty="0">
                <a:solidFill>
                  <a:schemeClr val="tx1"/>
                </a:solidFill>
                <a:effectLst/>
                <a:latin typeface="+mn-lt"/>
                <a:ea typeface="+mn-ea"/>
                <a:cs typeface="+mn-cs"/>
              </a:rPr>
              <a:t>100% correspond to entire network time. %% number indicates to relative number that individual layer type takes.</a:t>
            </a:r>
            <a:r>
              <a:rPr lang="en-US" dirty="0"/>
              <a:t> </a:t>
            </a:r>
            <a:r>
              <a:rPr lang="en-US" sz="900" b="0" i="0" u="none" strike="noStrike" kern="1200" dirty="0">
                <a:solidFill>
                  <a:schemeClr val="tx1"/>
                </a:solidFill>
                <a:effectLst/>
                <a:latin typeface="+mn-lt"/>
                <a:ea typeface="+mn-ea"/>
                <a:cs typeface="+mn-cs"/>
              </a:rPr>
              <a:t>Layer types and their parameters that are used by each topology are reported on </a:t>
            </a:r>
            <a:r>
              <a:rPr lang="en-US" sz="900" b="0" i="1" u="none" strike="noStrike" kern="1200" dirty="0">
                <a:solidFill>
                  <a:schemeClr val="tx1"/>
                </a:solidFill>
                <a:effectLst/>
                <a:latin typeface="+mn-lt"/>
                <a:ea typeface="+mn-ea"/>
                <a:cs typeface="+mn-cs"/>
              </a:rPr>
              <a:t>Layers per topology</a:t>
            </a:r>
            <a:r>
              <a:rPr lang="en-US" sz="900" b="0" i="0" u="none" strike="noStrike" kern="1200" dirty="0">
                <a:solidFill>
                  <a:schemeClr val="tx1"/>
                </a:solidFill>
                <a:effectLst/>
                <a:latin typeface="+mn-lt"/>
                <a:ea typeface="+mn-ea"/>
                <a:cs typeface="+mn-cs"/>
              </a:rPr>
              <a:t> list.</a:t>
            </a:r>
            <a:r>
              <a:rPr lang="en-US" dirty="0"/>
              <a:t> </a:t>
            </a:r>
            <a:r>
              <a:rPr lang="en-US" sz="900" b="0" i="0" u="none" strike="noStrike" kern="1200" dirty="0">
                <a:solidFill>
                  <a:schemeClr val="tx1"/>
                </a:solidFill>
                <a:effectLst/>
                <a:latin typeface="+mn-lt"/>
                <a:ea typeface="+mn-ea"/>
                <a:cs typeface="+mn-cs"/>
              </a:rPr>
              <a:t>Number on this sheet shows how many times particular layer with given parameters is used in a topology.</a:t>
            </a:r>
            <a:r>
              <a:rPr lang="en-US" dirty="0"/>
              <a:t> </a:t>
            </a: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52559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The toolkit includes optimized pretrained models to expedite development and improve deep learning inference on Intel® processors, and speed production deployment without the need to search for or to train your own models.</a:t>
            </a: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30</a:t>
            </a:fld>
            <a:endParaRPr lang="en-US" dirty="0"/>
          </a:p>
        </p:txBody>
      </p:sp>
    </p:spTree>
    <p:extLst>
      <p:ext uri="{BB962C8B-B14F-4D97-AF65-F5344CB8AC3E}">
        <p14:creationId xmlns:p14="http://schemas.microsoft.com/office/powerpoint/2010/main" val="1570553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10847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Though </a:t>
            </a:r>
            <a:r>
              <a:rPr lang="en-US" baseline="0" dirty="0" err="1"/>
              <a:t>OpenVINO</a:t>
            </a:r>
            <a:r>
              <a:rPr lang="en-US" baseline="0" dirty="0"/>
              <a:t> provides DL inference and traditional CV operations, but another big bottleneck in many applications is codec processing.  Encode for streaming out can be especially expensive. Media SDK </a:t>
            </a:r>
            <a:r>
              <a:rPr lang="en-US" b="0" i="0" dirty="0">
                <a:solidFill>
                  <a:srgbClr val="555555"/>
                </a:solidFill>
                <a:effectLst/>
                <a:latin typeface="Helvetica Neue"/>
              </a:rPr>
              <a:t>enable real-time, hardware-accelerated video encoding, decoding, and processing. Run video and image processing with outstanding performance and high visual quality completely on the GPU while using the CPU for other tasks.</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Intel® Media SDK</a:t>
            </a:r>
            <a:r>
              <a:rPr lang="en-US" dirty="0"/>
              <a:t>—With the Intel® Media SDK, you can develop professional-grade media and video applications for digital surveillance, retail, industrial, smart home, video conferencing, and more using the libraries, tools, and samples it includes. Its single API enables hardware acceleration for fast video transcoding, image processing, and media workflows, while helping you tap into </a:t>
            </a:r>
            <a:r>
              <a:rPr lang="en-US" dirty="0">
                <a:hlinkClick r:id="rId3"/>
              </a:rPr>
              <a:t>Intel® Quick Sync Video</a:t>
            </a:r>
            <a:r>
              <a:rPr lang="en-US" dirty="0"/>
              <a:t> capabilities. Accelerate rich media performance; speed up video playback, encoding, processing, and media formatting conversion. Cut product time to market; prototype, optimize, and productize your media pipelines with a comprehensive, convenient API. Speed transition to new codecs. Use efficient codecs with hardware acceleration to increase speed, compression, and quality across AVC, HEVC, and MPEG-2. And debug and customize quickly; find and solve application bugs, port applications to new operating systems, and add new features using </a:t>
            </a:r>
            <a:r>
              <a:rPr lang="en-US" dirty="0">
                <a:hlinkClick r:id="rId4"/>
              </a:rPr>
              <a:t>source code</a:t>
            </a:r>
            <a:r>
              <a:rPr lang="en-US" dirty="0"/>
              <a:t> for open source Linux*.</a:t>
            </a:r>
          </a:p>
          <a:p>
            <a:endParaRPr lang="ru-R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2046388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EF46E1-E891-034A-903A-4B922A1B9442}" type="slidenum">
              <a:rPr lang="en-US" smtClean="0"/>
              <a:t>33</a:t>
            </a:fld>
            <a:endParaRPr lang="en-US"/>
          </a:p>
        </p:txBody>
      </p:sp>
    </p:spTree>
    <p:extLst>
      <p:ext uri="{BB962C8B-B14F-4D97-AF65-F5344CB8AC3E}">
        <p14:creationId xmlns:p14="http://schemas.microsoft.com/office/powerpoint/2010/main" val="591158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F46E1-E891-034A-903A-4B922A1B9442}" type="slidenum">
              <a:rPr lang="en-US" smtClean="0"/>
              <a:t>34</a:t>
            </a:fld>
            <a:endParaRPr lang="en-US" dirty="0"/>
          </a:p>
        </p:txBody>
      </p:sp>
    </p:spTree>
    <p:extLst>
      <p:ext uri="{BB962C8B-B14F-4D97-AF65-F5344CB8AC3E}">
        <p14:creationId xmlns:p14="http://schemas.microsoft.com/office/powerpoint/2010/main" val="2017438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29">
              <a:defRPr/>
            </a:pPr>
            <a:r>
              <a:rPr lang="en-US" b="1" dirty="0"/>
              <a:t>IIoT Workshop Overview</a:t>
            </a:r>
          </a:p>
          <a:p>
            <a:pPr defTabSz="966529">
              <a:defRPr/>
            </a:pPr>
            <a:endParaRPr lang="en-US" dirty="0"/>
          </a:p>
          <a:p>
            <a:pPr rtl="0"/>
            <a:r>
              <a:rPr lang="en-US" sz="1200" b="0" i="0" u="none" strike="noStrike" kern="1200" dirty="0">
                <a:solidFill>
                  <a:schemeClr val="tx1"/>
                </a:solidFill>
                <a:effectLst/>
                <a:latin typeface="+mn-lt"/>
                <a:ea typeface="+mn-ea"/>
                <a:cs typeface="+mn-cs"/>
              </a:rPr>
              <a:t>This presentation will start with an introduction to the Intel industrial development program.</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Next we'll talk about Intel's vision for industrial applications and for workload consolidation. We'll also talk about how analytics is enabling new applications and streams of revenue. </a:t>
            </a:r>
            <a:endParaRPr lang="en-US" b="0" dirty="0">
              <a:effectLst/>
            </a:endParaRPr>
          </a:p>
          <a:p>
            <a:pPr rtl="0"/>
            <a:br>
              <a:rPr lang="en-US" b="0" dirty="0">
                <a:effectLst/>
              </a:rPr>
            </a:br>
            <a:r>
              <a:rPr lang="en-US" sz="1200" b="0" i="0" u="none" strike="noStrike" kern="1200" dirty="0" err="1">
                <a:solidFill>
                  <a:schemeClr val="tx1"/>
                </a:solidFill>
                <a:effectLst/>
                <a:latin typeface="+mn-lt"/>
                <a:ea typeface="+mn-ea"/>
                <a:cs typeface="+mn-cs"/>
              </a:rPr>
              <a:t>OpenVino</a:t>
            </a:r>
            <a:r>
              <a:rPr lang="en-US" sz="1200" b="0" i="0" u="none" strike="noStrike" kern="1200" dirty="0">
                <a:solidFill>
                  <a:schemeClr val="tx1"/>
                </a:solidFill>
                <a:effectLst/>
                <a:latin typeface="+mn-lt"/>
                <a:ea typeface="+mn-ea"/>
                <a:cs typeface="+mn-cs"/>
              </a:rPr>
              <a:t> is a computer vision library based on deep learning and convolutional networks that can be used to enable video analytics applications on site.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The Intel Edge Insight Software stack provides a ready to deploy pipeline for data and video analytics applications. It removes the infrastructure software, data pipelines and metadata management, allowing you to focus on the application. </a:t>
            </a:r>
            <a:endParaRPr lang="en-US" b="0" dirty="0">
              <a:effectLst/>
            </a:endParaRPr>
          </a:p>
          <a:p>
            <a:br>
              <a:rPr lang="en-US" b="0" dirty="0">
                <a:effectLst/>
              </a:rPr>
            </a:br>
            <a:br>
              <a:rPr lang="en-US" b="0" dirty="0">
                <a:effectLst/>
              </a:rPr>
            </a:br>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02897E-1B9B-4D97-95E3-E7A13458A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946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the right download for your OS…</a:t>
            </a:r>
          </a:p>
          <a:p>
            <a:r>
              <a:rPr lang="en-US" dirty="0"/>
              <a:t>Access these resources to get started, develop quicker</a:t>
            </a:r>
          </a:p>
          <a:p>
            <a:endParaRPr lang="en-US" dirty="0"/>
          </a:p>
          <a:p>
            <a:r>
              <a:rPr lang="en-US" dirty="0"/>
              <a:t>Access other Intel Software Tools that can help you build your solution faster </a:t>
            </a:r>
          </a:p>
          <a:p>
            <a:r>
              <a:rPr lang="en-US" dirty="0"/>
              <a:t> - Intel System Studio</a:t>
            </a:r>
          </a:p>
          <a:p>
            <a:r>
              <a:rPr lang="en-US" dirty="0"/>
              <a:t> - Intel® Media SDK</a:t>
            </a:r>
          </a:p>
          <a:p>
            <a:r>
              <a:rPr lang="en-US" dirty="0"/>
              <a:t> - Intel® SDK for OpenCL™ Applications</a:t>
            </a:r>
          </a:p>
          <a:p>
            <a:r>
              <a:rPr lang="en-US" dirty="0"/>
              <a:t> - Deep Learning Tools from Intel</a:t>
            </a:r>
          </a:p>
          <a:p>
            <a:r>
              <a:rPr lang="en-US" dirty="0"/>
              <a:t> - Intel® Context Sensing SDK</a:t>
            </a: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303447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3D889956-7041-41AC-97B5-8DE670E7B5BF}" type="slidenum">
              <a:rPr lang="en-US" smtClean="0">
                <a:solidFill>
                  <a:prstClr val="black"/>
                </a:solidFill>
              </a:rPr>
              <a:pPr>
                <a:defRPr/>
              </a:pPr>
              <a:t>36</a:t>
            </a:fld>
            <a:endParaRPr lang="en-US">
              <a:solidFill>
                <a:prstClr val="black"/>
              </a:solidFill>
            </a:endParaRPr>
          </a:p>
        </p:txBody>
      </p:sp>
    </p:spTree>
    <p:extLst>
      <p:ext uri="{BB962C8B-B14F-4D97-AF65-F5344CB8AC3E}">
        <p14:creationId xmlns:p14="http://schemas.microsoft.com/office/powerpoint/2010/main" val="111762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a:t>
            </a:r>
          </a:p>
          <a:p>
            <a:endParaRPr lang="en-US" dirty="0"/>
          </a:p>
          <a:p>
            <a:r>
              <a:rPr lang="en-US" dirty="0"/>
              <a:t>Back up slide -</a:t>
            </a:r>
          </a:p>
        </p:txBody>
      </p:sp>
      <p:sp>
        <p:nvSpPr>
          <p:cNvPr id="4" name="Slide Number Placeholder 3"/>
          <p:cNvSpPr>
            <a:spLocks noGrp="1"/>
          </p:cNvSpPr>
          <p:nvPr>
            <p:ph type="sldNum" sz="quarter" idx="5"/>
          </p:nvPr>
        </p:nvSpPr>
        <p:spPr/>
        <p:txBody>
          <a:bodyPr/>
          <a:lstStyle/>
          <a:p>
            <a:fld id="{D61C8689-8455-3546-ADF9-3B7273760F66}"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866488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F46E1-E891-034A-903A-4B922A1B9442}"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517777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F46E1-E891-034A-903A-4B922A1B9442}"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6564481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Analytics pipelines are at the center of modern factories that leverage big data. The installation might be a gateway that is transiting time series data, or a scalable edge of server capturing video on the factory floor, or an industrial control system that is responsible for worker safety and product manufacturing. Having an rapidly, deployable infrastructure for analytics pipelines is key to factories of tomorrow.</a:t>
            </a:r>
            <a:endParaRPr lang="en-US" b="0" dirty="0">
              <a:effectLst/>
            </a:endParaRPr>
          </a:p>
        </p:txBody>
      </p:sp>
      <p:sp>
        <p:nvSpPr>
          <p:cNvPr id="4" name="Slide Number Placeholder 3"/>
          <p:cNvSpPr>
            <a:spLocks noGrp="1"/>
          </p:cNvSpPr>
          <p:nvPr>
            <p:ph type="sldNum" sz="quarter" idx="10"/>
          </p:nvPr>
        </p:nvSpPr>
        <p:spPr/>
        <p:txBody>
          <a:bodyPr/>
          <a:lstStyle/>
          <a:p>
            <a:fld id="{D61C8689-8455-3546-ADF9-3B7273760F66}" type="slidenum">
              <a:rPr lang="en-US" smtClean="0"/>
              <a:pPr/>
              <a:t>42</a:t>
            </a:fld>
            <a:endParaRPr lang="en-US" dirty="0"/>
          </a:p>
        </p:txBody>
      </p:sp>
    </p:spTree>
    <p:extLst>
      <p:ext uri="{BB962C8B-B14F-4D97-AF65-F5344CB8AC3E}">
        <p14:creationId xmlns:p14="http://schemas.microsoft.com/office/powerpoint/2010/main" val="3964497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0"/>
              </a:spcBef>
            </a:pPr>
            <a:r>
              <a:rPr lang="en-US" sz="1600" b="1" dirty="0"/>
              <a:t>Immediate (near real time) insights </a:t>
            </a:r>
            <a:r>
              <a:rPr lang="en-US" sz="1600" dirty="0"/>
              <a:t>is a necessity for </a:t>
            </a:r>
            <a:r>
              <a:rPr lang="en-US" sz="1600" dirty="0">
                <a:solidFill>
                  <a:srgbClr val="FF0000"/>
                </a:solidFill>
              </a:rPr>
              <a:t>industrial end users</a:t>
            </a:r>
            <a:r>
              <a:rPr lang="en-US" sz="1600" dirty="0"/>
              <a:t> to take effective decisions with respect to maintaining, monitoring, or optimizing industrial operations such as smart factories, smart buildings, smart grids, etc.</a:t>
            </a:r>
            <a:br>
              <a:rPr lang="en-US" sz="1600" dirty="0"/>
            </a:br>
            <a:endParaRPr lang="en-US" sz="1600" dirty="0"/>
          </a:p>
          <a:p>
            <a:pPr>
              <a:spcBef>
                <a:spcPts val="0"/>
              </a:spcBef>
            </a:pPr>
            <a:r>
              <a:rPr lang="en-US" sz="1600" b="1" dirty="0"/>
              <a:t>Edge based insights </a:t>
            </a:r>
            <a:r>
              <a:rPr lang="en-US" sz="1600" dirty="0"/>
              <a:t>is the key to enabling/automating near real time decisions.</a:t>
            </a:r>
            <a:br>
              <a:rPr lang="en-US" sz="1600" dirty="0"/>
            </a:br>
            <a:endParaRPr lang="en-US" sz="1600" dirty="0"/>
          </a:p>
          <a:p>
            <a:pPr>
              <a:spcBef>
                <a:spcPts val="0"/>
              </a:spcBef>
            </a:pPr>
            <a:r>
              <a:rPr lang="en-US" sz="1600" b="1" dirty="0"/>
              <a:t>Intel</a:t>
            </a:r>
            <a:r>
              <a:rPr lang="en-US" sz="1600" dirty="0"/>
              <a:t> </a:t>
            </a:r>
            <a:r>
              <a:rPr lang="en-US" sz="1600" b="1" dirty="0"/>
              <a:t>offers</a:t>
            </a:r>
            <a:r>
              <a:rPr lang="en-US" sz="1600" dirty="0"/>
              <a:t> an </a:t>
            </a:r>
            <a:r>
              <a:rPr lang="en-US" sz="1600" b="1" dirty="0"/>
              <a:t>Industrial Edge Insights Platform</a:t>
            </a:r>
            <a:r>
              <a:rPr lang="en-US" sz="1600" dirty="0"/>
              <a:t>:</a:t>
            </a:r>
          </a:p>
          <a:p>
            <a:pPr marL="171450" indent="-171450">
              <a:spcBef>
                <a:spcPts val="0"/>
              </a:spcBef>
              <a:buFont typeface="Arial" panose="020B0604020202020204" pitchFamily="34" charset="0"/>
              <a:buChar char="•"/>
            </a:pPr>
            <a:r>
              <a:rPr lang="en-US" sz="1200" dirty="0"/>
              <a:t>It is a validated hardware and software for edge based insights that is designed to scale from Intel® Core™ solutions, to Intel® Xeon® E/D, to Intel® Xeon® SP on the edge. It supports Intel® VT and Intel® VT-x virtualization technologies, discrete/integrated TPM</a:t>
            </a:r>
            <a:r>
              <a:rPr lang="en-US" sz="1200" baseline="30000" dirty="0">
                <a:solidFill>
                  <a:srgbClr val="FFFFFF"/>
                </a:solidFill>
              </a:rPr>
              <a:t>1</a:t>
            </a:r>
            <a:r>
              <a:rPr lang="en-US" sz="1200" dirty="0"/>
              <a:t> and firmware TPM. </a:t>
            </a:r>
            <a:r>
              <a:rPr lang="en-US" sz="1200" dirty="0">
                <a:solidFill>
                  <a:srgbClr val="FFFFFF"/>
                </a:solidFill>
              </a:rPr>
              <a:t>It supports Intel’s CPU, GPU, FPGA, and VPU portfolio with hardware ranging from Gateways, Industrial PCs (IPCs), Edge Compute Nodes (ECNs), to Edge Servers</a:t>
            </a:r>
            <a:r>
              <a:rPr lang="en-US" sz="1300" dirty="0">
                <a:solidFill>
                  <a:srgbClr val="FFFFFF"/>
                </a:solidFill>
              </a:rPr>
              <a:t>.</a:t>
            </a:r>
            <a:endParaRPr lang="en-US" sz="1300" dirty="0">
              <a:solidFill>
                <a:schemeClr val="tx1"/>
              </a:solidFill>
            </a:endParaRPr>
          </a:p>
          <a:p>
            <a:pPr marL="171450" indent="-171450">
              <a:spcBef>
                <a:spcPts val="0"/>
              </a:spcBef>
              <a:buFont typeface="Arial" panose="020B0604020202020204" pitchFamily="34" charset="0"/>
              <a:buChar char="•"/>
            </a:pPr>
            <a:r>
              <a:rPr lang="en-US" sz="1200" dirty="0"/>
              <a:t>The platform comes with a software stack</a:t>
            </a:r>
            <a:r>
              <a:rPr lang="en-US" sz="1200" b="1" dirty="0"/>
              <a:t> </a:t>
            </a:r>
            <a:r>
              <a:rPr lang="en-US" sz="1200" dirty="0"/>
              <a:t>that is designed to enable secure ingestion, processing, storage, orchestration and management of data, and near real-time (~10mS) event-driven control, across a diverse set of operating systems (OS) and industrial protocols. It provides connectors for easy usage of Intel® Media SDK, </a:t>
            </a:r>
            <a:r>
              <a:rPr lang="en-US" sz="1200" dirty="0" err="1"/>
              <a:t>GStreamer</a:t>
            </a:r>
            <a:r>
              <a:rPr lang="en-US" sz="1200" dirty="0"/>
              <a:t>, </a:t>
            </a:r>
            <a:r>
              <a:rPr lang="en-US" sz="1200" dirty="0" err="1"/>
              <a:t>OpenVINO</a:t>
            </a:r>
            <a:r>
              <a:rPr lang="en-US" sz="1200" dirty="0"/>
              <a:t>™ toolkit, and Intel® MKL. The software is $0 binary distribution (OBL) to intel’s ecosystem partners.</a:t>
            </a:r>
          </a:p>
          <a:p>
            <a:endParaRPr lang="en-US" dirty="0"/>
          </a:p>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pPr defTabSz="662959" hangingPunct="0">
              <a:lnSpc>
                <a:spcPct val="110000"/>
              </a:lnSpc>
            </a:pPr>
            <a:fld id="{D61C8689-8455-3546-ADF9-3B7273760F66}" type="slidenum">
              <a:rPr lang="en-US" sz="2000" kern="0" spc="60" smtClean="0">
                <a:solidFill>
                  <a:prstClr val="black"/>
                </a:solidFill>
                <a:latin typeface="Intel Clear" panose="020B0604020202020204" pitchFamily="34" charset="-128"/>
                <a:ea typeface="Intel Clear" panose="020B0604020202020204" pitchFamily="34" charset="-128"/>
                <a:sym typeface="Intel Clear"/>
              </a:rPr>
              <a:pPr defTabSz="662959" hangingPunct="0">
                <a:lnSpc>
                  <a:spcPct val="110000"/>
                </a:lnSpc>
              </a:pPr>
              <a:t>43</a:t>
            </a:fld>
            <a:endParaRPr lang="en-US" sz="2000" kern="0" spc="60" dirty="0">
              <a:solidFill>
                <a:prstClr val="black"/>
              </a:solidFill>
              <a:latin typeface="Intel Clear" panose="020B0604020202020204" pitchFamily="34" charset="-128"/>
              <a:ea typeface="Intel Clear" panose="020B0604020202020204" pitchFamily="34" charset="-128"/>
              <a:sym typeface="Intel Clear"/>
            </a:endParaRPr>
          </a:p>
        </p:txBody>
      </p:sp>
    </p:spTree>
    <p:extLst>
      <p:ext uri="{BB962C8B-B14F-4D97-AF65-F5344CB8AC3E}">
        <p14:creationId xmlns:p14="http://schemas.microsoft.com/office/powerpoint/2010/main" val="845322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Both product vendors and users benefit from streamlined software stack. </a:t>
            </a:r>
          </a:p>
          <a:p>
            <a:pPr rtl="0"/>
            <a:br>
              <a:rPr lang="en-US" b="0" dirty="0">
                <a:effectLst/>
              </a:rPr>
            </a:br>
            <a:r>
              <a:rPr lang="en-US" sz="1200" b="0" i="0" u="none" strike="noStrike" kern="1200" dirty="0">
                <a:solidFill>
                  <a:schemeClr val="tx1"/>
                </a:solidFill>
                <a:effectLst/>
                <a:latin typeface="+mn-lt"/>
                <a:ea typeface="+mn-ea"/>
                <a:cs typeface="+mn-cs"/>
              </a:rPr>
              <a:t>Allowing product vendors to bring services and solutions to market faster.</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And allowing and users to deploy analytics pipelines faster.</a:t>
            </a:r>
            <a:endParaRPr lang="en-US" b="0" dirty="0">
              <a:effectLst/>
            </a:endParaRPr>
          </a:p>
          <a:p>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44</a:t>
            </a:fld>
            <a:endParaRPr lang="en-US" dirty="0"/>
          </a:p>
        </p:txBody>
      </p:sp>
    </p:spTree>
    <p:extLst>
      <p:ext uri="{BB962C8B-B14F-4D97-AF65-F5344CB8AC3E}">
        <p14:creationId xmlns:p14="http://schemas.microsoft.com/office/powerpoint/2010/main" val="1428402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brownfield systems are systems that are already in existence that need to be upgraded so that their devices can communicate over the Network.</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Greenfield systems are systems that are designed from the beginning to be computer network ready</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7574C4B1-8861-4DE1-825D-6E12F213AC78}" type="slidenum">
              <a:rPr lang="en-US" smtClean="0"/>
              <a:t>45</a:t>
            </a:fld>
            <a:endParaRPr lang="en-US"/>
          </a:p>
        </p:txBody>
      </p:sp>
    </p:spTree>
    <p:extLst>
      <p:ext uri="{BB962C8B-B14F-4D97-AF65-F5344CB8AC3E}">
        <p14:creationId xmlns:p14="http://schemas.microsoft.com/office/powerpoint/2010/main" val="37616980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47</a:t>
            </a:fld>
            <a:endParaRPr lang="en-US" dirty="0"/>
          </a:p>
        </p:txBody>
      </p:sp>
    </p:spTree>
    <p:extLst>
      <p:ext uri="{BB962C8B-B14F-4D97-AF65-F5344CB8AC3E}">
        <p14:creationId xmlns:p14="http://schemas.microsoft.com/office/powerpoint/2010/main" val="1607369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sz="900" dirty="0">
                <a:hlinkClick r:id="rId3"/>
              </a:rPr>
              <a:t>Intel is transforming</a:t>
            </a:r>
            <a:r>
              <a:rPr lang="en-US" sz="900" dirty="0"/>
              <a:t> from a PC company to a company that powers the cloud and billions of smart, connected computing devices. These devices will use the power of Intel technology to process data being generated from “things,” connect to and learn from data being analyzed in the cloud, and deliver amazing new experiences.</a:t>
            </a:r>
          </a:p>
          <a:p>
            <a:endParaRPr lang="en-US" sz="900" dirty="0"/>
          </a:p>
          <a:p>
            <a:pPr defTabSz="966529">
              <a:defRPr/>
            </a:pPr>
            <a:r>
              <a:rPr lang="en-US" sz="900" dirty="0"/>
              <a:t>As the Internet of Things evolves, we see three distinct phases emerging. The first is to make everyday objects smart – this is well underway with everything from smart toothbrushes to smart car seats now available. The second is to connect the unconnected, with new devices connecting to the cloud and enabling new revenue, services and savings. New devices like cars and watches are being designed with connectivity and intelligence built into the device. The third is just emerging when devices will require constant connectivity and will need the intelligence to make real-time decisions based on their surroundings. This is the “autonomous era,” and machine learning and computer vision will become critical for all kinds of machines. </a:t>
            </a:r>
          </a:p>
          <a:p>
            <a:pPr defTabSz="966529">
              <a:defRPr/>
            </a:pPr>
            <a:r>
              <a:rPr lang="en-US" sz="900" dirty="0"/>
              <a:t>Intel’s goal is to lead the industry in transforming businesses and the way we live by making it simple to create exciting, new IoT solutions.   </a:t>
            </a:r>
            <a:endParaRPr lang="en-US" dirty="0"/>
          </a:p>
          <a:p>
            <a:endParaRPr lang="en-US" sz="900" dirty="0"/>
          </a:p>
          <a:p>
            <a:r>
              <a:rPr lang="en-US" sz="900" dirty="0"/>
              <a:t>(source https://newsroom.intel.com/editorials/intel-acquires-computer-vision-for-iot-automotive/) </a:t>
            </a:r>
          </a:p>
          <a:p>
            <a:endParaRPr lang="en-US" sz="900"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4</a:t>
            </a:fld>
            <a:endParaRPr lang="en-US">
              <a:solidFill>
                <a:prstClr val="black"/>
              </a:solidFill>
              <a:latin typeface="Arial"/>
            </a:endParaRPr>
          </a:p>
        </p:txBody>
      </p:sp>
    </p:spTree>
    <p:extLst>
      <p:ext uri="{BB962C8B-B14F-4D97-AF65-F5344CB8AC3E}">
        <p14:creationId xmlns:p14="http://schemas.microsoft.com/office/powerpoint/2010/main" val="15365616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Comes bundled with Intel Edge insight software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7574C4B1-8861-4DE1-825D-6E12F213AC78}" type="slidenum">
              <a:rPr lang="en-US" smtClean="0"/>
              <a:t>59</a:t>
            </a:fld>
            <a:endParaRPr lang="en-US"/>
          </a:p>
        </p:txBody>
      </p:sp>
    </p:spTree>
    <p:extLst>
      <p:ext uri="{BB962C8B-B14F-4D97-AF65-F5344CB8AC3E}">
        <p14:creationId xmlns:p14="http://schemas.microsoft.com/office/powerpoint/2010/main" val="6208471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IEI tank comes as an official Intel developer zone development kit</a:t>
            </a:r>
            <a:endParaRPr lang="en-US" dirty="0"/>
          </a:p>
        </p:txBody>
      </p:sp>
      <p:sp>
        <p:nvSpPr>
          <p:cNvPr id="4" name="Slide Number Placeholder 3"/>
          <p:cNvSpPr>
            <a:spLocks noGrp="1"/>
          </p:cNvSpPr>
          <p:nvPr>
            <p:ph type="sldNum" sz="quarter" idx="10"/>
          </p:nvPr>
        </p:nvSpPr>
        <p:spPr/>
        <p:txBody>
          <a:bodyPr/>
          <a:lstStyle/>
          <a:p>
            <a:fld id="{F188C3CB-B8AF-4AC9-9DBC-9D341019DB21}"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24307745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63</a:t>
            </a:fld>
            <a:endParaRPr lang="en-US"/>
          </a:p>
        </p:txBody>
      </p:sp>
    </p:spTree>
    <p:extLst>
      <p:ext uri="{BB962C8B-B14F-4D97-AF65-F5344CB8AC3E}">
        <p14:creationId xmlns:p14="http://schemas.microsoft.com/office/powerpoint/2010/main" val="1415884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These product slides show some of the latest IPC products. You may use part, all or just one in your customer discussion. </a:t>
            </a:r>
            <a:endParaRPr lang="en-US" dirty="0"/>
          </a:p>
          <a:p>
            <a:endParaRPr lang="en-US" dirty="0"/>
          </a:p>
          <a:p>
            <a:r>
              <a:rPr lang="en-US" dirty="0"/>
              <a:t>This</a:t>
            </a:r>
            <a:r>
              <a:rPr lang="en-US" baseline="0" dirty="0"/>
              <a:t> slide shows IPCs that have been ‘validated’ to work on a legacy migration where the legacy OS remains. On slide #20 it would be the option on the right. </a:t>
            </a:r>
          </a:p>
          <a:p>
            <a:endParaRPr lang="en-US" baseline="0" dirty="0"/>
          </a:p>
          <a:p>
            <a:r>
              <a:rPr lang="en-US" baseline="0" dirty="0"/>
              <a:t>More devices are being added to this </a:t>
            </a:r>
            <a:r>
              <a:rPr lang="en-US" baseline="0" dirty="0" err="1"/>
              <a:t>valided</a:t>
            </a:r>
            <a:r>
              <a:rPr lang="en-US" baseline="0" dirty="0"/>
              <a:t> list.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64</a:t>
            </a:fld>
            <a:endParaRPr lang="en-US" dirty="0"/>
          </a:p>
        </p:txBody>
      </p:sp>
    </p:spTree>
    <p:extLst>
      <p:ext uri="{BB962C8B-B14F-4D97-AF65-F5344CB8AC3E}">
        <p14:creationId xmlns:p14="http://schemas.microsoft.com/office/powerpoint/2010/main" val="33243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D4D277-3B09-9747-B015-D2A22EA7ED08}" type="slidenum">
              <a:rPr lang="en-US" smtClean="0"/>
              <a:t>67</a:t>
            </a:fld>
            <a:endParaRPr lang="en-US" dirty="0"/>
          </a:p>
        </p:txBody>
      </p:sp>
    </p:spTree>
    <p:extLst>
      <p:ext uri="{BB962C8B-B14F-4D97-AF65-F5344CB8AC3E}">
        <p14:creationId xmlns:p14="http://schemas.microsoft.com/office/powerpoint/2010/main" val="1142681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IPC is common across industries, but most EU don’t think about industrial compute, rather just their tools running. --- The IPC is often the basis for automation, controls, data acquisition, and newer technologies (such as AI, MV, device consolidation, etc.) The impact of </a:t>
            </a:r>
            <a:r>
              <a:rPr lang="en-US" baseline="0" dirty="0" err="1"/>
              <a:t>IoT</a:t>
            </a:r>
            <a:r>
              <a:rPr lang="en-US" baseline="0" dirty="0"/>
              <a:t> is great, there will be those capture this value and others that do not. This materials will guide a discussion as to how one can migrate their legacy compute and enable the </a:t>
            </a:r>
            <a:r>
              <a:rPr lang="en-US" baseline="0" dirty="0" err="1"/>
              <a:t>IoT</a:t>
            </a:r>
            <a:r>
              <a:rPr lang="en-US" baseline="0" dirty="0"/>
              <a:t> aspirations one might have.  </a:t>
            </a:r>
          </a:p>
          <a:p>
            <a:endParaRPr lang="en-US" baseline="0" dirty="0"/>
          </a:p>
          <a:p>
            <a:r>
              <a:rPr lang="en-US" dirty="0">
                <a:hlinkClick r:id="rId3"/>
              </a:rPr>
              <a:t>https://www.mckinsey.com/business-functions/digital-mckinsey/our-insights/the-internet-of-things-the-value-of-digitizing-the-physical-world</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panose="020B0604020203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Intel Clear" panose="020B0604020203020204" pitchFamily="34" charset="0"/>
              <a:ea typeface="+mn-ea"/>
              <a:cs typeface="+mn-cs"/>
            </a:endParaRPr>
          </a:p>
        </p:txBody>
      </p:sp>
    </p:spTree>
    <p:extLst>
      <p:ext uri="{BB962C8B-B14F-4D97-AF65-F5344CB8AC3E}">
        <p14:creationId xmlns:p14="http://schemas.microsoft.com/office/powerpoint/2010/main" val="2635570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normAutofit/>
          </a:bodyPr>
          <a:lstStyle/>
          <a:p>
            <a:r>
              <a:rPr lang="en-US" b="1" dirty="0"/>
              <a:t>Industrial Revolution 4.0 </a:t>
            </a:r>
          </a:p>
          <a:p>
            <a:endParaRPr lang="en-US" dirty="0"/>
          </a:p>
          <a:p>
            <a:pPr rtl="0"/>
            <a:br>
              <a:rPr lang="en-US" b="0" dirty="0">
                <a:effectLst/>
              </a:rPr>
            </a:br>
            <a:r>
              <a:rPr lang="en-US" sz="1200" b="0" i="0" u="none" strike="noStrike" kern="1200" dirty="0">
                <a:solidFill>
                  <a:schemeClr val="tx1"/>
                </a:solidFill>
                <a:effectLst/>
                <a:latin typeface="+mn-lt"/>
                <a:ea typeface="+mn-ea"/>
                <a:cs typeface="+mn-cs"/>
              </a:rPr>
              <a:t>Every hundred years industry reinvents itself. Today we are on the cost of the next revolution, the revolution of connected devices. It will allow better asset management, products to be mass customized, more efficient more personalized production, and improvements and workers safety.</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Today we all get to help define how the fourth industrial revolution happens</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BAB18-8CBC-49C9-9BB0-BE87093C20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645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What areas is Intel focusing on to help define the fourth industrial revolution?</a:t>
            </a:r>
            <a:endParaRPr lang="en-US" sz="900" b="0" dirty="0">
              <a:effectLst/>
            </a:endParaRPr>
          </a:p>
          <a:p>
            <a:br>
              <a:rPr lang="en-US" sz="900" dirty="0"/>
            </a:br>
            <a:r>
              <a:rPr lang="en-US" sz="900" dirty="0"/>
              <a:t> </a:t>
            </a:r>
          </a:p>
          <a:p>
            <a:r>
              <a:rPr lang="en-US" sz="900" dirty="0"/>
              <a:t> </a:t>
            </a:r>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56176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a:xfrm>
            <a:off x="782777" y="4793479"/>
            <a:ext cx="6248243" cy="4623677"/>
          </a:xfrm>
        </p:spPr>
        <p:txBody>
          <a:bodyPr>
            <a:normAutofit/>
          </a:bodyPr>
          <a:lstStyle/>
          <a:p>
            <a:pPr rtl="0"/>
            <a:r>
              <a:rPr lang="en-US" sz="1200" b="0" i="0" u="none" strike="noStrike" kern="1200" dirty="0">
                <a:solidFill>
                  <a:schemeClr val="tx1"/>
                </a:solidFill>
                <a:effectLst/>
                <a:latin typeface="+mn-lt"/>
                <a:ea typeface="+mn-ea"/>
                <a:cs typeface="+mn-cs"/>
              </a:rPr>
              <a:t>What areas is Intel focusing on to help define the fourth industrial revolution?</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We also understand that the industry needs to do this as a whole. So we partner with IOT equipment builders, IOT solution providers and IOT tech providers.</a:t>
            </a:r>
            <a:endParaRPr lang="en-US" b="0" dirty="0">
              <a:effectLst/>
            </a:endParaRPr>
          </a:p>
          <a:p>
            <a:br>
              <a:rPr lang="en-US" dirty="0"/>
            </a:br>
            <a:endParaRPr lang="en-US" sz="1000" dirty="0">
              <a:latin typeface="+mj-lt"/>
            </a:endParaRPr>
          </a:p>
        </p:txBody>
      </p:sp>
      <p:sp>
        <p:nvSpPr>
          <p:cNvPr id="4" name="Header Placeholder 3"/>
          <p:cNvSpPr>
            <a:spLocks noGrp="1"/>
          </p:cNvSpPr>
          <p:nvPr>
            <p:ph type="hdr" sz="quarter" idx="10"/>
          </p:nvPr>
        </p:nvSpPr>
        <p:spPr/>
        <p:txBody>
          <a:bodyPr/>
          <a:lstStyle/>
          <a:p>
            <a:pPr>
              <a:defRPr/>
            </a:pPr>
            <a:r>
              <a:rPr lang="en-US" dirty="0">
                <a:solidFill>
                  <a:prstClr val="black"/>
                </a:solidFill>
              </a:rPr>
              <a:t>Presentation Title</a:t>
            </a:r>
            <a:endParaRPr lang="de-DE" dirty="0">
              <a:solidFill>
                <a:prstClr val="black"/>
              </a:solidFill>
            </a:endParaRPr>
          </a:p>
        </p:txBody>
      </p:sp>
      <p:sp>
        <p:nvSpPr>
          <p:cNvPr id="5" name="Date Placeholder 4"/>
          <p:cNvSpPr>
            <a:spLocks noGrp="1"/>
          </p:cNvSpPr>
          <p:nvPr>
            <p:ph type="dt" sz="quarter" idx="11"/>
          </p:nvPr>
        </p:nvSpPr>
        <p:spPr/>
        <p:txBody>
          <a:bodyPr/>
          <a:lstStyle/>
          <a:p>
            <a:pPr>
              <a:defRPr/>
            </a:pPr>
            <a:fld id="{5398E22D-80CC-48C7-B1AC-0CC3EACD6942}" type="datetime4">
              <a:rPr lang="en-US" smtClean="0">
                <a:solidFill>
                  <a:prstClr val="black"/>
                </a:solidFill>
              </a:rPr>
              <a:pPr>
                <a:defRPr/>
              </a:pPr>
              <a:t>September 11, 2019</a:t>
            </a:fld>
            <a:endParaRPr lang="en-US" dirty="0">
              <a:solidFill>
                <a:prstClr val="black"/>
              </a:solidFill>
            </a:endParaRPr>
          </a:p>
        </p:txBody>
      </p:sp>
      <p:sp>
        <p:nvSpPr>
          <p:cNvPr id="6" name="Footer Placeholder 5"/>
          <p:cNvSpPr>
            <a:spLocks noGrp="1"/>
          </p:cNvSpPr>
          <p:nvPr>
            <p:ph type="ftr" sz="quarter" idx="12"/>
          </p:nvPr>
        </p:nvSpPr>
        <p:spPr/>
        <p:txBody>
          <a:bodyPr/>
          <a:lstStyle/>
          <a:p>
            <a:pPr>
              <a:defRPr/>
            </a:pPr>
            <a:r>
              <a:rPr lang="de-DE" dirty="0">
                <a:solidFill>
                  <a:prstClr val="black"/>
                </a:solidFill>
              </a:rPr>
              <a:t>Copyright © 2011 Intel Mobile Communications. All rights reserved.</a:t>
            </a:r>
          </a:p>
        </p:txBody>
      </p:sp>
    </p:spTree>
    <p:extLst>
      <p:ext uri="{BB962C8B-B14F-4D97-AF65-F5344CB8AC3E}">
        <p14:creationId xmlns:p14="http://schemas.microsoft.com/office/powerpoint/2010/main" val="907344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IPCs</a:t>
            </a:r>
            <a:r>
              <a:rPr lang="en-US" baseline="0" dirty="0"/>
              <a:t> are built for industrial usage and typically last 7-10 years. </a:t>
            </a:r>
            <a:endParaRPr lang="en-US" dirty="0"/>
          </a:p>
          <a:p>
            <a:r>
              <a:rPr lang="en-US" dirty="0"/>
              <a:t> </a:t>
            </a:r>
          </a:p>
          <a:p>
            <a:endParaRPr lang="en-US" dirty="0"/>
          </a:p>
          <a:p>
            <a:r>
              <a:rPr lang="en-US" dirty="0"/>
              <a:t>3 main form factors</a:t>
            </a:r>
            <a:r>
              <a:rPr lang="en-US" baseline="0" dirty="0"/>
              <a:t> for IPCs. – Equipment mount, rack mount &amp; panel mount.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E1D780-C8AE-4587-AB6D-8F8C829BFCD4}" type="slidenum">
              <a:rPr kumimoji="0" lang="en-US" sz="1200" b="0" i="0" u="none" strike="noStrike" kern="1200" cap="none" spc="0" normalizeH="0" baseline="0" noProof="0" smtClean="0">
                <a:ln>
                  <a:noFill/>
                </a:ln>
                <a:solidFill>
                  <a:prstClr val="black"/>
                </a:solidFill>
                <a:effectLst/>
                <a:uLnTx/>
                <a:uFillTx/>
                <a:latin typeface="Intel Clear" panose="020B0604020203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Intel Clear" panose="020B0604020203020204" pitchFamily="34" charset="0"/>
              <a:ea typeface="+mn-ea"/>
              <a:cs typeface="+mn-cs"/>
            </a:endParaRPr>
          </a:p>
        </p:txBody>
      </p:sp>
    </p:spTree>
    <p:extLst>
      <p:ext uri="{BB962C8B-B14F-4D97-AF65-F5344CB8AC3E}">
        <p14:creationId xmlns:p14="http://schemas.microsoft.com/office/powerpoint/2010/main" val="3609153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3161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sz="3200" b="0" i="0" baseline="0">
                <a:solidFill>
                  <a:srgbClr val="003C71"/>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sz="1800">
                <a:solidFill>
                  <a:srgbClr val="0071C5"/>
                </a:solidFill>
              </a:defRPr>
            </a:lvl1pPr>
            <a:lvl2pPr>
              <a:defRPr sz="1800"/>
            </a:lvl2pPr>
            <a:lvl3pPr>
              <a:defRPr sz="1800"/>
            </a:lvl3pPr>
            <a:lvl4pPr>
              <a:defRPr sz="1600"/>
            </a:lvl4pPr>
            <a:lvl5pPr>
              <a:defRPr sz="1400"/>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641905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5408430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sz="1800"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sz="2800" b="0" i="0" baseline="0">
                <a:solidFill>
                  <a:srgbClr val="003C71"/>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071674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ue Section Break">
    <p:bg>
      <p:bgPr>
        <a:gradFill flip="none" rotWithShape="1">
          <a:gsLst>
            <a:gs pos="7000">
              <a:srgbClr val="001B41"/>
            </a:gs>
            <a:gs pos="100000">
              <a:srgbClr val="000B23"/>
            </a:gs>
            <a:gs pos="48000">
              <a:srgbClr val="003C7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5" name="Subtitle 2"/>
          <p:cNvSpPr>
            <a:spLocks noGrp="1"/>
          </p:cNvSpPr>
          <p:nvPr>
            <p:ph type="subTitle" idx="4294967295"/>
          </p:nvPr>
        </p:nvSpPr>
        <p:spPr>
          <a:xfrm>
            <a:off x="607484" y="4615011"/>
            <a:ext cx="8440283" cy="1233813"/>
          </a:xfrm>
        </p:spPr>
        <p:txBody>
          <a:bodyPr lIns="0" rIns="0">
            <a:noAutofit/>
          </a:bodyPr>
          <a:lstStyle>
            <a:lvl1pPr marL="0" indent="0" algn="l">
              <a:buNone/>
              <a:defRPr sz="1600"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
        <p:nvSpPr>
          <p:cNvPr id="7" name="Title 1"/>
          <p:cNvSpPr>
            <a:spLocks noGrp="1"/>
          </p:cNvSpPr>
          <p:nvPr>
            <p:ph type="ctrTitle"/>
          </p:nvPr>
        </p:nvSpPr>
        <p:spPr>
          <a:xfrm>
            <a:off x="584449" y="3220123"/>
            <a:ext cx="10950515" cy="1336387"/>
          </a:xfrm>
        </p:spPr>
        <p:txBody>
          <a:bodyPr lIns="0" rIns="0" anchor="b" anchorCtr="0">
            <a:noAutofit/>
          </a:bodyPr>
          <a:lstStyle>
            <a:lvl1pPr>
              <a:lnSpc>
                <a:spcPct val="100000"/>
              </a:lnSpc>
              <a:spcBef>
                <a:spcPts val="0"/>
              </a:spcBef>
              <a:spcAft>
                <a:spcPts val="800"/>
              </a:spcAft>
              <a:defRPr sz="4000" b="0" spc="133" baseline="0">
                <a:solidFill>
                  <a:schemeClr val="bg1"/>
                </a:solidFill>
                <a:latin typeface="Intel Clear"/>
                <a:cs typeface="Intel Clear"/>
              </a:defRPr>
            </a:lvl1pPr>
          </a:lstStyle>
          <a:p>
            <a:pPr>
              <a:lnSpc>
                <a:spcPct val="100000"/>
              </a:lnSpc>
              <a:spcBef>
                <a:spcPts val="0"/>
              </a:spcBef>
              <a:spcAft>
                <a:spcPts val="600"/>
              </a:spcAft>
            </a:pPr>
            <a:r>
              <a:rPr lang="en-US" spc="0" dirty="0"/>
              <a:t>40pt Intel Clear</a:t>
            </a:r>
            <a:br>
              <a:rPr lang="en-US" spc="0" dirty="0"/>
            </a:br>
            <a:r>
              <a:rPr lang="en-US" spc="0" dirty="0"/>
              <a:t>Blue Section Break</a:t>
            </a:r>
          </a:p>
        </p:txBody>
      </p:sp>
      <p:sp>
        <p:nvSpPr>
          <p:cNvPr id="9" name="Slide Number Placeholder 5"/>
          <p:cNvSpPr>
            <a:spLocks noGrp="1"/>
          </p:cNvSpPr>
          <p:nvPr>
            <p:ph type="sldNum" sz="quarter" idx="12"/>
          </p:nvPr>
        </p:nvSpPr>
        <p:spPr>
          <a:xfrm>
            <a:off x="9163136" y="6432516"/>
            <a:ext cx="2844800" cy="365125"/>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977248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grpSp>
        <p:nvGrpSpPr>
          <p:cNvPr id="2" name="Group 1"/>
          <p:cNvGrpSpPr/>
          <p:nvPr userDrawn="1"/>
        </p:nvGrpSpPr>
        <p:grpSpPr>
          <a:xfrm>
            <a:off x="602395" y="514775"/>
            <a:ext cx="1665592" cy="1097757"/>
            <a:chOff x="451796" y="386081"/>
            <a:chExt cx="1249194" cy="823318"/>
          </a:xfrm>
        </p:grpSpPr>
        <p:sp>
          <p:nvSpPr>
            <p:cNvPr id="7"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8"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
        <p:nvSpPr>
          <p:cNvPr id="10" name="TextBox 9"/>
          <p:cNvSpPr txBox="1"/>
          <p:nvPr userDrawn="1"/>
        </p:nvSpPr>
        <p:spPr>
          <a:xfrm>
            <a:off x="471949" y="6520159"/>
            <a:ext cx="2509020" cy="215444"/>
          </a:xfrm>
          <a:prstGeom prst="rect">
            <a:avLst/>
          </a:prstGeom>
          <a:noFill/>
        </p:spPr>
        <p:txBody>
          <a:bodyPr wrap="none" rtlCol="0" anchor="ctr" anchorCtr="0">
            <a:spAutoFit/>
          </a:bodyPr>
          <a:lstStyle/>
          <a:p>
            <a:pPr algn="l"/>
            <a:r>
              <a:rPr lang="en-US" sz="800" dirty="0">
                <a:solidFill>
                  <a:srgbClr val="FFFFFF"/>
                </a:solidFill>
                <a:latin typeface="+mn-lt"/>
              </a:rPr>
              <a:t>Internet of Things Group/Software Services Group</a:t>
            </a:r>
          </a:p>
        </p:txBody>
      </p:sp>
    </p:spTree>
    <p:extLst>
      <p:ext uri="{BB962C8B-B14F-4D97-AF65-F5344CB8AC3E}">
        <p14:creationId xmlns:p14="http://schemas.microsoft.com/office/powerpoint/2010/main" val="3894590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_Title Slide with Photo dark">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65"/>
            <a:ext cx="12192000" cy="677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tle 1"/>
          <p:cNvSpPr>
            <a:spLocks noGrp="1"/>
          </p:cNvSpPr>
          <p:nvPr userDrawn="1">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userDrawn="1">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4" name="Rectangle 7"/>
          <p:cNvSpPr/>
          <p:nvPr userDrawn="1"/>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3850756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95756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a:xfrm>
            <a:off x="471950" y="304701"/>
            <a:ext cx="11248101" cy="652486"/>
          </a:xfrm>
        </p:spPr>
        <p:txBody>
          <a:bodyPr/>
          <a:lstStyle>
            <a:lvl1pPr>
              <a:defRPr sz="5200">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660488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1044555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Tree>
    <p:extLst>
      <p:ext uri="{BB962C8B-B14F-4D97-AF65-F5344CB8AC3E}">
        <p14:creationId xmlns:p14="http://schemas.microsoft.com/office/powerpoint/2010/main" val="1875422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0" y="1233488"/>
            <a:ext cx="5287011"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0133536C-B2D1-4BCB-AEE6-D1CA08182BEF}"/>
              </a:ext>
            </a:extLst>
          </p:cNvPr>
          <p:cNvSpPr>
            <a:spLocks noGrp="1"/>
          </p:cNvSpPr>
          <p:nvPr>
            <p:ph sz="quarter" idx="16"/>
          </p:nvPr>
        </p:nvSpPr>
        <p:spPr>
          <a:xfrm>
            <a:off x="6207369" y="1233488"/>
            <a:ext cx="5495096"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1518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nvGrpSpPr>
          <p:cNvPr id="11" name="Group 10"/>
          <p:cNvGrpSpPr/>
          <p:nvPr userDrawn="1"/>
        </p:nvGrpSpPr>
        <p:grpSpPr>
          <a:xfrm>
            <a:off x="4690111"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931598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1949" y="2611023"/>
            <a:ext cx="11248101" cy="1988237"/>
          </a:xfrm>
        </p:spPr>
        <p:txBody>
          <a:bodyPr/>
          <a:lstStyle>
            <a:lvl1pPr>
              <a:defRPr lang="en-US" sz="8800" kern="0" dirty="0">
                <a:solidFill>
                  <a:schemeClr val="tx1"/>
                </a:solidFill>
                <a:effectLst>
                  <a:outerShdw blurRad="431800" algn="ctr" rotWithShape="0">
                    <a:prstClr val="black"/>
                  </a:outerShdw>
                </a:effectLst>
                <a:latin typeface="+mj-lt"/>
                <a:ea typeface="+mj-ea"/>
                <a:cs typeface="+mj-cs"/>
              </a:defRPr>
            </a:lvl1pPr>
          </a:lstStyle>
          <a:p>
            <a:r>
              <a:rPr lang="en-US" dirty="0"/>
              <a:t>title 1</a:t>
            </a:r>
            <a:br>
              <a:rPr lang="en-US" dirty="0"/>
            </a:b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6" name="Content Placeholder 4">
            <a:extLst>
              <a:ext uri="{FF2B5EF4-FFF2-40B4-BE49-F238E27FC236}">
                <a16:creationId xmlns:a16="http://schemas.microsoft.com/office/drawing/2014/main" id="{B8FB7467-5839-4870-B7FB-AE76F3FBE32B}"/>
              </a:ext>
            </a:extLst>
          </p:cNvPr>
          <p:cNvSpPr txBox="1">
            <a:spLocks/>
          </p:cNvSpPr>
          <p:nvPr userDrawn="1"/>
        </p:nvSpPr>
        <p:spPr bwMode="auto">
          <a:xfrm>
            <a:off x="396029" y="4707499"/>
            <a:ext cx="7732578" cy="918018"/>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None/>
            </a:pPr>
            <a:r>
              <a:rPr lang="en-US" sz="1800" kern="0" dirty="0">
                <a:solidFill>
                  <a:prstClr val="white"/>
                </a:solidFill>
              </a:rPr>
              <a:t>Software and Services Group</a:t>
            </a:r>
          </a:p>
          <a:p>
            <a:pPr marL="0" indent="0" defTabSz="774538" fontAlgn="auto">
              <a:lnSpc>
                <a:spcPct val="100000"/>
              </a:lnSpc>
              <a:spcBef>
                <a:spcPts val="0"/>
              </a:spcBef>
              <a:spcAft>
                <a:spcPts val="0"/>
              </a:spcAft>
              <a:buClr>
                <a:srgbClr val="F3D54E"/>
              </a:buClr>
              <a:buSzTx/>
              <a:buNone/>
            </a:pPr>
            <a:r>
              <a:rPr lang="en-US" sz="1800" kern="0" dirty="0">
                <a:solidFill>
                  <a:prstClr val="white"/>
                </a:solidFill>
              </a:rPr>
              <a:t>IoT Developer Relations, Intel</a:t>
            </a:r>
          </a:p>
        </p:txBody>
      </p:sp>
    </p:spTree>
    <p:extLst>
      <p:ext uri="{BB962C8B-B14F-4D97-AF65-F5344CB8AC3E}">
        <p14:creationId xmlns:p14="http://schemas.microsoft.com/office/powerpoint/2010/main" val="3689201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885489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780598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3440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5449878"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4"/>
          <p:cNvSpPr>
            <a:spLocks noGrp="1"/>
          </p:cNvSpPr>
          <p:nvPr>
            <p:ph sz="quarter" idx="16"/>
          </p:nvPr>
        </p:nvSpPr>
        <p:spPr>
          <a:xfrm>
            <a:off x="6270174" y="1233488"/>
            <a:ext cx="5449878"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8462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a:xfrm>
            <a:off x="11797792"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9" name="Title 1"/>
          <p:cNvSpPr>
            <a:spLocks noGrp="1"/>
          </p:cNvSpPr>
          <p:nvPr>
            <p:ph type="title" hasCustomPrompt="1"/>
          </p:nvPr>
        </p:nvSpPr>
        <p:spPr>
          <a:xfrm>
            <a:off x="471951" y="304703"/>
            <a:ext cx="11248101" cy="724365"/>
          </a:xfrm>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3864254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229058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Tree>
    <p:extLst>
      <p:ext uri="{BB962C8B-B14F-4D97-AF65-F5344CB8AC3E}">
        <p14:creationId xmlns:p14="http://schemas.microsoft.com/office/powerpoint/2010/main" val="955736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ntel Clear" panose="020B0604020203020204" pitchFamily="34" charset="0"/>
              </a:defRPr>
            </a:lvl1pPr>
          </a:lstStyle>
          <a:p>
            <a:r>
              <a:rPr lang="en-US" dirty="0"/>
              <a:t>Click to edit Master title style</a:t>
            </a:r>
          </a:p>
        </p:txBody>
      </p:sp>
    </p:spTree>
    <p:extLst>
      <p:ext uri="{BB962C8B-B14F-4D97-AF65-F5344CB8AC3E}">
        <p14:creationId xmlns:p14="http://schemas.microsoft.com/office/powerpoint/2010/main" val="15153743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145568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531" name="Rectangle 3"/>
          <p:cNvSpPr>
            <a:spLocks noChangeArrowheads="1"/>
          </p:cNvSpPr>
          <p:nvPr/>
        </p:nvSpPr>
        <p:spPr bwMode="auto">
          <a:xfrm>
            <a:off x="488953" y="1793888"/>
            <a:ext cx="11209867" cy="4168775"/>
          </a:xfrm>
          <a:prstGeom prst="rect">
            <a:avLst/>
          </a:prstGeom>
          <a:noFill/>
          <a:ln w="9525">
            <a:noFill/>
            <a:miter lim="800000"/>
            <a:headEnd/>
            <a:tailEnd/>
          </a:ln>
          <a:effectLst/>
        </p:spPr>
        <p:txBody>
          <a:bodyPr lIns="66762" tIns="33382" rIns="66762" bIns="33382" anchorCtr="1"/>
          <a:lstStyle/>
          <a:p>
            <a:pPr algn="r" defTabSz="668097" eaLnBrk="1" fontAlgn="auto" hangingPunct="1">
              <a:spcBef>
                <a:spcPts val="0"/>
              </a:spcBef>
              <a:spcAft>
                <a:spcPts val="0"/>
              </a:spcAft>
            </a:pPr>
            <a:endParaRPr lang="en-US" sz="1667" dirty="0">
              <a:solidFill>
                <a:prstClr val="white"/>
              </a:solidFill>
              <a:effectLst>
                <a:outerShdw blurRad="38100" dist="38100" dir="2700000" algn="tl">
                  <a:srgbClr val="000000"/>
                </a:outerShdw>
              </a:effectLst>
              <a:latin typeface="Neo Sans Intel" pitchFamily="34" charset="0"/>
            </a:endParaRPr>
          </a:p>
        </p:txBody>
      </p:sp>
      <p:sp>
        <p:nvSpPr>
          <p:cNvPr id="22532" name="Rectangle 4"/>
          <p:cNvSpPr>
            <a:spLocks noGrp="1" noChangeArrowheads="1"/>
          </p:cNvSpPr>
          <p:nvPr>
            <p:ph type="ctrTitle"/>
          </p:nvPr>
        </p:nvSpPr>
        <p:spPr>
          <a:xfrm>
            <a:off x="1712314" y="2357107"/>
            <a:ext cx="8767378" cy="1258424"/>
          </a:xfrm>
        </p:spPr>
        <p:txBody>
          <a:bodyPr anchor="b" anchorCtr="0"/>
          <a:lstStyle>
            <a:lvl1pPr algn="ctr">
              <a:defRPr sz="6000">
                <a:solidFill>
                  <a:schemeClr val="tx1"/>
                </a:solidFill>
              </a:defRPr>
            </a:lvl1pPr>
          </a:lstStyle>
          <a:p>
            <a:r>
              <a:rPr lang="en-US" dirty="0"/>
              <a:t>Click to edit Master title style</a:t>
            </a:r>
          </a:p>
        </p:txBody>
      </p:sp>
      <p:sp>
        <p:nvSpPr>
          <p:cNvPr id="22533" name="Rectangle 5"/>
          <p:cNvSpPr>
            <a:spLocks noGrp="1" noChangeArrowheads="1"/>
          </p:cNvSpPr>
          <p:nvPr>
            <p:ph type="subTitle" idx="1"/>
          </p:nvPr>
        </p:nvSpPr>
        <p:spPr>
          <a:xfrm>
            <a:off x="2662556" y="3817148"/>
            <a:ext cx="6866888" cy="1178002"/>
          </a:xfrm>
        </p:spPr>
        <p:txBody>
          <a:bodyPr anchorCtr="0"/>
          <a:lstStyle>
            <a:lvl1pPr marL="0" indent="0" algn="ctr">
              <a:spcBef>
                <a:spcPts val="0"/>
              </a:spcBef>
              <a:buFont typeface="Wingdings" pitchFamily="2" charset="2"/>
              <a:buNone/>
              <a:defRPr/>
            </a:lvl1pPr>
          </a:lstStyle>
          <a:p>
            <a:r>
              <a:rPr lang="en-US" dirty="0"/>
              <a:t>Click to edit Master subtitle style</a:t>
            </a:r>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6762" y="519297"/>
            <a:ext cx="2442562" cy="1014478"/>
          </a:xfrm>
          <a:prstGeom prst="rect">
            <a:avLst/>
          </a:prstGeom>
        </p:spPr>
      </p:pic>
    </p:spTree>
    <p:extLst>
      <p:ext uri="{BB962C8B-B14F-4D97-AF65-F5344CB8AC3E}">
        <p14:creationId xmlns:p14="http://schemas.microsoft.com/office/powerpoint/2010/main" val="1699011557"/>
      </p:ext>
    </p:extLst>
  </p:cSld>
  <p:clrMapOvr>
    <a:masterClrMapping/>
  </p:clrMapOvr>
  <p:transition advTm="10000">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6" name="Picture 4" descr="ExxonMobi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8844" y="6175493"/>
            <a:ext cx="1777362" cy="6825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sf\Home\Desktop\Intel.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121944" y="6332287"/>
            <a:ext cx="558858" cy="3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5943797"/>
      </p:ext>
    </p:extLst>
  </p:cSld>
  <p:clrMapOvr>
    <a:masterClrMapping/>
  </p:clrMapOvr>
  <p:transition advTm="10000">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2" y="1884176"/>
            <a:ext cx="3048000" cy="3089656"/>
          </a:xfrm>
          <a:prstGeom prst="rect">
            <a:avLst/>
          </a:prstGeom>
        </p:spPr>
      </p:pic>
    </p:spTree>
    <p:extLst>
      <p:ext uri="{BB962C8B-B14F-4D97-AF65-F5344CB8AC3E}">
        <p14:creationId xmlns:p14="http://schemas.microsoft.com/office/powerpoint/2010/main" val="2550267835"/>
      </p:ext>
    </p:extLst>
  </p:cSld>
  <p:clrMapOvr>
    <a:masterClrMapping/>
  </p:clrMapOvr>
  <p:transition advTm="10000">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grpSp>
        <p:nvGrpSpPr>
          <p:cNvPr id="2" name="Group 1"/>
          <p:cNvGrpSpPr/>
          <p:nvPr userDrawn="1"/>
        </p:nvGrpSpPr>
        <p:grpSpPr>
          <a:xfrm>
            <a:off x="602395" y="514775"/>
            <a:ext cx="1665592" cy="1097757"/>
            <a:chOff x="451796" y="386081"/>
            <a:chExt cx="1249194" cy="823318"/>
          </a:xfrm>
        </p:grpSpPr>
        <p:sp>
          <p:nvSpPr>
            <p:cNvPr id="7"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8"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
        <p:nvSpPr>
          <p:cNvPr id="10" name="TextBox 9"/>
          <p:cNvSpPr txBox="1"/>
          <p:nvPr userDrawn="1"/>
        </p:nvSpPr>
        <p:spPr>
          <a:xfrm>
            <a:off x="471949" y="6520159"/>
            <a:ext cx="1329210" cy="215444"/>
          </a:xfrm>
          <a:prstGeom prst="rect">
            <a:avLst/>
          </a:prstGeom>
          <a:noFill/>
        </p:spPr>
        <p:txBody>
          <a:bodyPr wrap="none" rtlCol="0" anchor="ctr" anchorCtr="0">
            <a:spAutoFit/>
          </a:bodyPr>
          <a:lstStyle/>
          <a:p>
            <a:pPr algn="l"/>
            <a:r>
              <a:rPr lang="en-US" sz="800" dirty="0">
                <a:solidFill>
                  <a:srgbClr val="FFFFFF"/>
                </a:solidFill>
                <a:latin typeface="+mn-lt"/>
              </a:rPr>
              <a:t>Internet of Things Group</a:t>
            </a:r>
          </a:p>
        </p:txBody>
      </p:sp>
    </p:spTree>
    <p:extLst>
      <p:ext uri="{BB962C8B-B14F-4D97-AF65-F5344CB8AC3E}">
        <p14:creationId xmlns:p14="http://schemas.microsoft.com/office/powerpoint/2010/main" val="4142704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with Tagline">
    <p:spTree>
      <p:nvGrpSpPr>
        <p:cNvPr id="1" name=""/>
        <p:cNvGrpSpPr/>
        <p:nvPr/>
      </p:nvGrpSpPr>
      <p:grpSpPr>
        <a:xfrm>
          <a:off x="0" y="0"/>
          <a:ext cx="0" cy="0"/>
          <a:chOff x="0" y="0"/>
          <a:chExt cx="0" cy="0"/>
        </a:xfrm>
      </p:grpSpPr>
      <p:sp>
        <p:nvSpPr>
          <p:cNvPr id="40"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2"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 name="Freeform 38"/>
          <p:cNvSpPr>
            <a:spLocks noEditPoints="1"/>
          </p:cNvSpPr>
          <p:nvPr userDrawn="1"/>
        </p:nvSpPr>
        <p:spPr bwMode="auto">
          <a:xfrm>
            <a:off x="3407185" y="1533176"/>
            <a:ext cx="70539" cy="34387"/>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4" name="Freeform 39"/>
          <p:cNvSpPr>
            <a:spLocks noEditPoints="1"/>
          </p:cNvSpPr>
          <p:nvPr userDrawn="1"/>
        </p:nvSpPr>
        <p:spPr bwMode="auto">
          <a:xfrm>
            <a:off x="2118975" y="1310097"/>
            <a:ext cx="113744" cy="134024"/>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5" name="Freeform 40"/>
          <p:cNvSpPr>
            <a:spLocks/>
          </p:cNvSpPr>
          <p:nvPr userDrawn="1"/>
        </p:nvSpPr>
        <p:spPr bwMode="auto">
          <a:xfrm>
            <a:off x="2245063" y="1313625"/>
            <a:ext cx="119916" cy="126969"/>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6" name="Freeform 41"/>
          <p:cNvSpPr>
            <a:spLocks noEditPoints="1"/>
          </p:cNvSpPr>
          <p:nvPr userDrawn="1"/>
        </p:nvSpPr>
        <p:spPr bwMode="auto">
          <a:xfrm>
            <a:off x="2382613" y="1310097"/>
            <a:ext cx="122561" cy="1834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9" name="Freeform 42"/>
          <p:cNvSpPr>
            <a:spLocks noEditPoints="1"/>
          </p:cNvSpPr>
          <p:nvPr userDrawn="1"/>
        </p:nvSpPr>
        <p:spPr bwMode="auto">
          <a:xfrm>
            <a:off x="2526335" y="1310097"/>
            <a:ext cx="113744" cy="134024"/>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2" name="Freeform 43"/>
          <p:cNvSpPr>
            <a:spLocks/>
          </p:cNvSpPr>
          <p:nvPr userDrawn="1"/>
        </p:nvSpPr>
        <p:spPr bwMode="auto">
          <a:xfrm>
            <a:off x="2669175" y="1311862"/>
            <a:ext cx="72303" cy="128733"/>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3" name="Freeform 44"/>
          <p:cNvSpPr>
            <a:spLocks noEditPoints="1"/>
          </p:cNvSpPr>
          <p:nvPr userDrawn="1"/>
        </p:nvSpPr>
        <p:spPr bwMode="auto">
          <a:xfrm>
            <a:off x="2762639" y="1262484"/>
            <a:ext cx="22925" cy="178109"/>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4" name="Freeform 45"/>
          <p:cNvSpPr>
            <a:spLocks noEditPoints="1"/>
          </p:cNvSpPr>
          <p:nvPr userDrawn="1"/>
        </p:nvSpPr>
        <p:spPr bwMode="auto">
          <a:xfrm>
            <a:off x="2814662" y="1310097"/>
            <a:ext cx="112861" cy="134024"/>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5" name="Freeform 46"/>
          <p:cNvSpPr>
            <a:spLocks/>
          </p:cNvSpPr>
          <p:nvPr userDrawn="1"/>
        </p:nvSpPr>
        <p:spPr bwMode="auto">
          <a:xfrm>
            <a:off x="2956621" y="1310097"/>
            <a:ext cx="110217" cy="130496"/>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6" name="Freeform 47"/>
          <p:cNvSpPr>
            <a:spLocks/>
          </p:cNvSpPr>
          <p:nvPr userDrawn="1"/>
        </p:nvSpPr>
        <p:spPr bwMode="auto">
          <a:xfrm>
            <a:off x="3093290" y="1310097"/>
            <a:ext cx="104927" cy="134024"/>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7" name="Freeform 48"/>
          <p:cNvSpPr>
            <a:spLocks noEditPoints="1"/>
          </p:cNvSpPr>
          <p:nvPr userDrawn="1"/>
        </p:nvSpPr>
        <p:spPr bwMode="auto">
          <a:xfrm>
            <a:off x="3209678" y="1310097"/>
            <a:ext cx="112861" cy="134024"/>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8" name="Freeform 49"/>
          <p:cNvSpPr>
            <a:spLocks/>
          </p:cNvSpPr>
          <p:nvPr userDrawn="1"/>
        </p:nvSpPr>
        <p:spPr bwMode="auto">
          <a:xfrm>
            <a:off x="1985834" y="1577264"/>
            <a:ext cx="182519" cy="126969"/>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9" name="Freeform 50"/>
          <p:cNvSpPr>
            <a:spLocks/>
          </p:cNvSpPr>
          <p:nvPr userDrawn="1"/>
        </p:nvSpPr>
        <p:spPr bwMode="auto">
          <a:xfrm>
            <a:off x="2188633" y="1522595"/>
            <a:ext cx="110217" cy="181637"/>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0" name="Freeform 51"/>
          <p:cNvSpPr>
            <a:spLocks noEditPoints="1"/>
          </p:cNvSpPr>
          <p:nvPr userDrawn="1"/>
        </p:nvSpPr>
        <p:spPr bwMode="auto">
          <a:xfrm>
            <a:off x="2325301" y="1573735"/>
            <a:ext cx="114625" cy="134024"/>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1" name="Freeform 52"/>
          <p:cNvSpPr>
            <a:spLocks/>
          </p:cNvSpPr>
          <p:nvPr userDrawn="1"/>
        </p:nvSpPr>
        <p:spPr bwMode="auto">
          <a:xfrm>
            <a:off x="2450506" y="1545521"/>
            <a:ext cx="75829" cy="160476"/>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2" name="Freeform 53"/>
          <p:cNvSpPr>
            <a:spLocks/>
          </p:cNvSpPr>
          <p:nvPr userDrawn="1"/>
        </p:nvSpPr>
        <p:spPr bwMode="auto">
          <a:xfrm>
            <a:off x="2549260" y="1528767"/>
            <a:ext cx="24688" cy="67893"/>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3" name="Freeform 54"/>
          <p:cNvSpPr>
            <a:spLocks/>
          </p:cNvSpPr>
          <p:nvPr userDrawn="1"/>
        </p:nvSpPr>
        <p:spPr bwMode="auto">
          <a:xfrm>
            <a:off x="2582765" y="1573735"/>
            <a:ext cx="98755" cy="134024"/>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4" name="Freeform 55"/>
          <p:cNvSpPr>
            <a:spLocks noEditPoints="1"/>
          </p:cNvSpPr>
          <p:nvPr userDrawn="1"/>
        </p:nvSpPr>
        <p:spPr bwMode="auto">
          <a:xfrm>
            <a:off x="2767930" y="1527005"/>
            <a:ext cx="23807" cy="177228"/>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5" name="Freeform 56"/>
          <p:cNvSpPr>
            <a:spLocks/>
          </p:cNvSpPr>
          <p:nvPr userDrawn="1"/>
        </p:nvSpPr>
        <p:spPr bwMode="auto">
          <a:xfrm>
            <a:off x="2828769" y="1573735"/>
            <a:ext cx="111099" cy="130496"/>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6" name="Freeform 57"/>
          <p:cNvSpPr>
            <a:spLocks/>
          </p:cNvSpPr>
          <p:nvPr userDrawn="1"/>
        </p:nvSpPr>
        <p:spPr bwMode="auto">
          <a:xfrm>
            <a:off x="2964556" y="1573735"/>
            <a:ext cx="97872" cy="134024"/>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7" name="Freeform 58"/>
          <p:cNvSpPr>
            <a:spLocks noEditPoints="1"/>
          </p:cNvSpPr>
          <p:nvPr userDrawn="1"/>
        </p:nvSpPr>
        <p:spPr bwMode="auto">
          <a:xfrm>
            <a:off x="3090643" y="1527005"/>
            <a:ext cx="23807" cy="177228"/>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8" name="Freeform 59"/>
          <p:cNvSpPr>
            <a:spLocks noEditPoints="1"/>
          </p:cNvSpPr>
          <p:nvPr userDrawn="1"/>
        </p:nvSpPr>
        <p:spPr bwMode="auto">
          <a:xfrm>
            <a:off x="3142666" y="1522595"/>
            <a:ext cx="121679" cy="185164"/>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9" name="Freeform 60"/>
          <p:cNvSpPr>
            <a:spLocks noEditPoints="1"/>
          </p:cNvSpPr>
          <p:nvPr userDrawn="1"/>
        </p:nvSpPr>
        <p:spPr bwMode="auto">
          <a:xfrm>
            <a:off x="3293441" y="1573735"/>
            <a:ext cx="113744" cy="134024"/>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42" name="TextBox 41"/>
          <p:cNvSpPr txBox="1"/>
          <p:nvPr userDrawn="1"/>
        </p:nvSpPr>
        <p:spPr>
          <a:xfrm>
            <a:off x="471949" y="6520159"/>
            <a:ext cx="1329210" cy="215444"/>
          </a:xfrm>
          <a:prstGeom prst="rect">
            <a:avLst/>
          </a:prstGeom>
          <a:noFill/>
        </p:spPr>
        <p:txBody>
          <a:bodyPr wrap="none" rtlCol="0" anchor="ctr" anchorCtr="0">
            <a:spAutoFit/>
          </a:bodyPr>
          <a:lstStyle/>
          <a:p>
            <a:pPr algn="l"/>
            <a:r>
              <a:rPr lang="en-US" sz="800" dirty="0">
                <a:solidFill>
                  <a:srgbClr val="FFFFFF"/>
                </a:solidFill>
                <a:latin typeface="+mn-lt"/>
              </a:rPr>
              <a:t>Internet of Things Group</a:t>
            </a:r>
          </a:p>
        </p:txBody>
      </p:sp>
    </p:spTree>
    <p:extLst>
      <p:ext uri="{BB962C8B-B14F-4D97-AF65-F5344CB8AC3E}">
        <p14:creationId xmlns:p14="http://schemas.microsoft.com/office/powerpoint/2010/main" val="3293212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7_Title Slide with Photo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9F40BB-7C57-4A62-8973-1CEB4346D9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1"/>
            <a:ext cx="12192000" cy="6406897"/>
          </a:xfrm>
          <a:prstGeom prst="rect">
            <a:avLst/>
          </a:prstGeom>
        </p:spPr>
      </p:pic>
      <p:sp>
        <p:nvSpPr>
          <p:cNvPr id="2" name="Rectangle 1"/>
          <p:cNvSpPr/>
          <p:nvPr userDrawn="1"/>
        </p:nvSpPr>
        <p:spPr>
          <a:xfrm>
            <a:off x="0" y="3352"/>
            <a:ext cx="8907848" cy="6403544"/>
          </a:xfrm>
          <a:prstGeom prst="rect">
            <a:avLst/>
          </a:prstGeom>
          <a:gradFill flip="none" rotWithShape="1">
            <a:gsLst>
              <a:gs pos="0">
                <a:srgbClr val="000000">
                  <a:alpha val="6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Title 1"/>
          <p:cNvSpPr>
            <a:spLocks noGrp="1"/>
          </p:cNvSpPr>
          <p:nvPr userDrawn="1">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userDrawn="1">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4" name="Rectangle 7"/>
          <p:cNvSpPr/>
          <p:nvPr userDrawn="1"/>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50711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8_Title Slide with Photo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9F40BB-7C57-4A62-8973-1CEB4346D93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20" name="Title 1"/>
          <p:cNvSpPr>
            <a:spLocks noGrp="1"/>
          </p:cNvSpPr>
          <p:nvPr userDrawn="1">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userDrawn="1">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3"/>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 name="TextBox 12"/>
          <p:cNvSpPr txBox="1"/>
          <p:nvPr userDrawn="1"/>
        </p:nvSpPr>
        <p:spPr>
          <a:xfrm>
            <a:off x="471949" y="6520159"/>
            <a:ext cx="1329210" cy="215444"/>
          </a:xfrm>
          <a:prstGeom prst="rect">
            <a:avLst/>
          </a:prstGeom>
          <a:noFill/>
        </p:spPr>
        <p:txBody>
          <a:bodyPr wrap="none" rtlCol="0" anchor="ctr" anchorCtr="0">
            <a:spAutoFit/>
          </a:bodyPr>
          <a:lstStyle/>
          <a:p>
            <a:pPr algn="l"/>
            <a:r>
              <a:rPr lang="en-US" sz="800" dirty="0">
                <a:solidFill>
                  <a:srgbClr val="FFFFFF"/>
                </a:solidFill>
                <a:latin typeface="+mn-lt"/>
              </a:rPr>
              <a:t>Internet of Things Group</a:t>
            </a:r>
          </a:p>
        </p:txBody>
      </p:sp>
    </p:spTree>
    <p:extLst>
      <p:ext uri="{BB962C8B-B14F-4D97-AF65-F5344CB8AC3E}">
        <p14:creationId xmlns:p14="http://schemas.microsoft.com/office/powerpoint/2010/main" val="3444674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61701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35390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17218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a:t>Insert Poll Question here…</a:t>
            </a:r>
          </a:p>
        </p:txBody>
      </p:sp>
    </p:spTree>
    <p:extLst>
      <p:ext uri="{BB962C8B-B14F-4D97-AF65-F5344CB8AC3E}">
        <p14:creationId xmlns:p14="http://schemas.microsoft.com/office/powerpoint/2010/main" val="2237737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93067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134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1">
        <a:schemeClr val="bg1"/>
      </p:bgRef>
    </p:bg>
    <p:spTree>
      <p:nvGrpSpPr>
        <p:cNvPr id="1" name=""/>
        <p:cNvGrpSpPr/>
        <p:nvPr/>
      </p:nvGrpSpPr>
      <p:grpSpPr>
        <a:xfrm>
          <a:off x="0" y="0"/>
          <a:ext cx="0" cy="0"/>
          <a:chOff x="0" y="0"/>
          <a:chExt cx="0" cy="0"/>
        </a:xfrm>
      </p:grpSpPr>
      <p:sp>
        <p:nvSpPr>
          <p:cNvPr id="11"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cxnSp>
        <p:nvCxnSpPr>
          <p:cNvPr id="6" name="Straight Connector 5"/>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userDrawn="1"/>
        </p:nvGrpSpPr>
        <p:grpSpPr>
          <a:xfrm>
            <a:off x="11027965" y="6486789"/>
            <a:ext cx="452539" cy="298259"/>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
        <p:nvSpPr>
          <p:cNvPr id="15" name="TextBox 14"/>
          <p:cNvSpPr txBox="1"/>
          <p:nvPr userDrawn="1"/>
        </p:nvSpPr>
        <p:spPr>
          <a:xfrm>
            <a:off x="471949" y="6520159"/>
            <a:ext cx="1329210" cy="215444"/>
          </a:xfrm>
          <a:prstGeom prst="rect">
            <a:avLst/>
          </a:prstGeom>
          <a:noFill/>
        </p:spPr>
        <p:txBody>
          <a:bodyPr wrap="none" rtlCol="0" anchor="ctr" anchorCtr="0">
            <a:spAutoFit/>
          </a:bodyPr>
          <a:lstStyle/>
          <a:p>
            <a:pPr algn="l"/>
            <a:r>
              <a:rPr lang="en-US" sz="800" dirty="0">
                <a:solidFill>
                  <a:srgbClr val="FFFFFF"/>
                </a:solidFill>
                <a:latin typeface="+mn-lt"/>
              </a:rPr>
              <a:t>Internet of Things Group</a:t>
            </a:r>
          </a:p>
        </p:txBody>
      </p:sp>
    </p:spTree>
    <p:extLst>
      <p:ext uri="{BB962C8B-B14F-4D97-AF65-F5344CB8AC3E}">
        <p14:creationId xmlns:p14="http://schemas.microsoft.com/office/powerpoint/2010/main" val="1488324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Photo Section Header">
    <p:bg>
      <p:bgRef idx="1001">
        <a:schemeClr val="bg1"/>
      </p:bgRef>
    </p:bg>
    <p:spTree>
      <p:nvGrpSpPr>
        <p:cNvPr id="1" name=""/>
        <p:cNvGrpSpPr/>
        <p:nvPr/>
      </p:nvGrpSpPr>
      <p:grpSpPr>
        <a:xfrm>
          <a:off x="0" y="0"/>
          <a:ext cx="0" cy="0"/>
          <a:chOff x="0" y="0"/>
          <a:chExt cx="0" cy="0"/>
        </a:xfrm>
      </p:grpSpPr>
      <p:sp>
        <p:nvSpPr>
          <p:cNvPr id="13"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cxnSp>
        <p:nvCxnSpPr>
          <p:cNvPr id="8" name="Straight Connector 7"/>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userDrawn="1"/>
        </p:nvGrpSpPr>
        <p:grpSpPr>
          <a:xfrm>
            <a:off x="11027965" y="6486789"/>
            <a:ext cx="452539" cy="298259"/>
            <a:chOff x="451796" y="386081"/>
            <a:chExt cx="1249194" cy="823318"/>
          </a:xfrm>
        </p:grpSpPr>
        <p:sp>
          <p:nvSpPr>
            <p:cNvPr id="11"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4"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
        <p:nvSpPr>
          <p:cNvPr id="12" name="TextBox 11"/>
          <p:cNvSpPr txBox="1"/>
          <p:nvPr userDrawn="1"/>
        </p:nvSpPr>
        <p:spPr>
          <a:xfrm>
            <a:off x="471949" y="6520159"/>
            <a:ext cx="1329210" cy="215444"/>
          </a:xfrm>
          <a:prstGeom prst="rect">
            <a:avLst/>
          </a:prstGeom>
          <a:noFill/>
        </p:spPr>
        <p:txBody>
          <a:bodyPr wrap="none" rtlCol="0" anchor="ctr" anchorCtr="0">
            <a:spAutoFit/>
          </a:bodyPr>
          <a:lstStyle/>
          <a:p>
            <a:pPr algn="l"/>
            <a:r>
              <a:rPr lang="en-US" sz="800" dirty="0">
                <a:solidFill>
                  <a:srgbClr val="FFFFFF"/>
                </a:solidFill>
                <a:latin typeface="+mn-lt"/>
              </a:rPr>
              <a:t>Internet of Things Group</a:t>
            </a:r>
          </a:p>
        </p:txBody>
      </p:sp>
    </p:spTree>
    <p:extLst>
      <p:ext uri="{BB962C8B-B14F-4D97-AF65-F5344CB8AC3E}">
        <p14:creationId xmlns:p14="http://schemas.microsoft.com/office/powerpoint/2010/main" val="2758633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130442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56727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473994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2870165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2884665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613935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267792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531686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3"/>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990171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1163198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p:txBody>
          <a:bodyPr/>
          <a:lstStyle>
            <a:lvl1pPr>
              <a:defRPr>
                <a:solidFill>
                  <a:schemeClr val="tx1"/>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646270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374560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2867438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Tree>
    <p:extLst>
      <p:ext uri="{BB962C8B-B14F-4D97-AF65-F5344CB8AC3E}">
        <p14:creationId xmlns:p14="http://schemas.microsoft.com/office/powerpoint/2010/main" val="1992603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590864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354424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1757707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a:xfrm>
            <a:off x="471950" y="304701"/>
            <a:ext cx="11248101" cy="652486"/>
          </a:xfrm>
        </p:spPr>
        <p:txBody>
          <a:bodyPr/>
          <a:lstStyle>
            <a:lvl1pPr>
              <a:defRPr sz="5200">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a:xfrm>
            <a:off x="11797792"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632322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nvGrpSpPr>
          <p:cNvPr id="11" name="Group 10"/>
          <p:cNvGrpSpPr/>
          <p:nvPr userDrawn="1"/>
        </p:nvGrpSpPr>
        <p:grpSpPr>
          <a:xfrm>
            <a:off x="4690111"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854792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Final Slide with Tagline">
    <p:spTree>
      <p:nvGrpSpPr>
        <p:cNvPr id="1" name=""/>
        <p:cNvGrpSpPr/>
        <p:nvPr/>
      </p:nvGrpSpPr>
      <p:grpSpPr>
        <a:xfrm>
          <a:off x="0" y="0"/>
          <a:ext cx="0" cy="0"/>
          <a:chOff x="0" y="0"/>
          <a:chExt cx="0" cy="0"/>
        </a:xfrm>
      </p:grpSpPr>
      <p:sp>
        <p:nvSpPr>
          <p:cNvPr id="34"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nvGrpSpPr>
          <p:cNvPr id="4" name="Group 3"/>
          <p:cNvGrpSpPr/>
          <p:nvPr userDrawn="1"/>
        </p:nvGrpSpPr>
        <p:grpSpPr>
          <a:xfrm>
            <a:off x="3662519" y="2499763"/>
            <a:ext cx="4866964" cy="2019320"/>
            <a:chOff x="3095625" y="246063"/>
            <a:chExt cx="5176838" cy="2147887"/>
          </a:xfrm>
          <a:solidFill>
            <a:srgbClr val="FFFFFF"/>
          </a:solidFill>
        </p:grpSpPr>
        <p:sp>
          <p:nvSpPr>
            <p:cNvPr id="5" name="Freeform 4"/>
            <p:cNvSpPr>
              <a:spLocks noEditPoints="1"/>
            </p:cNvSpPr>
            <p:nvPr userDrawn="1"/>
          </p:nvSpPr>
          <p:spPr bwMode="auto">
            <a:xfrm>
              <a:off x="3095625" y="246063"/>
              <a:ext cx="2998788" cy="197643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6" name="Freeform 5"/>
            <p:cNvSpPr>
              <a:spLocks noEditPoints="1"/>
            </p:cNvSpPr>
            <p:nvPr userDrawn="1"/>
          </p:nvSpPr>
          <p:spPr bwMode="auto">
            <a:xfrm>
              <a:off x="5643563" y="706438"/>
              <a:ext cx="125413" cy="12382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7" name="Freeform 6"/>
            <p:cNvSpPr>
              <a:spLocks noEditPoints="1"/>
            </p:cNvSpPr>
            <p:nvPr userDrawn="1"/>
          </p:nvSpPr>
          <p:spPr bwMode="auto">
            <a:xfrm>
              <a:off x="8145463" y="2079625"/>
              <a:ext cx="127000" cy="61912"/>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8" name="Freeform 7"/>
            <p:cNvSpPr>
              <a:spLocks noEditPoints="1"/>
            </p:cNvSpPr>
            <p:nvPr userDrawn="1"/>
          </p:nvSpPr>
          <p:spPr bwMode="auto">
            <a:xfrm>
              <a:off x="5826125" y="1677988"/>
              <a:ext cx="204788" cy="241300"/>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9" name="Freeform 8"/>
            <p:cNvSpPr>
              <a:spLocks/>
            </p:cNvSpPr>
            <p:nvPr userDrawn="1"/>
          </p:nvSpPr>
          <p:spPr bwMode="auto">
            <a:xfrm>
              <a:off x="6053138" y="1684338"/>
              <a:ext cx="215900" cy="228600"/>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0" name="Freeform 9"/>
            <p:cNvSpPr>
              <a:spLocks noEditPoints="1"/>
            </p:cNvSpPr>
            <p:nvPr userDrawn="1"/>
          </p:nvSpPr>
          <p:spPr bwMode="auto">
            <a:xfrm>
              <a:off x="6300788" y="1677988"/>
              <a:ext cx="220663" cy="3302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1" name="Freeform 10"/>
            <p:cNvSpPr>
              <a:spLocks noEditPoints="1"/>
            </p:cNvSpPr>
            <p:nvPr userDrawn="1"/>
          </p:nvSpPr>
          <p:spPr bwMode="auto">
            <a:xfrm>
              <a:off x="6559550" y="1677988"/>
              <a:ext cx="204788" cy="241300"/>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2" name="Freeform 11"/>
            <p:cNvSpPr>
              <a:spLocks/>
            </p:cNvSpPr>
            <p:nvPr userDrawn="1"/>
          </p:nvSpPr>
          <p:spPr bwMode="auto">
            <a:xfrm>
              <a:off x="6816725" y="1681163"/>
              <a:ext cx="130175" cy="231775"/>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3" name="Freeform 12"/>
            <p:cNvSpPr>
              <a:spLocks noEditPoints="1"/>
            </p:cNvSpPr>
            <p:nvPr userDrawn="1"/>
          </p:nvSpPr>
          <p:spPr bwMode="auto">
            <a:xfrm>
              <a:off x="6985000" y="1592263"/>
              <a:ext cx="41275" cy="320675"/>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4" name="Freeform 13"/>
            <p:cNvSpPr>
              <a:spLocks noEditPoints="1"/>
            </p:cNvSpPr>
            <p:nvPr userDrawn="1"/>
          </p:nvSpPr>
          <p:spPr bwMode="auto">
            <a:xfrm>
              <a:off x="7078663" y="1677988"/>
              <a:ext cx="203200" cy="241300"/>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5" name="Freeform 14"/>
            <p:cNvSpPr>
              <a:spLocks/>
            </p:cNvSpPr>
            <p:nvPr userDrawn="1"/>
          </p:nvSpPr>
          <p:spPr bwMode="auto">
            <a:xfrm>
              <a:off x="7334250" y="1677988"/>
              <a:ext cx="198438" cy="234950"/>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6" name="Freeform 15"/>
            <p:cNvSpPr>
              <a:spLocks/>
            </p:cNvSpPr>
            <p:nvPr userDrawn="1"/>
          </p:nvSpPr>
          <p:spPr bwMode="auto">
            <a:xfrm>
              <a:off x="7580313" y="1677988"/>
              <a:ext cx="188913" cy="241300"/>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7" name="Freeform 16"/>
            <p:cNvSpPr>
              <a:spLocks noEditPoints="1"/>
            </p:cNvSpPr>
            <p:nvPr userDrawn="1"/>
          </p:nvSpPr>
          <p:spPr bwMode="auto">
            <a:xfrm>
              <a:off x="7789863" y="1677988"/>
              <a:ext cx="203200" cy="241300"/>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8" name="Freeform 17"/>
            <p:cNvSpPr>
              <a:spLocks/>
            </p:cNvSpPr>
            <p:nvPr userDrawn="1"/>
          </p:nvSpPr>
          <p:spPr bwMode="auto">
            <a:xfrm>
              <a:off x="5586413" y="2159000"/>
              <a:ext cx="328613" cy="228600"/>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9" name="Freeform 18"/>
            <p:cNvSpPr>
              <a:spLocks/>
            </p:cNvSpPr>
            <p:nvPr userDrawn="1"/>
          </p:nvSpPr>
          <p:spPr bwMode="auto">
            <a:xfrm>
              <a:off x="5951538" y="2060575"/>
              <a:ext cx="198438" cy="327025"/>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0" name="Freeform 19"/>
            <p:cNvSpPr>
              <a:spLocks noEditPoints="1"/>
            </p:cNvSpPr>
            <p:nvPr userDrawn="1"/>
          </p:nvSpPr>
          <p:spPr bwMode="auto">
            <a:xfrm>
              <a:off x="6197600" y="2152650"/>
              <a:ext cx="206375" cy="241300"/>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1" name="Freeform 20"/>
            <p:cNvSpPr>
              <a:spLocks/>
            </p:cNvSpPr>
            <p:nvPr userDrawn="1"/>
          </p:nvSpPr>
          <p:spPr bwMode="auto">
            <a:xfrm>
              <a:off x="6423025" y="2101850"/>
              <a:ext cx="136525" cy="288925"/>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2" name="Freeform 21"/>
            <p:cNvSpPr>
              <a:spLocks/>
            </p:cNvSpPr>
            <p:nvPr userDrawn="1"/>
          </p:nvSpPr>
          <p:spPr bwMode="auto">
            <a:xfrm>
              <a:off x="6600825" y="2071688"/>
              <a:ext cx="44450" cy="122237"/>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3" name="Freeform 22"/>
            <p:cNvSpPr>
              <a:spLocks/>
            </p:cNvSpPr>
            <p:nvPr userDrawn="1"/>
          </p:nvSpPr>
          <p:spPr bwMode="auto">
            <a:xfrm>
              <a:off x="6661150" y="2152650"/>
              <a:ext cx="177800" cy="241300"/>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4" name="Freeform 23"/>
            <p:cNvSpPr>
              <a:spLocks noEditPoints="1"/>
            </p:cNvSpPr>
            <p:nvPr userDrawn="1"/>
          </p:nvSpPr>
          <p:spPr bwMode="auto">
            <a:xfrm>
              <a:off x="6994525" y="2068513"/>
              <a:ext cx="42863" cy="319087"/>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5" name="Freeform 24"/>
            <p:cNvSpPr>
              <a:spLocks/>
            </p:cNvSpPr>
            <p:nvPr userDrawn="1"/>
          </p:nvSpPr>
          <p:spPr bwMode="auto">
            <a:xfrm>
              <a:off x="7104063" y="2152650"/>
              <a:ext cx="200025" cy="234950"/>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6" name="Freeform 25"/>
            <p:cNvSpPr>
              <a:spLocks/>
            </p:cNvSpPr>
            <p:nvPr userDrawn="1"/>
          </p:nvSpPr>
          <p:spPr bwMode="auto">
            <a:xfrm>
              <a:off x="7348538" y="2152650"/>
              <a:ext cx="176213" cy="241300"/>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7" name="Freeform 26"/>
            <p:cNvSpPr>
              <a:spLocks noEditPoints="1"/>
            </p:cNvSpPr>
            <p:nvPr userDrawn="1"/>
          </p:nvSpPr>
          <p:spPr bwMode="auto">
            <a:xfrm>
              <a:off x="7575550" y="2068513"/>
              <a:ext cx="42863" cy="319087"/>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8" name="Freeform 27"/>
            <p:cNvSpPr>
              <a:spLocks noEditPoints="1"/>
            </p:cNvSpPr>
            <p:nvPr userDrawn="1"/>
          </p:nvSpPr>
          <p:spPr bwMode="auto">
            <a:xfrm>
              <a:off x="7669213" y="2060575"/>
              <a:ext cx="219075" cy="333375"/>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30" name="Freeform 29"/>
            <p:cNvSpPr>
              <a:spLocks noEditPoints="1"/>
            </p:cNvSpPr>
            <p:nvPr userDrawn="1"/>
          </p:nvSpPr>
          <p:spPr bwMode="auto">
            <a:xfrm>
              <a:off x="7940675" y="2152650"/>
              <a:ext cx="204788" cy="241300"/>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589122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PACER">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Tree>
    <p:extLst>
      <p:ext uri="{BB962C8B-B14F-4D97-AF65-F5344CB8AC3E}">
        <p14:creationId xmlns:p14="http://schemas.microsoft.com/office/powerpoint/2010/main" val="290016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19518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grpSp>
        <p:nvGrpSpPr>
          <p:cNvPr id="2" name="Group 1"/>
          <p:cNvGrpSpPr/>
          <p:nvPr userDrawn="1"/>
        </p:nvGrpSpPr>
        <p:grpSpPr>
          <a:xfrm>
            <a:off x="602395" y="514775"/>
            <a:ext cx="1665592" cy="1097757"/>
            <a:chOff x="451796" y="386081"/>
            <a:chExt cx="1249194" cy="823318"/>
          </a:xfrm>
        </p:grpSpPr>
        <p:sp>
          <p:nvSpPr>
            <p:cNvPr id="7"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8"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739881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Slide with Tagline">
    <p:spTree>
      <p:nvGrpSpPr>
        <p:cNvPr id="1" name=""/>
        <p:cNvGrpSpPr/>
        <p:nvPr/>
      </p:nvGrpSpPr>
      <p:grpSpPr>
        <a:xfrm>
          <a:off x="0" y="0"/>
          <a:ext cx="0" cy="0"/>
          <a:chOff x="0" y="0"/>
          <a:chExt cx="0" cy="0"/>
        </a:xfrm>
      </p:grpSpPr>
      <p:sp>
        <p:nvSpPr>
          <p:cNvPr id="40"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2"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 name="Freeform 38"/>
          <p:cNvSpPr>
            <a:spLocks noEditPoints="1"/>
          </p:cNvSpPr>
          <p:nvPr userDrawn="1"/>
        </p:nvSpPr>
        <p:spPr bwMode="auto">
          <a:xfrm>
            <a:off x="3407185" y="1533176"/>
            <a:ext cx="70539" cy="34387"/>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4" name="Freeform 39"/>
          <p:cNvSpPr>
            <a:spLocks noEditPoints="1"/>
          </p:cNvSpPr>
          <p:nvPr userDrawn="1"/>
        </p:nvSpPr>
        <p:spPr bwMode="auto">
          <a:xfrm>
            <a:off x="2118975" y="1310097"/>
            <a:ext cx="113744" cy="134024"/>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5" name="Freeform 40"/>
          <p:cNvSpPr>
            <a:spLocks/>
          </p:cNvSpPr>
          <p:nvPr userDrawn="1"/>
        </p:nvSpPr>
        <p:spPr bwMode="auto">
          <a:xfrm>
            <a:off x="2245063" y="1313625"/>
            <a:ext cx="119916" cy="126969"/>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6" name="Freeform 41"/>
          <p:cNvSpPr>
            <a:spLocks noEditPoints="1"/>
          </p:cNvSpPr>
          <p:nvPr userDrawn="1"/>
        </p:nvSpPr>
        <p:spPr bwMode="auto">
          <a:xfrm>
            <a:off x="2382613" y="1310097"/>
            <a:ext cx="122561" cy="1834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9" name="Freeform 42"/>
          <p:cNvSpPr>
            <a:spLocks noEditPoints="1"/>
          </p:cNvSpPr>
          <p:nvPr userDrawn="1"/>
        </p:nvSpPr>
        <p:spPr bwMode="auto">
          <a:xfrm>
            <a:off x="2526335" y="1310097"/>
            <a:ext cx="113744" cy="134024"/>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2" name="Freeform 43"/>
          <p:cNvSpPr>
            <a:spLocks/>
          </p:cNvSpPr>
          <p:nvPr userDrawn="1"/>
        </p:nvSpPr>
        <p:spPr bwMode="auto">
          <a:xfrm>
            <a:off x="2669175" y="1311862"/>
            <a:ext cx="72303" cy="128733"/>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3" name="Freeform 44"/>
          <p:cNvSpPr>
            <a:spLocks noEditPoints="1"/>
          </p:cNvSpPr>
          <p:nvPr userDrawn="1"/>
        </p:nvSpPr>
        <p:spPr bwMode="auto">
          <a:xfrm>
            <a:off x="2762639" y="1262484"/>
            <a:ext cx="22925" cy="178109"/>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4" name="Freeform 45"/>
          <p:cNvSpPr>
            <a:spLocks noEditPoints="1"/>
          </p:cNvSpPr>
          <p:nvPr userDrawn="1"/>
        </p:nvSpPr>
        <p:spPr bwMode="auto">
          <a:xfrm>
            <a:off x="2814662" y="1310097"/>
            <a:ext cx="112861" cy="134024"/>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5" name="Freeform 46"/>
          <p:cNvSpPr>
            <a:spLocks/>
          </p:cNvSpPr>
          <p:nvPr userDrawn="1"/>
        </p:nvSpPr>
        <p:spPr bwMode="auto">
          <a:xfrm>
            <a:off x="2956621" y="1310097"/>
            <a:ext cx="110217" cy="130496"/>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6" name="Freeform 47"/>
          <p:cNvSpPr>
            <a:spLocks/>
          </p:cNvSpPr>
          <p:nvPr userDrawn="1"/>
        </p:nvSpPr>
        <p:spPr bwMode="auto">
          <a:xfrm>
            <a:off x="3093290" y="1310097"/>
            <a:ext cx="104927" cy="134024"/>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7" name="Freeform 48"/>
          <p:cNvSpPr>
            <a:spLocks noEditPoints="1"/>
          </p:cNvSpPr>
          <p:nvPr userDrawn="1"/>
        </p:nvSpPr>
        <p:spPr bwMode="auto">
          <a:xfrm>
            <a:off x="3209678" y="1310097"/>
            <a:ext cx="112861" cy="134024"/>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8" name="Freeform 49"/>
          <p:cNvSpPr>
            <a:spLocks/>
          </p:cNvSpPr>
          <p:nvPr userDrawn="1"/>
        </p:nvSpPr>
        <p:spPr bwMode="auto">
          <a:xfrm>
            <a:off x="1985834" y="1577264"/>
            <a:ext cx="182519" cy="126969"/>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9" name="Freeform 50"/>
          <p:cNvSpPr>
            <a:spLocks/>
          </p:cNvSpPr>
          <p:nvPr userDrawn="1"/>
        </p:nvSpPr>
        <p:spPr bwMode="auto">
          <a:xfrm>
            <a:off x="2188633" y="1522595"/>
            <a:ext cx="110217" cy="181637"/>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0" name="Freeform 51"/>
          <p:cNvSpPr>
            <a:spLocks noEditPoints="1"/>
          </p:cNvSpPr>
          <p:nvPr userDrawn="1"/>
        </p:nvSpPr>
        <p:spPr bwMode="auto">
          <a:xfrm>
            <a:off x="2325301" y="1573735"/>
            <a:ext cx="114625" cy="134024"/>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1" name="Freeform 52"/>
          <p:cNvSpPr>
            <a:spLocks/>
          </p:cNvSpPr>
          <p:nvPr userDrawn="1"/>
        </p:nvSpPr>
        <p:spPr bwMode="auto">
          <a:xfrm>
            <a:off x="2450506" y="1545521"/>
            <a:ext cx="75829" cy="160476"/>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2" name="Freeform 53"/>
          <p:cNvSpPr>
            <a:spLocks/>
          </p:cNvSpPr>
          <p:nvPr userDrawn="1"/>
        </p:nvSpPr>
        <p:spPr bwMode="auto">
          <a:xfrm>
            <a:off x="2549260" y="1528767"/>
            <a:ext cx="24688" cy="67893"/>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3" name="Freeform 54"/>
          <p:cNvSpPr>
            <a:spLocks/>
          </p:cNvSpPr>
          <p:nvPr userDrawn="1"/>
        </p:nvSpPr>
        <p:spPr bwMode="auto">
          <a:xfrm>
            <a:off x="2582765" y="1573735"/>
            <a:ext cx="98755" cy="134024"/>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4" name="Freeform 55"/>
          <p:cNvSpPr>
            <a:spLocks noEditPoints="1"/>
          </p:cNvSpPr>
          <p:nvPr userDrawn="1"/>
        </p:nvSpPr>
        <p:spPr bwMode="auto">
          <a:xfrm>
            <a:off x="2767930" y="1527005"/>
            <a:ext cx="23807" cy="177228"/>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5" name="Freeform 56"/>
          <p:cNvSpPr>
            <a:spLocks/>
          </p:cNvSpPr>
          <p:nvPr userDrawn="1"/>
        </p:nvSpPr>
        <p:spPr bwMode="auto">
          <a:xfrm>
            <a:off x="2828769" y="1573735"/>
            <a:ext cx="111099" cy="130496"/>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6" name="Freeform 57"/>
          <p:cNvSpPr>
            <a:spLocks/>
          </p:cNvSpPr>
          <p:nvPr userDrawn="1"/>
        </p:nvSpPr>
        <p:spPr bwMode="auto">
          <a:xfrm>
            <a:off x="2964556" y="1573735"/>
            <a:ext cx="97872" cy="134024"/>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7" name="Freeform 58"/>
          <p:cNvSpPr>
            <a:spLocks noEditPoints="1"/>
          </p:cNvSpPr>
          <p:nvPr userDrawn="1"/>
        </p:nvSpPr>
        <p:spPr bwMode="auto">
          <a:xfrm>
            <a:off x="3090643" y="1527005"/>
            <a:ext cx="23807" cy="177228"/>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8" name="Freeform 59"/>
          <p:cNvSpPr>
            <a:spLocks noEditPoints="1"/>
          </p:cNvSpPr>
          <p:nvPr userDrawn="1"/>
        </p:nvSpPr>
        <p:spPr bwMode="auto">
          <a:xfrm>
            <a:off x="3142666" y="1522595"/>
            <a:ext cx="121679" cy="185164"/>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9" name="Freeform 60"/>
          <p:cNvSpPr>
            <a:spLocks noEditPoints="1"/>
          </p:cNvSpPr>
          <p:nvPr userDrawn="1"/>
        </p:nvSpPr>
        <p:spPr bwMode="auto">
          <a:xfrm>
            <a:off x="3293441" y="1573735"/>
            <a:ext cx="113744" cy="134024"/>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2822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7_Title Slide with Photo dark">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AB814DB-94A1-4FE7-939C-91EDC2AB6C40}"/>
              </a:ext>
            </a:extLst>
          </p:cNvPr>
          <p:cNvGrpSpPr/>
          <p:nvPr userDrawn="1"/>
        </p:nvGrpSpPr>
        <p:grpSpPr>
          <a:xfrm>
            <a:off x="0" y="-2942"/>
            <a:ext cx="12192000" cy="6860943"/>
            <a:chOff x="0" y="-2207"/>
            <a:chExt cx="9144000" cy="5145707"/>
          </a:xfrm>
        </p:grpSpPr>
        <p:pic>
          <p:nvPicPr>
            <p:cNvPr id="16" name="Picture 15" descr="A picture containing indoor&#10;&#10;Description automatically generated">
              <a:extLst>
                <a:ext uri="{FF2B5EF4-FFF2-40B4-BE49-F238E27FC236}">
                  <a16:creationId xmlns:a16="http://schemas.microsoft.com/office/drawing/2014/main" id="{2A866D61-5133-4B6F-B89B-1E71C5099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07"/>
              <a:ext cx="9144000" cy="5143500"/>
            </a:xfrm>
            <a:prstGeom prst="rect">
              <a:avLst/>
            </a:prstGeom>
          </p:spPr>
        </p:pic>
        <p:sp>
          <p:nvSpPr>
            <p:cNvPr id="17" name="Rectangle 16">
              <a:extLst>
                <a:ext uri="{FF2B5EF4-FFF2-40B4-BE49-F238E27FC236}">
                  <a16:creationId xmlns:a16="http://schemas.microsoft.com/office/drawing/2014/main" id="{A0DCEB23-FE71-4950-96B7-37C93D90FB00}"/>
                </a:ext>
              </a:extLst>
            </p:cNvPr>
            <p:cNvSpPr/>
            <p:nvPr userDrawn="1"/>
          </p:nvSpPr>
          <p:spPr>
            <a:xfrm>
              <a:off x="0" y="0"/>
              <a:ext cx="9144000" cy="5143500"/>
            </a:xfrm>
            <a:prstGeom prst="rect">
              <a:avLst/>
            </a:prstGeom>
            <a:solidFill>
              <a:srgbClr val="003C71">
                <a:lumMod val="50000"/>
                <a:alpha val="79000"/>
              </a:srgbClr>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Intel Clear"/>
                <a:ea typeface="+mn-ea"/>
                <a:cs typeface="+mn-cs"/>
              </a:endParaRPr>
            </a:p>
          </p:txBody>
        </p:sp>
      </p:grpSp>
      <p:sp>
        <p:nvSpPr>
          <p:cNvPr id="20" name="Title 1"/>
          <p:cNvSpPr>
            <a:spLocks noGrp="1"/>
          </p:cNvSpPr>
          <p:nvPr userDrawn="1">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userDrawn="1">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4" name="Rectangle 7"/>
          <p:cNvSpPr/>
          <p:nvPr userDrawn="1"/>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448216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8_Title Slide with Photo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9F40BB-7C57-4A62-8973-1CEB4346D93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20" name="Title 1"/>
          <p:cNvSpPr>
            <a:spLocks noGrp="1"/>
          </p:cNvSpPr>
          <p:nvPr userDrawn="1">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userDrawn="1">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3"/>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2810771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30200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52154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5848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32069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20272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1423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1">
        <a:schemeClr val="bg1"/>
      </p:bgRef>
    </p:bg>
    <p:spTree>
      <p:nvGrpSpPr>
        <p:cNvPr id="1" name=""/>
        <p:cNvGrpSpPr/>
        <p:nvPr/>
      </p:nvGrpSpPr>
      <p:grpSpPr>
        <a:xfrm>
          <a:off x="0" y="0"/>
          <a:ext cx="0" cy="0"/>
          <a:chOff x="0" y="0"/>
          <a:chExt cx="0" cy="0"/>
        </a:xfrm>
      </p:grpSpPr>
      <p:sp>
        <p:nvSpPr>
          <p:cNvPr id="11"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cxnSp>
        <p:nvCxnSpPr>
          <p:cNvPr id="6" name="Straight Connector 5"/>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userDrawn="1"/>
        </p:nvGrpSpPr>
        <p:grpSpPr>
          <a:xfrm>
            <a:off x="11027965" y="6486789"/>
            <a:ext cx="452539" cy="298259"/>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818042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Photo Section Header">
    <p:bg>
      <p:bgRef idx="1001">
        <a:schemeClr val="bg1"/>
      </p:bgRef>
    </p:bg>
    <p:spTree>
      <p:nvGrpSpPr>
        <p:cNvPr id="1" name=""/>
        <p:cNvGrpSpPr/>
        <p:nvPr/>
      </p:nvGrpSpPr>
      <p:grpSpPr>
        <a:xfrm>
          <a:off x="0" y="0"/>
          <a:ext cx="0" cy="0"/>
          <a:chOff x="0" y="0"/>
          <a:chExt cx="0" cy="0"/>
        </a:xfrm>
      </p:grpSpPr>
      <p:sp>
        <p:nvSpPr>
          <p:cNvPr id="13"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cxnSp>
        <p:nvCxnSpPr>
          <p:cNvPr id="8" name="Straight Connector 7"/>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userDrawn="1"/>
        </p:nvGrpSpPr>
        <p:grpSpPr>
          <a:xfrm>
            <a:off x="11027965" y="6486789"/>
            <a:ext cx="452539" cy="298259"/>
            <a:chOff x="451796" y="386081"/>
            <a:chExt cx="1249194" cy="823318"/>
          </a:xfrm>
        </p:grpSpPr>
        <p:sp>
          <p:nvSpPr>
            <p:cNvPr id="11"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4"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3929108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149857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50116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72650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3590554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549151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4" name="Picture 3"/>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746591" y="424070"/>
            <a:ext cx="1185325" cy="1078876"/>
          </a:xfrm>
          <a:prstGeom prst="rect">
            <a:avLst/>
          </a:prstGeom>
        </p:spPr>
      </p:pic>
    </p:spTree>
    <p:extLst>
      <p:ext uri="{BB962C8B-B14F-4D97-AF65-F5344CB8AC3E}">
        <p14:creationId xmlns:p14="http://schemas.microsoft.com/office/powerpoint/2010/main" val="247045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745974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35004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3"/>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41715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1674271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p:txBody>
          <a:bodyPr/>
          <a:lstStyle>
            <a:lvl1pPr>
              <a:defRPr>
                <a:solidFill>
                  <a:schemeClr val="tx1"/>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644819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931018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3382610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Tree>
    <p:extLst>
      <p:ext uri="{BB962C8B-B14F-4D97-AF65-F5344CB8AC3E}">
        <p14:creationId xmlns:p14="http://schemas.microsoft.com/office/powerpoint/2010/main" val="319753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41276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CBF17CD-D3B8-4569-9905-5412EB058339}"/>
              </a:ext>
            </a:extLst>
          </p:cNvPr>
          <p:cNvGrpSpPr/>
          <p:nvPr userDrawn="1"/>
        </p:nvGrpSpPr>
        <p:grpSpPr>
          <a:xfrm>
            <a:off x="0" y="-173"/>
            <a:ext cx="12192000" cy="6402244"/>
            <a:chOff x="0" y="-130"/>
            <a:chExt cx="9144000" cy="4801683"/>
          </a:xfrm>
        </p:grpSpPr>
        <p:pic>
          <p:nvPicPr>
            <p:cNvPr id="7" name="Picture 6" descr="A picture containing building, indoor, road&#10;&#10;Description automatically generated">
              <a:extLst>
                <a:ext uri="{FF2B5EF4-FFF2-40B4-BE49-F238E27FC236}">
                  <a16:creationId xmlns:a16="http://schemas.microsoft.com/office/drawing/2014/main" id="{BA6CD041-F28F-4E5D-A221-B5D759B83F5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4000" cy="4801553"/>
            </a:xfrm>
            <a:prstGeom prst="rect">
              <a:avLst/>
            </a:prstGeom>
          </p:spPr>
        </p:pic>
        <p:sp>
          <p:nvSpPr>
            <p:cNvPr id="5" name="Rectangle 4">
              <a:extLst>
                <a:ext uri="{FF2B5EF4-FFF2-40B4-BE49-F238E27FC236}">
                  <a16:creationId xmlns:a16="http://schemas.microsoft.com/office/drawing/2014/main" id="{E2F0E98E-4DC9-42C8-8401-037FDC0F58C7}"/>
                </a:ext>
              </a:extLst>
            </p:cNvPr>
            <p:cNvSpPr/>
            <p:nvPr userDrawn="1"/>
          </p:nvSpPr>
          <p:spPr>
            <a:xfrm>
              <a:off x="0" y="-130"/>
              <a:ext cx="9144000" cy="4801683"/>
            </a:xfrm>
            <a:prstGeom prst="rect">
              <a:avLst/>
            </a:prstGeom>
            <a:solidFill>
              <a:srgbClr val="00162A">
                <a:alpha val="5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50671"/>
              <a:endParaRPr lang="en-US" sz="3840" dirty="0">
                <a:solidFill>
                  <a:prstClr val="white"/>
                </a:solidFill>
              </a:endParaRPr>
            </a:p>
          </p:txBody>
        </p:sp>
      </p:grpSp>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2583213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64725289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C55D23E-36E3-4629-81EF-635E99FF7903}"/>
              </a:ext>
            </a:extLst>
          </p:cNvPr>
          <p:cNvGrpSpPr/>
          <p:nvPr userDrawn="1"/>
        </p:nvGrpSpPr>
        <p:grpSpPr>
          <a:xfrm>
            <a:off x="0" y="-173"/>
            <a:ext cx="12192000" cy="6402244"/>
            <a:chOff x="0" y="-130"/>
            <a:chExt cx="9144000" cy="4801683"/>
          </a:xfrm>
        </p:grpSpPr>
        <p:pic>
          <p:nvPicPr>
            <p:cNvPr id="7" name="Picture 6" descr="A picture containing building, indoor, road&#10;&#10;Description automatically generated">
              <a:extLst>
                <a:ext uri="{FF2B5EF4-FFF2-40B4-BE49-F238E27FC236}">
                  <a16:creationId xmlns:a16="http://schemas.microsoft.com/office/drawing/2014/main" id="{95B8D334-4F9F-4526-87A2-E0EBF44C2FE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4000" cy="4801553"/>
            </a:xfrm>
            <a:prstGeom prst="rect">
              <a:avLst/>
            </a:prstGeom>
          </p:spPr>
        </p:pic>
        <p:sp>
          <p:nvSpPr>
            <p:cNvPr id="8" name="Rectangle 7">
              <a:extLst>
                <a:ext uri="{FF2B5EF4-FFF2-40B4-BE49-F238E27FC236}">
                  <a16:creationId xmlns:a16="http://schemas.microsoft.com/office/drawing/2014/main" id="{4EABF647-619A-47E6-AB0F-986FCDF5ABE8}"/>
                </a:ext>
              </a:extLst>
            </p:cNvPr>
            <p:cNvSpPr/>
            <p:nvPr userDrawn="1"/>
          </p:nvSpPr>
          <p:spPr>
            <a:xfrm>
              <a:off x="0" y="-130"/>
              <a:ext cx="9144000" cy="4801683"/>
            </a:xfrm>
            <a:prstGeom prst="rect">
              <a:avLst/>
            </a:prstGeom>
            <a:solidFill>
              <a:srgbClr val="00162A">
                <a:alpha val="5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50671"/>
              <a:endParaRPr lang="en-US" sz="3840" dirty="0">
                <a:solidFill>
                  <a:prstClr val="white"/>
                </a:solidFill>
              </a:endParaRPr>
            </a:p>
          </p:txBody>
        </p:sp>
      </p:grpSp>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178382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nvGrpSpPr>
          <p:cNvPr id="11" name="Group 10"/>
          <p:cNvGrpSpPr/>
          <p:nvPr userDrawn="1"/>
        </p:nvGrpSpPr>
        <p:grpSpPr>
          <a:xfrm>
            <a:off x="4690111"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352382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Final Slide with Tagline">
    <p:spTree>
      <p:nvGrpSpPr>
        <p:cNvPr id="1" name=""/>
        <p:cNvGrpSpPr/>
        <p:nvPr/>
      </p:nvGrpSpPr>
      <p:grpSpPr>
        <a:xfrm>
          <a:off x="0" y="0"/>
          <a:ext cx="0" cy="0"/>
          <a:chOff x="0" y="0"/>
          <a:chExt cx="0" cy="0"/>
        </a:xfrm>
      </p:grpSpPr>
      <p:sp>
        <p:nvSpPr>
          <p:cNvPr id="34"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nvGrpSpPr>
          <p:cNvPr id="4" name="Group 3"/>
          <p:cNvGrpSpPr/>
          <p:nvPr userDrawn="1"/>
        </p:nvGrpSpPr>
        <p:grpSpPr>
          <a:xfrm>
            <a:off x="3662519" y="2499763"/>
            <a:ext cx="4866964" cy="2019320"/>
            <a:chOff x="3095625" y="246063"/>
            <a:chExt cx="5176838" cy="2147887"/>
          </a:xfrm>
          <a:solidFill>
            <a:srgbClr val="FFFFFF"/>
          </a:solidFill>
        </p:grpSpPr>
        <p:sp>
          <p:nvSpPr>
            <p:cNvPr id="5" name="Freeform 4"/>
            <p:cNvSpPr>
              <a:spLocks noEditPoints="1"/>
            </p:cNvSpPr>
            <p:nvPr userDrawn="1"/>
          </p:nvSpPr>
          <p:spPr bwMode="auto">
            <a:xfrm>
              <a:off x="3095625" y="246063"/>
              <a:ext cx="2998788" cy="197643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6" name="Freeform 5"/>
            <p:cNvSpPr>
              <a:spLocks noEditPoints="1"/>
            </p:cNvSpPr>
            <p:nvPr userDrawn="1"/>
          </p:nvSpPr>
          <p:spPr bwMode="auto">
            <a:xfrm>
              <a:off x="5643563" y="706438"/>
              <a:ext cx="125413" cy="12382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7" name="Freeform 6"/>
            <p:cNvSpPr>
              <a:spLocks noEditPoints="1"/>
            </p:cNvSpPr>
            <p:nvPr userDrawn="1"/>
          </p:nvSpPr>
          <p:spPr bwMode="auto">
            <a:xfrm>
              <a:off x="8145463" y="2079625"/>
              <a:ext cx="127000" cy="61912"/>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8" name="Freeform 7"/>
            <p:cNvSpPr>
              <a:spLocks noEditPoints="1"/>
            </p:cNvSpPr>
            <p:nvPr userDrawn="1"/>
          </p:nvSpPr>
          <p:spPr bwMode="auto">
            <a:xfrm>
              <a:off x="5826125" y="1677988"/>
              <a:ext cx="204788" cy="241300"/>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9" name="Freeform 8"/>
            <p:cNvSpPr>
              <a:spLocks/>
            </p:cNvSpPr>
            <p:nvPr userDrawn="1"/>
          </p:nvSpPr>
          <p:spPr bwMode="auto">
            <a:xfrm>
              <a:off x="6053138" y="1684338"/>
              <a:ext cx="215900" cy="228600"/>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0" name="Freeform 9"/>
            <p:cNvSpPr>
              <a:spLocks noEditPoints="1"/>
            </p:cNvSpPr>
            <p:nvPr userDrawn="1"/>
          </p:nvSpPr>
          <p:spPr bwMode="auto">
            <a:xfrm>
              <a:off x="6300788" y="1677988"/>
              <a:ext cx="220663" cy="3302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1" name="Freeform 10"/>
            <p:cNvSpPr>
              <a:spLocks noEditPoints="1"/>
            </p:cNvSpPr>
            <p:nvPr userDrawn="1"/>
          </p:nvSpPr>
          <p:spPr bwMode="auto">
            <a:xfrm>
              <a:off x="6559550" y="1677988"/>
              <a:ext cx="204788" cy="241300"/>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2" name="Freeform 11"/>
            <p:cNvSpPr>
              <a:spLocks/>
            </p:cNvSpPr>
            <p:nvPr userDrawn="1"/>
          </p:nvSpPr>
          <p:spPr bwMode="auto">
            <a:xfrm>
              <a:off x="6816725" y="1681163"/>
              <a:ext cx="130175" cy="231775"/>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3" name="Freeform 12"/>
            <p:cNvSpPr>
              <a:spLocks noEditPoints="1"/>
            </p:cNvSpPr>
            <p:nvPr userDrawn="1"/>
          </p:nvSpPr>
          <p:spPr bwMode="auto">
            <a:xfrm>
              <a:off x="6985000" y="1592263"/>
              <a:ext cx="41275" cy="320675"/>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4" name="Freeform 13"/>
            <p:cNvSpPr>
              <a:spLocks noEditPoints="1"/>
            </p:cNvSpPr>
            <p:nvPr userDrawn="1"/>
          </p:nvSpPr>
          <p:spPr bwMode="auto">
            <a:xfrm>
              <a:off x="7078663" y="1677988"/>
              <a:ext cx="203200" cy="241300"/>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5" name="Freeform 14"/>
            <p:cNvSpPr>
              <a:spLocks/>
            </p:cNvSpPr>
            <p:nvPr userDrawn="1"/>
          </p:nvSpPr>
          <p:spPr bwMode="auto">
            <a:xfrm>
              <a:off x="7334250" y="1677988"/>
              <a:ext cx="198438" cy="234950"/>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6" name="Freeform 15"/>
            <p:cNvSpPr>
              <a:spLocks/>
            </p:cNvSpPr>
            <p:nvPr userDrawn="1"/>
          </p:nvSpPr>
          <p:spPr bwMode="auto">
            <a:xfrm>
              <a:off x="7580313" y="1677988"/>
              <a:ext cx="188913" cy="241300"/>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7" name="Freeform 16"/>
            <p:cNvSpPr>
              <a:spLocks noEditPoints="1"/>
            </p:cNvSpPr>
            <p:nvPr userDrawn="1"/>
          </p:nvSpPr>
          <p:spPr bwMode="auto">
            <a:xfrm>
              <a:off x="7789863" y="1677988"/>
              <a:ext cx="203200" cy="241300"/>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8" name="Freeform 17"/>
            <p:cNvSpPr>
              <a:spLocks/>
            </p:cNvSpPr>
            <p:nvPr userDrawn="1"/>
          </p:nvSpPr>
          <p:spPr bwMode="auto">
            <a:xfrm>
              <a:off x="5586413" y="2159000"/>
              <a:ext cx="328613" cy="228600"/>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9" name="Freeform 18"/>
            <p:cNvSpPr>
              <a:spLocks/>
            </p:cNvSpPr>
            <p:nvPr userDrawn="1"/>
          </p:nvSpPr>
          <p:spPr bwMode="auto">
            <a:xfrm>
              <a:off x="5951538" y="2060575"/>
              <a:ext cx="198438" cy="327025"/>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0" name="Freeform 19"/>
            <p:cNvSpPr>
              <a:spLocks noEditPoints="1"/>
            </p:cNvSpPr>
            <p:nvPr userDrawn="1"/>
          </p:nvSpPr>
          <p:spPr bwMode="auto">
            <a:xfrm>
              <a:off x="6197600" y="2152650"/>
              <a:ext cx="206375" cy="241300"/>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1" name="Freeform 20"/>
            <p:cNvSpPr>
              <a:spLocks/>
            </p:cNvSpPr>
            <p:nvPr userDrawn="1"/>
          </p:nvSpPr>
          <p:spPr bwMode="auto">
            <a:xfrm>
              <a:off x="6423025" y="2101850"/>
              <a:ext cx="136525" cy="288925"/>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2" name="Freeform 21"/>
            <p:cNvSpPr>
              <a:spLocks/>
            </p:cNvSpPr>
            <p:nvPr userDrawn="1"/>
          </p:nvSpPr>
          <p:spPr bwMode="auto">
            <a:xfrm>
              <a:off x="6600825" y="2071688"/>
              <a:ext cx="44450" cy="122237"/>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3" name="Freeform 22"/>
            <p:cNvSpPr>
              <a:spLocks/>
            </p:cNvSpPr>
            <p:nvPr userDrawn="1"/>
          </p:nvSpPr>
          <p:spPr bwMode="auto">
            <a:xfrm>
              <a:off x="6661150" y="2152650"/>
              <a:ext cx="177800" cy="241300"/>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4" name="Freeform 23"/>
            <p:cNvSpPr>
              <a:spLocks noEditPoints="1"/>
            </p:cNvSpPr>
            <p:nvPr userDrawn="1"/>
          </p:nvSpPr>
          <p:spPr bwMode="auto">
            <a:xfrm>
              <a:off x="6994525" y="2068513"/>
              <a:ext cx="42863" cy="319087"/>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5" name="Freeform 24"/>
            <p:cNvSpPr>
              <a:spLocks/>
            </p:cNvSpPr>
            <p:nvPr userDrawn="1"/>
          </p:nvSpPr>
          <p:spPr bwMode="auto">
            <a:xfrm>
              <a:off x="7104063" y="2152650"/>
              <a:ext cx="200025" cy="234950"/>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6" name="Freeform 25"/>
            <p:cNvSpPr>
              <a:spLocks/>
            </p:cNvSpPr>
            <p:nvPr userDrawn="1"/>
          </p:nvSpPr>
          <p:spPr bwMode="auto">
            <a:xfrm>
              <a:off x="7348538" y="2152650"/>
              <a:ext cx="176213" cy="241300"/>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7" name="Freeform 26"/>
            <p:cNvSpPr>
              <a:spLocks noEditPoints="1"/>
            </p:cNvSpPr>
            <p:nvPr userDrawn="1"/>
          </p:nvSpPr>
          <p:spPr bwMode="auto">
            <a:xfrm>
              <a:off x="7575550" y="2068513"/>
              <a:ext cx="42863" cy="319087"/>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8" name="Freeform 27"/>
            <p:cNvSpPr>
              <a:spLocks noEditPoints="1"/>
            </p:cNvSpPr>
            <p:nvPr userDrawn="1"/>
          </p:nvSpPr>
          <p:spPr bwMode="auto">
            <a:xfrm>
              <a:off x="7669213" y="2060575"/>
              <a:ext cx="219075" cy="333375"/>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30" name="Freeform 29"/>
            <p:cNvSpPr>
              <a:spLocks noEditPoints="1"/>
            </p:cNvSpPr>
            <p:nvPr userDrawn="1"/>
          </p:nvSpPr>
          <p:spPr bwMode="auto">
            <a:xfrm>
              <a:off x="7940675" y="2152650"/>
              <a:ext cx="204788" cy="241300"/>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697590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10" Type="http://schemas.openxmlformats.org/officeDocument/2006/relationships/theme" Target="../theme/theme3.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5.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1279579733"/>
      </p:ext>
    </p:extLst>
  </p:cSld>
  <p:clrMap bg1="lt1" tx1="dk1" bg2="lt2" tx2="dk2" accent1="accent1" accent2="accent2" accent3="accent3" accent4="accent4" accent5="accent5" accent6="accent6" hlink="hlink" folHlink="folHlink"/>
  <p:sldLayoutIdLst>
    <p:sldLayoutId id="2147483673" r:id="rId1"/>
    <p:sldLayoutId id="2147483681" r:id="rId2"/>
    <p:sldLayoutId id="2147483674" r:id="rId3"/>
    <p:sldLayoutId id="2147483675" r:id="rId4"/>
    <p:sldLayoutId id="2147483676" r:id="rId5"/>
    <p:sldLayoutId id="2147483680" r:id="rId6"/>
    <p:sldLayoutId id="2147483677" r:id="rId7"/>
    <p:sldLayoutId id="2147483705" r:id="rId8"/>
    <p:sldLayoutId id="2147483706" r:id="rId9"/>
    <p:sldLayoutId id="2147483707" r:id="rId10"/>
    <p:sldLayoutId id="2147483708" r:id="rId11"/>
    <p:sldLayoutId id="2147483709" r:id="rId12"/>
    <p:sldLayoutId id="2147483742"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0" name="Straight Connector 9"/>
          <p:cNvCxnSpPr/>
          <p:nvPr/>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0" y="304701"/>
            <a:ext cx="11248101" cy="652486"/>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0" y="1558456"/>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797792" y="6553185"/>
            <a:ext cx="170987" cy="164148"/>
          </a:xfrm>
          <a:prstGeom prst="rect">
            <a:avLst/>
          </a:prstGeom>
          <a:noFill/>
          <a:ln w="50800" algn="ctr">
            <a:noFill/>
            <a:miter lim="800000"/>
            <a:headEnd type="none" w="sm" len="sm"/>
            <a:tailEnd type="none" w="sm" len="sm"/>
          </a:ln>
          <a:effectLst/>
        </p:spPr>
        <p:txBody>
          <a:bodyPr wrap="none" lIns="0" tIns="0" rIns="0" bIns="0" anchor="ctr" anchorCtr="0">
            <a:spAutoFit/>
          </a:bodyPr>
          <a:lstStyle>
            <a:lvl1pPr algn="l">
              <a:defRPr lang="en-US" sz="1067" smtClean="0">
                <a:solidFill>
                  <a:srgbClr val="FFFFFF"/>
                </a:solidFill>
                <a:latin typeface="+mn-lt"/>
                <a:cs typeface="Arial" panose="020B0604020202020204" pitchFamily="34" charset="0"/>
              </a:defRPr>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grpSp>
        <p:nvGrpSpPr>
          <p:cNvPr id="15" name="Group 14"/>
          <p:cNvGrpSpPr/>
          <p:nvPr/>
        </p:nvGrpSpPr>
        <p:grpSpPr>
          <a:xfrm>
            <a:off x="11027965" y="6486789"/>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22977254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70" rtl="0" eaLnBrk="1" latinLnBrk="0" hangingPunct="1">
        <a:lnSpc>
          <a:spcPct val="70000"/>
        </a:lnSpc>
        <a:spcBef>
          <a:spcPct val="0"/>
        </a:spcBef>
        <a:buNone/>
        <a:defRPr sz="5200" b="0" kern="1200">
          <a:solidFill>
            <a:schemeClr val="tx2"/>
          </a:solidFill>
          <a:latin typeface="+mj-lt"/>
          <a:ea typeface="+mj-ea"/>
          <a:cs typeface="+mj-cs"/>
        </a:defRPr>
      </a:lvl1pPr>
    </p:titleStyle>
    <p:bodyStyle>
      <a:lvl1pPr marL="0" indent="0" algn="l" defTabSz="121917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94" indent="-228594" algn="l" defTabSz="1219170" rtl="0" eaLnBrk="1" latinLnBrk="0" hangingPunct="1">
        <a:spcBef>
          <a:spcPts val="800"/>
        </a:spcBef>
        <a:buClr>
          <a:schemeClr val="tx2"/>
        </a:buClr>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463539" indent="-228594" algn="l" defTabSz="1219170" rtl="0" eaLnBrk="1" latinLnBrk="0" hangingPunct="1">
        <a:spcBef>
          <a:spcPts val="800"/>
        </a:spcBef>
        <a:buClr>
          <a:schemeClr val="tx2"/>
        </a:buClr>
        <a:buFont typeface="Intel Clear" panose="020B0604020203020204" pitchFamily="34" charset="0"/>
        <a:buChar char="–"/>
        <a:defRPr sz="2400" kern="1200">
          <a:solidFill>
            <a:schemeClr val="tx1">
              <a:lumMod val="65000"/>
              <a:lumOff val="35000"/>
            </a:schemeClr>
          </a:solidFill>
          <a:latin typeface="+mn-lt"/>
          <a:ea typeface="+mn-ea"/>
          <a:cs typeface="+mn-cs"/>
        </a:defRPr>
      </a:lvl3pPr>
      <a:lvl4pPr marL="681550" indent="-228594" algn="l" defTabSz="1219170" rtl="0" eaLnBrk="1" latinLnBrk="0" hangingPunct="1">
        <a:spcBef>
          <a:spcPts val="800"/>
        </a:spcBef>
        <a:buClr>
          <a:schemeClr val="tx2"/>
        </a:buClr>
        <a:buFont typeface="Intel Clear" panose="020B0604020203020204" pitchFamily="34" charset="0"/>
        <a:buChar char="–"/>
        <a:defRPr sz="2133" kern="1200">
          <a:solidFill>
            <a:schemeClr val="tx1">
              <a:lumMod val="65000"/>
              <a:lumOff val="35000"/>
            </a:schemeClr>
          </a:solidFill>
          <a:latin typeface="+mn-lt"/>
          <a:ea typeface="+mn-ea"/>
          <a:cs typeface="+mn-cs"/>
        </a:defRPr>
      </a:lvl4pPr>
      <a:lvl5pPr marL="918610" indent="-224361" algn="l" defTabSz="1219170" rtl="0" eaLnBrk="1" latinLnBrk="0" hangingPunct="1">
        <a:spcBef>
          <a:spcPts val="800"/>
        </a:spcBef>
        <a:buClr>
          <a:schemeClr val="tx2"/>
        </a:buClr>
        <a:buFont typeface="Intel Clear" panose="020B0604020203020204" pitchFamily="34" charset="0"/>
        <a:buChar char="–"/>
        <a:defRPr sz="1867" kern="1200">
          <a:solidFill>
            <a:schemeClr val="tx1">
              <a:lumMod val="65000"/>
              <a:lumOff val="35000"/>
            </a:schemeClr>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123207335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4113" name="Rectangle 17"/>
          <p:cNvSpPr>
            <a:spLocks noChangeArrowheads="1"/>
          </p:cNvSpPr>
          <p:nvPr/>
        </p:nvSpPr>
        <p:spPr bwMode="auto">
          <a:xfrm>
            <a:off x="486836" y="381008"/>
            <a:ext cx="11214102" cy="1323975"/>
          </a:xfrm>
          <a:prstGeom prst="rect">
            <a:avLst/>
          </a:prstGeom>
          <a:noFill/>
          <a:ln w="9525">
            <a:noFill/>
            <a:miter lim="800000"/>
            <a:headEnd/>
            <a:tailEnd/>
          </a:ln>
          <a:effectLst/>
        </p:spPr>
        <p:txBody>
          <a:bodyPr lIns="67224" tIns="33613" rIns="67224" bIns="33613" anchor="ctr" anchorCtr="1"/>
          <a:lstStyle/>
          <a:p>
            <a:pPr defTabSz="668097" eaLnBrk="1" fontAlgn="auto" hangingPunct="1">
              <a:lnSpc>
                <a:spcPct val="90000"/>
              </a:lnSpc>
              <a:spcAft>
                <a:spcPts val="0"/>
              </a:spcAft>
            </a:pPr>
            <a:endParaRPr lang="en-US" sz="2417" dirty="0">
              <a:solidFill>
                <a:prstClr val="white"/>
              </a:solidFill>
              <a:effectLst>
                <a:outerShdw blurRad="38100" dist="38100" dir="2700000" algn="tl">
                  <a:srgbClr val="000000"/>
                </a:outerShdw>
              </a:effectLst>
              <a:latin typeface="Neo Sans Intel Medium" pitchFamily="34" charset="0"/>
            </a:endParaRPr>
          </a:p>
        </p:txBody>
      </p:sp>
      <p:sp>
        <p:nvSpPr>
          <p:cNvPr id="4114" name="Rectangle 18"/>
          <p:cNvSpPr>
            <a:spLocks noChangeArrowheads="1"/>
          </p:cNvSpPr>
          <p:nvPr/>
        </p:nvSpPr>
        <p:spPr bwMode="auto">
          <a:xfrm>
            <a:off x="488953" y="1793888"/>
            <a:ext cx="11209867" cy="4168775"/>
          </a:xfrm>
          <a:prstGeom prst="rect">
            <a:avLst/>
          </a:prstGeom>
          <a:noFill/>
          <a:ln w="9525">
            <a:noFill/>
            <a:miter lim="800000"/>
            <a:headEnd/>
            <a:tailEnd/>
          </a:ln>
          <a:effectLst/>
        </p:spPr>
        <p:txBody>
          <a:bodyPr lIns="66762" tIns="33382" rIns="66762" bIns="33382" anchorCtr="1"/>
          <a:lstStyle/>
          <a:p>
            <a:pPr marL="164688" indent="-164688" defTabSz="668097" eaLnBrk="1" fontAlgn="auto" hangingPunct="1">
              <a:spcBef>
                <a:spcPts val="0"/>
              </a:spcBef>
              <a:spcAft>
                <a:spcPts val="0"/>
              </a:spcAft>
              <a:buFont typeface="Wingdings" pitchFamily="2" charset="2"/>
              <a:buChar char=""/>
            </a:pPr>
            <a:endParaRPr lang="en-US" sz="1667" dirty="0">
              <a:solidFill>
                <a:prstClr val="white"/>
              </a:solidFill>
              <a:effectLst>
                <a:outerShdw blurRad="38100" dist="38100" dir="2700000" algn="tl">
                  <a:srgbClr val="000000"/>
                </a:outerShdw>
              </a:effectLst>
              <a:latin typeface="Neo Sans Intel" pitchFamily="34" charset="0"/>
            </a:endParaRPr>
          </a:p>
        </p:txBody>
      </p:sp>
      <p:sp>
        <p:nvSpPr>
          <p:cNvPr id="4115" name="Rectangle 19"/>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128276" tIns="64138" rIns="128276" bIns="64138" numCol="1" anchor="ctr" anchorCtr="0" compatLnSpc="1">
            <a:prstTxWarp prst="textNoShape">
              <a:avLst/>
            </a:prstTxWarp>
          </a:bodyPr>
          <a:lstStyle/>
          <a:p>
            <a:pPr lvl="0"/>
            <a:r>
              <a:rPr lang="en-US" dirty="0"/>
              <a:t>Click to edit Master title style</a:t>
            </a:r>
          </a:p>
        </p:txBody>
      </p:sp>
      <p:sp>
        <p:nvSpPr>
          <p:cNvPr id="4116" name="Rectangle 20"/>
          <p:cNvSpPr>
            <a:spLocks noGrp="1" noChangeArrowheads="1"/>
          </p:cNvSpPr>
          <p:nvPr>
            <p:ph type="body" idx="1"/>
          </p:nvPr>
        </p:nvSpPr>
        <p:spPr bwMode="auto">
          <a:xfrm>
            <a:off x="609600" y="1600217"/>
            <a:ext cx="10972800" cy="4525964"/>
          </a:xfrm>
          <a:prstGeom prst="rect">
            <a:avLst/>
          </a:prstGeom>
          <a:noFill/>
          <a:ln w="9525">
            <a:noFill/>
            <a:miter lim="800000"/>
            <a:headEnd/>
            <a:tailEnd/>
          </a:ln>
          <a:effectLst/>
        </p:spPr>
        <p:txBody>
          <a:bodyPr vert="horz" wrap="square" lIns="128276" tIns="64138" rIns="128276" bIns="64138" numCol="1" anchor="t" anchorCtr="1"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cxnSp>
        <p:nvCxnSpPr>
          <p:cNvPr id="10" name="Straight Connector 9"/>
          <p:cNvCxnSpPr/>
          <p:nvPr userDrawn="1"/>
        </p:nvCxnSpPr>
        <p:spPr>
          <a:xfrm>
            <a:off x="11624742" y="6432680"/>
            <a:ext cx="3175" cy="316992"/>
          </a:xfrm>
          <a:prstGeom prst="line">
            <a:avLst/>
          </a:prstGeom>
          <a:noFill/>
          <a:ln w="9525" cap="flat" cmpd="sng" algn="ctr">
            <a:solidFill>
              <a:sysClr val="window" lastClr="FFFFFF"/>
            </a:solidFill>
            <a:prstDash val="solid"/>
          </a:ln>
          <a:effectLst/>
        </p:spPr>
      </p:cxnSp>
      <p:sp>
        <p:nvSpPr>
          <p:cNvPr id="11" name="Slide Number Placeholder 5"/>
          <p:cNvSpPr txBox="1">
            <a:spLocks/>
          </p:cNvSpPr>
          <p:nvPr userDrawn="1"/>
        </p:nvSpPr>
        <p:spPr>
          <a:xfrm>
            <a:off x="9163136" y="6432520"/>
            <a:ext cx="2844800" cy="365125"/>
          </a:xfrm>
          <a:prstGeom prst="rect">
            <a:avLst/>
          </a:prstGeom>
        </p:spPr>
        <p:txBody>
          <a:bodyPr vert="horz" lIns="0" tIns="0" rIns="0" bIns="0" rtlCol="0" anchor="ctr"/>
          <a:lstStyle>
            <a:defPPr>
              <a:defRPr lang="en-US"/>
            </a:defPPr>
            <a:lvl1pPr marL="0" algn="r" defTabSz="731520" rtl="0" eaLnBrk="1" latinLnBrk="0" hangingPunct="1">
              <a:defRPr sz="1300" kern="1200">
                <a:solidFill>
                  <a:schemeClr val="bg1"/>
                </a:solidFill>
                <a:latin typeface="+mn-lt"/>
                <a:ea typeface="+mn-ea"/>
                <a:cs typeface="Intel Clear Light" panose="020B0404020203020204" pitchFamily="34" charset="0"/>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defTabSz="609437" fontAlgn="auto">
              <a:spcBef>
                <a:spcPts val="0"/>
              </a:spcBef>
              <a:spcAft>
                <a:spcPts val="0"/>
              </a:spcAft>
              <a:defRPr/>
            </a:pPr>
            <a:fld id="{EE2556C5-CE8C-6547-B838-EA80C61A4AF7}" type="slidenum">
              <a:rPr lang="en-US" sz="1084" smtClean="0">
                <a:solidFill>
                  <a:prstClr val="white"/>
                </a:solidFill>
              </a:rPr>
              <a:pPr defTabSz="609437" fontAlgn="auto">
                <a:spcBef>
                  <a:spcPts val="0"/>
                </a:spcBef>
                <a:spcAft>
                  <a:spcPts val="0"/>
                </a:spcAft>
                <a:defRPr/>
              </a:pPr>
              <a:t>‹#›</a:t>
            </a:fld>
            <a:endParaRPr lang="en-US" sz="1084" dirty="0">
              <a:solidFill>
                <a:prstClr val="white"/>
              </a:solidFill>
            </a:endParaRPr>
          </a:p>
        </p:txBody>
      </p:sp>
      <p:pic>
        <p:nvPicPr>
          <p:cNvPr id="15" name="Picture 2" descr="\\.psf\Home\Desktop\Intel.png"/>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10865109" y="6393365"/>
            <a:ext cx="558858" cy="3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06705"/>
      </p:ext>
    </p:extLst>
  </p:cSld>
  <p:clrMap bg1="dk2" tx1="lt1" bg2="dk1" tx2="lt2" accent1="accent1" accent2="accent2" accent3="accent3" accent4="accent4" accent5="accent5" accent6="accent6" hlink="hlink" folHlink="folHlink"/>
  <p:sldLayoutIdLst>
    <p:sldLayoutId id="2147483702" r:id="rId1"/>
    <p:sldLayoutId id="2147483703" r:id="rId2"/>
    <p:sldLayoutId id="2147483704" r:id="rId3"/>
  </p:sldLayoutIdLst>
  <p:transition advTm="10000">
    <p:fade/>
  </p:transition>
  <p:txStyles>
    <p:titleStyle>
      <a:lvl1pPr algn="ctr" rtl="0" eaLnBrk="1" fontAlgn="base" hangingPunct="1">
        <a:lnSpc>
          <a:spcPct val="90000"/>
        </a:lnSpc>
        <a:spcBef>
          <a:spcPct val="0"/>
        </a:spcBef>
        <a:spcAft>
          <a:spcPct val="0"/>
        </a:spcAft>
        <a:defRPr sz="5333">
          <a:solidFill>
            <a:schemeClr val="tx1"/>
          </a:solidFill>
          <a:effectLst/>
          <a:latin typeface="+mj-lt"/>
          <a:ea typeface="+mj-ea"/>
          <a:cs typeface="+mj-cs"/>
        </a:defRPr>
      </a:lvl1pPr>
      <a:lvl2pPr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5pPr>
      <a:lvl6pPr marL="334015"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6pPr>
      <a:lvl7pPr marL="668031"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7pPr>
      <a:lvl8pPr marL="1002047"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8pPr>
      <a:lvl9pPr marL="1336062"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9pPr>
    </p:titleStyle>
    <p:bodyStyle>
      <a:lvl1pPr marL="164688" indent="-164688" algn="l" rtl="0" eaLnBrk="1" fontAlgn="base" hangingPunct="1">
        <a:lnSpc>
          <a:spcPct val="95000"/>
        </a:lnSpc>
        <a:spcBef>
          <a:spcPct val="30000"/>
        </a:spcBef>
        <a:spcAft>
          <a:spcPct val="0"/>
        </a:spcAft>
        <a:buClr>
          <a:schemeClr val="tx1"/>
        </a:buClr>
        <a:buFont typeface="Arial" pitchFamily="34" charset="0"/>
        <a:buChar char="•"/>
        <a:defRPr sz="2667">
          <a:solidFill>
            <a:schemeClr val="tx1"/>
          </a:solidFill>
          <a:effectLst/>
          <a:latin typeface="+mn-lt"/>
          <a:ea typeface="+mn-ea"/>
          <a:cs typeface="+mn-cs"/>
        </a:defRPr>
      </a:lvl1pPr>
      <a:lvl2pPr marL="416362" indent="-164688" algn="l" rtl="0" eaLnBrk="1" fontAlgn="base" hangingPunct="1">
        <a:lnSpc>
          <a:spcPct val="95000"/>
        </a:lnSpc>
        <a:spcBef>
          <a:spcPct val="30000"/>
        </a:spcBef>
        <a:spcAft>
          <a:spcPct val="0"/>
        </a:spcAft>
        <a:buClr>
          <a:schemeClr val="tx1"/>
        </a:buClr>
        <a:buChar char="–"/>
        <a:defRPr sz="2417">
          <a:solidFill>
            <a:schemeClr val="tx1"/>
          </a:solidFill>
          <a:effectLst/>
          <a:latin typeface="+mn-lt"/>
          <a:cs typeface="+mn-cs"/>
        </a:defRPr>
      </a:lvl2pPr>
      <a:lvl3pPr marL="668031" indent="-164688" algn="l" rtl="0" eaLnBrk="1" fontAlgn="base" hangingPunct="1">
        <a:lnSpc>
          <a:spcPct val="95000"/>
        </a:lnSpc>
        <a:spcBef>
          <a:spcPct val="30000"/>
        </a:spcBef>
        <a:spcAft>
          <a:spcPct val="0"/>
        </a:spcAft>
        <a:buClr>
          <a:schemeClr val="tx1"/>
        </a:buClr>
        <a:buChar char="–"/>
        <a:defRPr sz="2000">
          <a:solidFill>
            <a:schemeClr val="tx1"/>
          </a:solidFill>
          <a:effectLst/>
          <a:latin typeface="+mn-lt"/>
          <a:cs typeface="+mn-cs"/>
        </a:defRPr>
      </a:lvl3pPr>
      <a:lvl4pPr marL="1010165" indent="-175128" algn="l" rtl="0" eaLnBrk="1" fontAlgn="base" hangingPunct="1">
        <a:spcBef>
          <a:spcPct val="20000"/>
        </a:spcBef>
        <a:spcAft>
          <a:spcPct val="0"/>
        </a:spcAft>
        <a:buChar char="–"/>
        <a:defRPr sz="1500">
          <a:solidFill>
            <a:schemeClr val="tx1"/>
          </a:solidFill>
          <a:effectLst>
            <a:outerShdw blurRad="38100" dist="38100" dir="2700000" algn="tl">
              <a:srgbClr val="000000"/>
            </a:outerShdw>
          </a:effectLst>
          <a:latin typeface="Arial" charset="0"/>
          <a:cs typeface="+mn-cs"/>
        </a:defRPr>
      </a:lvl4pPr>
      <a:lvl5pPr marL="1261838" indent="-168168" algn="l" rtl="0" eaLnBrk="1" fontAlgn="base" hangingPunct="1">
        <a:spcBef>
          <a:spcPct val="20000"/>
        </a:spcBef>
        <a:spcAft>
          <a:spcPct val="0"/>
        </a:spcAft>
        <a:buChar char="•"/>
        <a:defRPr sz="1500">
          <a:solidFill>
            <a:schemeClr val="tx1"/>
          </a:solidFill>
          <a:effectLst>
            <a:outerShdw blurRad="38100" dist="38100" dir="2700000" algn="tl">
              <a:srgbClr val="000000"/>
            </a:outerShdw>
          </a:effectLst>
          <a:latin typeface="Arial" charset="0"/>
          <a:cs typeface="+mn-cs"/>
        </a:defRPr>
      </a:lvl5pPr>
      <a:lvl6pPr marL="1595849" indent="-168168" algn="l" rtl="0" eaLnBrk="1" fontAlgn="base" hangingPunct="1">
        <a:spcBef>
          <a:spcPct val="20000"/>
        </a:spcBef>
        <a:spcAft>
          <a:spcPct val="0"/>
        </a:spcAft>
        <a:buChar char="•"/>
        <a:defRPr sz="1500">
          <a:solidFill>
            <a:schemeClr val="tx1"/>
          </a:solidFill>
          <a:effectLst>
            <a:outerShdw blurRad="38100" dist="38100" dir="2700000" algn="tl">
              <a:srgbClr val="000000"/>
            </a:outerShdw>
          </a:effectLst>
          <a:latin typeface="Arial" charset="0"/>
          <a:cs typeface="+mn-cs"/>
        </a:defRPr>
      </a:lvl6pPr>
      <a:lvl7pPr marL="1929867" indent="-168168" algn="l" rtl="0" eaLnBrk="1" fontAlgn="base" hangingPunct="1">
        <a:spcBef>
          <a:spcPct val="20000"/>
        </a:spcBef>
        <a:spcAft>
          <a:spcPct val="0"/>
        </a:spcAft>
        <a:buChar char="•"/>
        <a:defRPr sz="1500">
          <a:solidFill>
            <a:schemeClr val="tx1"/>
          </a:solidFill>
          <a:effectLst>
            <a:outerShdw blurRad="38100" dist="38100" dir="2700000" algn="tl">
              <a:srgbClr val="000000"/>
            </a:outerShdw>
          </a:effectLst>
          <a:latin typeface="Arial" charset="0"/>
          <a:cs typeface="+mn-cs"/>
        </a:defRPr>
      </a:lvl7pPr>
      <a:lvl8pPr marL="2263880" indent="-168168" algn="l" rtl="0" eaLnBrk="1" fontAlgn="base" hangingPunct="1">
        <a:spcBef>
          <a:spcPct val="20000"/>
        </a:spcBef>
        <a:spcAft>
          <a:spcPct val="0"/>
        </a:spcAft>
        <a:buChar char="•"/>
        <a:defRPr sz="1500">
          <a:solidFill>
            <a:schemeClr val="tx1"/>
          </a:solidFill>
          <a:effectLst>
            <a:outerShdw blurRad="38100" dist="38100" dir="2700000" algn="tl">
              <a:srgbClr val="000000"/>
            </a:outerShdw>
          </a:effectLst>
          <a:latin typeface="Arial" charset="0"/>
          <a:cs typeface="+mn-cs"/>
        </a:defRPr>
      </a:lvl8pPr>
      <a:lvl9pPr marL="2597894" indent="-168168" algn="l" rtl="0" eaLnBrk="1" fontAlgn="base" hangingPunct="1">
        <a:spcBef>
          <a:spcPct val="20000"/>
        </a:spcBef>
        <a:spcAft>
          <a:spcPct val="0"/>
        </a:spcAft>
        <a:buChar char="•"/>
        <a:defRPr sz="1500">
          <a:solidFill>
            <a:schemeClr val="tx1"/>
          </a:solidFill>
          <a:effectLst>
            <a:outerShdw blurRad="38100" dist="38100" dir="2700000" algn="tl">
              <a:srgbClr val="000000"/>
            </a:outerShdw>
          </a:effectLst>
          <a:latin typeface="Arial" charset="0"/>
          <a:cs typeface="+mn-cs"/>
        </a:defRPr>
      </a:lvl9pPr>
    </p:bodyStyle>
    <p:otherStyle>
      <a:defPPr>
        <a:defRPr lang="en-US"/>
      </a:defPPr>
      <a:lvl1pPr marL="0" algn="l" defTabSz="668031" rtl="0" eaLnBrk="1" latinLnBrk="0" hangingPunct="1">
        <a:defRPr sz="1333" kern="1200">
          <a:solidFill>
            <a:schemeClr val="tx1"/>
          </a:solidFill>
          <a:latin typeface="+mn-lt"/>
          <a:ea typeface="+mn-ea"/>
          <a:cs typeface="+mn-cs"/>
        </a:defRPr>
      </a:lvl1pPr>
      <a:lvl2pPr marL="334015" algn="l" defTabSz="668031" rtl="0" eaLnBrk="1" latinLnBrk="0" hangingPunct="1">
        <a:defRPr sz="1333" kern="1200">
          <a:solidFill>
            <a:schemeClr val="tx1"/>
          </a:solidFill>
          <a:latin typeface="+mn-lt"/>
          <a:ea typeface="+mn-ea"/>
          <a:cs typeface="+mn-cs"/>
        </a:defRPr>
      </a:lvl2pPr>
      <a:lvl3pPr marL="668031" algn="l" defTabSz="668031" rtl="0" eaLnBrk="1" latinLnBrk="0" hangingPunct="1">
        <a:defRPr sz="1333" kern="1200">
          <a:solidFill>
            <a:schemeClr val="tx1"/>
          </a:solidFill>
          <a:latin typeface="+mn-lt"/>
          <a:ea typeface="+mn-ea"/>
          <a:cs typeface="+mn-cs"/>
        </a:defRPr>
      </a:lvl3pPr>
      <a:lvl4pPr marL="1002047" algn="l" defTabSz="668031" rtl="0" eaLnBrk="1" latinLnBrk="0" hangingPunct="1">
        <a:defRPr sz="1333" kern="1200">
          <a:solidFill>
            <a:schemeClr val="tx1"/>
          </a:solidFill>
          <a:latin typeface="+mn-lt"/>
          <a:ea typeface="+mn-ea"/>
          <a:cs typeface="+mn-cs"/>
        </a:defRPr>
      </a:lvl4pPr>
      <a:lvl5pPr marL="1336062" algn="l" defTabSz="668031" rtl="0" eaLnBrk="1" latinLnBrk="0" hangingPunct="1">
        <a:defRPr sz="1333" kern="1200">
          <a:solidFill>
            <a:schemeClr val="tx1"/>
          </a:solidFill>
          <a:latin typeface="+mn-lt"/>
          <a:ea typeface="+mn-ea"/>
          <a:cs typeface="+mn-cs"/>
        </a:defRPr>
      </a:lvl5pPr>
      <a:lvl6pPr marL="1670076" algn="l" defTabSz="668031" rtl="0" eaLnBrk="1" latinLnBrk="0" hangingPunct="1">
        <a:defRPr sz="1333" kern="1200">
          <a:solidFill>
            <a:schemeClr val="tx1"/>
          </a:solidFill>
          <a:latin typeface="+mn-lt"/>
          <a:ea typeface="+mn-ea"/>
          <a:cs typeface="+mn-cs"/>
        </a:defRPr>
      </a:lvl6pPr>
      <a:lvl7pPr marL="2004091" algn="l" defTabSz="668031" rtl="0" eaLnBrk="1" latinLnBrk="0" hangingPunct="1">
        <a:defRPr sz="1333" kern="1200">
          <a:solidFill>
            <a:schemeClr val="tx1"/>
          </a:solidFill>
          <a:latin typeface="+mn-lt"/>
          <a:ea typeface="+mn-ea"/>
          <a:cs typeface="+mn-cs"/>
        </a:defRPr>
      </a:lvl7pPr>
      <a:lvl8pPr marL="2338105" algn="l" defTabSz="668031" rtl="0" eaLnBrk="1" latinLnBrk="0" hangingPunct="1">
        <a:defRPr sz="1333" kern="1200">
          <a:solidFill>
            <a:schemeClr val="tx1"/>
          </a:solidFill>
          <a:latin typeface="+mn-lt"/>
          <a:ea typeface="+mn-ea"/>
          <a:cs typeface="+mn-cs"/>
        </a:defRPr>
      </a:lvl8pPr>
      <a:lvl9pPr marL="2672120" algn="l" defTabSz="668031" rtl="0" eaLnBrk="1" latinLnBrk="0" hangingPunct="1">
        <a:defRPr sz="13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0" name="Straight Connector 9"/>
          <p:cNvCxnSpPr/>
          <p:nvPr/>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0" y="304701"/>
            <a:ext cx="11248101" cy="724365"/>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0" y="1558456"/>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797792" y="6553185"/>
            <a:ext cx="170987" cy="164148"/>
          </a:xfrm>
          <a:prstGeom prst="rect">
            <a:avLst/>
          </a:prstGeom>
          <a:noFill/>
          <a:ln w="50800" algn="ctr">
            <a:noFill/>
            <a:miter lim="800000"/>
            <a:headEnd type="none" w="sm" len="sm"/>
            <a:tailEnd type="none" w="sm" len="sm"/>
          </a:ln>
          <a:effectLst/>
        </p:spPr>
        <p:txBody>
          <a:bodyPr wrap="none" lIns="0" tIns="0" rIns="0" bIns="0" anchor="ctr" anchorCtr="0">
            <a:spAutoFit/>
          </a:bodyPr>
          <a:lstStyle>
            <a:lvl1pPr algn="l">
              <a:defRPr lang="en-US" sz="1067" smtClean="0">
                <a:solidFill>
                  <a:srgbClr val="FFFFFF"/>
                </a:solidFill>
                <a:latin typeface="+mn-lt"/>
                <a:cs typeface="Arial" panose="020B0604020202020204" pitchFamily="34" charset="0"/>
              </a:defRPr>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grpSp>
        <p:nvGrpSpPr>
          <p:cNvPr id="15" name="Group 14"/>
          <p:cNvGrpSpPr/>
          <p:nvPr/>
        </p:nvGrpSpPr>
        <p:grpSpPr>
          <a:xfrm>
            <a:off x="11027965" y="6486789"/>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
        <p:nvSpPr>
          <p:cNvPr id="11" name="TextBox 10"/>
          <p:cNvSpPr txBox="1"/>
          <p:nvPr userDrawn="1"/>
        </p:nvSpPr>
        <p:spPr>
          <a:xfrm>
            <a:off x="471949" y="6520159"/>
            <a:ext cx="1329210" cy="215444"/>
          </a:xfrm>
          <a:prstGeom prst="rect">
            <a:avLst/>
          </a:prstGeom>
          <a:noFill/>
        </p:spPr>
        <p:txBody>
          <a:bodyPr wrap="none" rtlCol="0" anchor="ctr" anchorCtr="0">
            <a:spAutoFit/>
          </a:bodyPr>
          <a:lstStyle/>
          <a:p>
            <a:pPr algn="l"/>
            <a:r>
              <a:rPr lang="en-US" sz="800" dirty="0">
                <a:solidFill>
                  <a:srgbClr val="FFFFFF"/>
                </a:solidFill>
                <a:latin typeface="+mn-lt"/>
              </a:rPr>
              <a:t>Internet of Things Group</a:t>
            </a:r>
          </a:p>
        </p:txBody>
      </p:sp>
    </p:spTree>
    <p:extLst>
      <p:ext uri="{BB962C8B-B14F-4D97-AF65-F5344CB8AC3E}">
        <p14:creationId xmlns:p14="http://schemas.microsoft.com/office/powerpoint/2010/main" val="86277181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7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7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94" indent="-228594" algn="l" defTabSz="1219170" rtl="0" eaLnBrk="1" latinLnBrk="0" hangingPunct="1">
        <a:spcBef>
          <a:spcPts val="800"/>
        </a:spcBef>
        <a:buClr>
          <a:schemeClr val="tx2"/>
        </a:buClr>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463539" indent="-228594" algn="l" defTabSz="1219170" rtl="0" eaLnBrk="1" latinLnBrk="0" hangingPunct="1">
        <a:spcBef>
          <a:spcPts val="800"/>
        </a:spcBef>
        <a:buClr>
          <a:schemeClr val="tx2"/>
        </a:buClr>
        <a:buFont typeface="Intel Clear" panose="020B0604020203020204" pitchFamily="34" charset="0"/>
        <a:buChar char="–"/>
        <a:defRPr sz="2400" kern="1200">
          <a:solidFill>
            <a:schemeClr val="tx1">
              <a:lumMod val="65000"/>
              <a:lumOff val="35000"/>
            </a:schemeClr>
          </a:solidFill>
          <a:latin typeface="+mn-lt"/>
          <a:ea typeface="+mn-ea"/>
          <a:cs typeface="+mn-cs"/>
        </a:defRPr>
      </a:lvl3pPr>
      <a:lvl4pPr marL="681550" indent="-228594" algn="l" defTabSz="1219170" rtl="0" eaLnBrk="1" latinLnBrk="0" hangingPunct="1">
        <a:spcBef>
          <a:spcPts val="800"/>
        </a:spcBef>
        <a:buClr>
          <a:schemeClr val="tx2"/>
        </a:buClr>
        <a:buFont typeface="Intel Clear" panose="020B0604020203020204" pitchFamily="34" charset="0"/>
        <a:buChar char="–"/>
        <a:defRPr sz="2133" kern="1200">
          <a:solidFill>
            <a:schemeClr val="tx1">
              <a:lumMod val="65000"/>
              <a:lumOff val="35000"/>
            </a:schemeClr>
          </a:solidFill>
          <a:latin typeface="+mn-lt"/>
          <a:ea typeface="+mn-ea"/>
          <a:cs typeface="+mn-cs"/>
        </a:defRPr>
      </a:lvl4pPr>
      <a:lvl5pPr marL="918610" indent="-224361" algn="l" defTabSz="1219170" rtl="0" eaLnBrk="1" latinLnBrk="0" hangingPunct="1">
        <a:spcBef>
          <a:spcPts val="800"/>
        </a:spcBef>
        <a:buClr>
          <a:schemeClr val="tx2"/>
        </a:buClr>
        <a:buFont typeface="Intel Clear" panose="020B0604020203020204" pitchFamily="34" charset="0"/>
        <a:buChar char="–"/>
        <a:defRPr sz="1867" kern="1200">
          <a:solidFill>
            <a:schemeClr val="tx1">
              <a:lumMod val="65000"/>
              <a:lumOff val="35000"/>
            </a:schemeClr>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0" name="Straight Connector 9"/>
          <p:cNvCxnSpPr/>
          <p:nvPr/>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0" y="304701"/>
            <a:ext cx="11248101" cy="724365"/>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0" y="1558456"/>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797792" y="6553185"/>
            <a:ext cx="170987" cy="164148"/>
          </a:xfrm>
          <a:prstGeom prst="rect">
            <a:avLst/>
          </a:prstGeom>
          <a:noFill/>
          <a:ln w="50800" algn="ctr">
            <a:noFill/>
            <a:miter lim="800000"/>
            <a:headEnd type="none" w="sm" len="sm"/>
            <a:tailEnd type="none" w="sm" len="sm"/>
          </a:ln>
          <a:effectLst/>
        </p:spPr>
        <p:txBody>
          <a:bodyPr wrap="none" lIns="0" tIns="0" rIns="0" bIns="0" anchor="ctr" anchorCtr="0">
            <a:spAutoFit/>
          </a:bodyPr>
          <a:lstStyle>
            <a:lvl1pPr algn="l">
              <a:defRPr lang="en-US" sz="1067" smtClean="0">
                <a:solidFill>
                  <a:srgbClr val="FFFFFF"/>
                </a:solidFill>
                <a:latin typeface="+mn-lt"/>
                <a:cs typeface="Arial" panose="020B0604020202020204" pitchFamily="34" charset="0"/>
              </a:defRPr>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grpSp>
        <p:nvGrpSpPr>
          <p:cNvPr id="15" name="Group 14"/>
          <p:cNvGrpSpPr/>
          <p:nvPr/>
        </p:nvGrpSpPr>
        <p:grpSpPr>
          <a:xfrm>
            <a:off x="11027965" y="6486789"/>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61492918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7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7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94" indent="-228594" algn="l" defTabSz="1219170" rtl="0" eaLnBrk="1" latinLnBrk="0" hangingPunct="1">
        <a:spcBef>
          <a:spcPts val="800"/>
        </a:spcBef>
        <a:buClr>
          <a:schemeClr val="tx2"/>
        </a:buClr>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463539" indent="-228594" algn="l" defTabSz="1219170" rtl="0" eaLnBrk="1" latinLnBrk="0" hangingPunct="1">
        <a:spcBef>
          <a:spcPts val="800"/>
        </a:spcBef>
        <a:buClr>
          <a:schemeClr val="tx2"/>
        </a:buClr>
        <a:buFont typeface="Intel Clear" panose="020B0604020203020204" pitchFamily="34" charset="0"/>
        <a:buChar char="–"/>
        <a:defRPr sz="2400" kern="1200">
          <a:solidFill>
            <a:schemeClr val="tx1">
              <a:lumMod val="65000"/>
              <a:lumOff val="35000"/>
            </a:schemeClr>
          </a:solidFill>
          <a:latin typeface="+mn-lt"/>
          <a:ea typeface="+mn-ea"/>
          <a:cs typeface="+mn-cs"/>
        </a:defRPr>
      </a:lvl3pPr>
      <a:lvl4pPr marL="681550" indent="-228594" algn="l" defTabSz="1219170" rtl="0" eaLnBrk="1" latinLnBrk="0" hangingPunct="1">
        <a:spcBef>
          <a:spcPts val="800"/>
        </a:spcBef>
        <a:buClr>
          <a:schemeClr val="tx2"/>
        </a:buClr>
        <a:buFont typeface="Intel Clear" panose="020B0604020203020204" pitchFamily="34" charset="0"/>
        <a:buChar char="–"/>
        <a:defRPr sz="2133" kern="1200">
          <a:solidFill>
            <a:schemeClr val="tx1">
              <a:lumMod val="65000"/>
              <a:lumOff val="35000"/>
            </a:schemeClr>
          </a:solidFill>
          <a:latin typeface="+mn-lt"/>
          <a:ea typeface="+mn-ea"/>
          <a:cs typeface="+mn-cs"/>
        </a:defRPr>
      </a:lvl4pPr>
      <a:lvl5pPr marL="918610" indent="-224361" algn="l" defTabSz="1219170" rtl="0" eaLnBrk="1" latinLnBrk="0" hangingPunct="1">
        <a:spcBef>
          <a:spcPts val="800"/>
        </a:spcBef>
        <a:buClr>
          <a:schemeClr val="tx2"/>
        </a:buClr>
        <a:buFont typeface="Intel Clear" panose="020B0604020203020204" pitchFamily="34" charset="0"/>
        <a:buChar char="–"/>
        <a:defRPr sz="1867" kern="1200">
          <a:solidFill>
            <a:schemeClr val="tx1">
              <a:lumMod val="65000"/>
              <a:lumOff val="35000"/>
            </a:schemeClr>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png"/><Relationship Id="rId18" Type="http://schemas.openxmlformats.org/officeDocument/2006/relationships/image" Target="../media/image47.jpeg"/><Relationship Id="rId3" Type="http://schemas.openxmlformats.org/officeDocument/2006/relationships/notesSlide" Target="../notesSlides/notesSlide11.xml"/><Relationship Id="rId7" Type="http://schemas.openxmlformats.org/officeDocument/2006/relationships/image" Target="../media/image36.png"/><Relationship Id="rId12" Type="http://schemas.openxmlformats.org/officeDocument/2006/relationships/image" Target="../media/image41.jpeg"/><Relationship Id="rId17" Type="http://schemas.openxmlformats.org/officeDocument/2006/relationships/image" Target="../media/image46.jpeg"/><Relationship Id="rId2" Type="http://schemas.openxmlformats.org/officeDocument/2006/relationships/slideLayout" Target="../slideLayouts/slideLayout63.xml"/><Relationship Id="rId16" Type="http://schemas.openxmlformats.org/officeDocument/2006/relationships/image" Target="../media/image45.jpeg"/><Relationship Id="rId1" Type="http://schemas.openxmlformats.org/officeDocument/2006/relationships/tags" Target="../tags/tag1.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5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5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60.jpg"/><Relationship Id="rId5" Type="http://schemas.openxmlformats.org/officeDocument/2006/relationships/diagramQuickStyle" Target="../diagrams/quickStyle1.xml"/><Relationship Id="rId10" Type="http://schemas.openxmlformats.org/officeDocument/2006/relationships/image" Target="../media/image59.png"/><Relationship Id="rId4" Type="http://schemas.openxmlformats.org/officeDocument/2006/relationships/diagramLayout" Target="../diagrams/layout1.xml"/><Relationship Id="rId9" Type="http://schemas.openxmlformats.org/officeDocument/2006/relationships/image" Target="../media/image58.jpeg"/></Relationships>
</file>

<file path=ppt/slides/_rels/slide1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jpeg"/><Relationship Id="rId7" Type="http://schemas.openxmlformats.org/officeDocument/2006/relationships/image" Target="../media/image67.jpe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66.jpeg"/><Relationship Id="rId5" Type="http://schemas.openxmlformats.org/officeDocument/2006/relationships/image" Target="../media/image65.jpeg"/><Relationship Id="rId10" Type="http://schemas.openxmlformats.org/officeDocument/2006/relationships/image" Target="../media/image70.jpeg"/><Relationship Id="rId4" Type="http://schemas.openxmlformats.org/officeDocument/2006/relationships/image" Target="../media/image64.jpeg"/><Relationship Id="rId9" Type="http://schemas.openxmlformats.org/officeDocument/2006/relationships/image" Target="../media/image69.jpeg"/></Relationships>
</file>

<file path=ppt/slides/_rels/slide2.xml.rels><?xml version="1.0" encoding="UTF-8" standalone="yes"?>
<Relationships xmlns="http://schemas.openxmlformats.org/package/2006/relationships"><Relationship Id="rId3" Type="http://schemas.openxmlformats.org/officeDocument/2006/relationships/hyperlink" Target="http://www.intel.co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8.jpeg"/><Relationship Id="rId5" Type="http://schemas.openxmlformats.org/officeDocument/2006/relationships/image" Target="../media/image77.png"/><Relationship Id="rId10" Type="http://schemas.openxmlformats.org/officeDocument/2006/relationships/image" Target="../media/image81.jpeg"/><Relationship Id="rId4" Type="http://schemas.openxmlformats.org/officeDocument/2006/relationships/image" Target="../media/image76.png"/><Relationship Id="rId9" Type="http://schemas.openxmlformats.org/officeDocument/2006/relationships/hyperlink" Target="01.org/openvinotoolki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software.intel.com/computer-vision-sdk"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png"/><Relationship Id="rId26" Type="http://schemas.openxmlformats.org/officeDocument/2006/relationships/image" Target="../media/image108.png"/><Relationship Id="rId3" Type="http://schemas.openxmlformats.org/officeDocument/2006/relationships/image" Target="../media/image85.png"/><Relationship Id="rId21" Type="http://schemas.openxmlformats.org/officeDocument/2006/relationships/image" Target="../media/image103.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5" Type="http://schemas.openxmlformats.org/officeDocument/2006/relationships/image" Target="../media/image107.png"/><Relationship Id="rId2" Type="http://schemas.openxmlformats.org/officeDocument/2006/relationships/notesSlide" Target="../notesSlides/notesSlide22.xml"/><Relationship Id="rId16" Type="http://schemas.openxmlformats.org/officeDocument/2006/relationships/image" Target="../media/image98.png"/><Relationship Id="rId20" Type="http://schemas.openxmlformats.org/officeDocument/2006/relationships/image" Target="../media/image102.png"/><Relationship Id="rId29" Type="http://schemas.openxmlformats.org/officeDocument/2006/relationships/image" Target="../media/image111.emf"/><Relationship Id="rId1" Type="http://schemas.openxmlformats.org/officeDocument/2006/relationships/slideLayout" Target="../slideLayouts/slideLayout1.xml"/><Relationship Id="rId6" Type="http://schemas.openxmlformats.org/officeDocument/2006/relationships/image" Target="../media/image88.png"/><Relationship Id="rId11" Type="http://schemas.openxmlformats.org/officeDocument/2006/relationships/image" Target="../media/image93.png"/><Relationship Id="rId24" Type="http://schemas.openxmlformats.org/officeDocument/2006/relationships/image" Target="../media/image106.png"/><Relationship Id="rId32" Type="http://schemas.openxmlformats.org/officeDocument/2006/relationships/image" Target="../media/image114.png"/><Relationship Id="rId5" Type="http://schemas.openxmlformats.org/officeDocument/2006/relationships/image" Target="../media/image87.png"/><Relationship Id="rId15" Type="http://schemas.openxmlformats.org/officeDocument/2006/relationships/image" Target="../media/image97.png"/><Relationship Id="rId23" Type="http://schemas.openxmlformats.org/officeDocument/2006/relationships/image" Target="../media/image105.jpeg"/><Relationship Id="rId28" Type="http://schemas.openxmlformats.org/officeDocument/2006/relationships/image" Target="../media/image110.png"/><Relationship Id="rId10" Type="http://schemas.openxmlformats.org/officeDocument/2006/relationships/image" Target="../media/image92.png"/><Relationship Id="rId19" Type="http://schemas.openxmlformats.org/officeDocument/2006/relationships/image" Target="../media/image101.png"/><Relationship Id="rId31" Type="http://schemas.openxmlformats.org/officeDocument/2006/relationships/image" Target="../media/image113.jpe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104.png"/><Relationship Id="rId27" Type="http://schemas.openxmlformats.org/officeDocument/2006/relationships/image" Target="../media/image109.png"/><Relationship Id="rId30" Type="http://schemas.openxmlformats.org/officeDocument/2006/relationships/image" Target="../media/image112.jpeg"/></Relationships>
</file>

<file path=ppt/slides/_rels/slide27.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www.intel.com/benchmarks" TargetMode="Externa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www.intel.com/benchmarks"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hyperlink" Target="https://software.intel.com/sites/default/files/managed/ca/da/HDDL-Accelerator-Performance-Benchmarks-071019.pdf" TargetMode="External"/><Relationship Id="rId7" Type="http://schemas.openxmlformats.org/officeDocument/2006/relationships/image" Target="../media/image119.png"/><Relationship Id="rId2" Type="http://schemas.openxmlformats.org/officeDocument/2006/relationships/hyperlink" Target="https://software.intel.com/en-us/openvino-toolkit" TargetMode="Externa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32.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3.xml.rels><?xml version="1.0" encoding="UTF-8" standalone="yes"?>
<Relationships xmlns="http://schemas.openxmlformats.org/package/2006/relationships"><Relationship Id="rId3" Type="http://schemas.openxmlformats.org/officeDocument/2006/relationships/image" Target="../media/image128.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4.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jpeg"/><Relationship Id="rId17" Type="http://schemas.openxmlformats.org/officeDocument/2006/relationships/image" Target="../media/image143.png"/><Relationship Id="rId2" Type="http://schemas.openxmlformats.org/officeDocument/2006/relationships/notesSlide" Target="../notesSlides/notesSlide29.xml"/><Relationship Id="rId16" Type="http://schemas.openxmlformats.org/officeDocument/2006/relationships/image" Target="../media/image142.png"/><Relationship Id="rId1" Type="http://schemas.openxmlformats.org/officeDocument/2006/relationships/slideLayout" Target="../slideLayouts/slideLayout1.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41.png"/><Relationship Id="rId10" Type="http://schemas.openxmlformats.org/officeDocument/2006/relationships/image" Target="../media/image136.png"/><Relationship Id="rId4" Type="http://schemas.openxmlformats.org/officeDocument/2006/relationships/image" Target="../media/image130.jpeg"/><Relationship Id="rId9" Type="http://schemas.openxmlformats.org/officeDocument/2006/relationships/image" Target="../media/image135.png"/><Relationship Id="rId14" Type="http://schemas.openxmlformats.org/officeDocument/2006/relationships/image" Target="../media/image140.png"/></Relationships>
</file>

<file path=ppt/slides/_rels/slide35.xml.rels><?xml version="1.0" encoding="UTF-8" standalone="yes"?>
<Relationships xmlns="http://schemas.openxmlformats.org/package/2006/relationships"><Relationship Id="rId8" Type="http://schemas.openxmlformats.org/officeDocument/2006/relationships/image" Target="../media/image145.jpg"/><Relationship Id="rId3" Type="http://schemas.openxmlformats.org/officeDocument/2006/relationships/hyperlink" Target="/computer-vision-sdk/choose-download" TargetMode="External"/><Relationship Id="rId7" Type="http://schemas.openxmlformats.org/officeDocument/2006/relationships/hyperlink" Target="https://software.intel.com/en-us/forums/computer-vision"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software.intel.com/en-us/events" TargetMode="External"/><Relationship Id="rId5" Type="http://schemas.openxmlformats.org/officeDocument/2006/relationships/hyperlink" Target="https://techdecoded.intel.io/" TargetMode="External"/><Relationship Id="rId4" Type="http://schemas.openxmlformats.org/officeDocument/2006/relationships/hyperlink" Target="https://software.intel.com/en-us/openvino-toolkit/documentation/get-started"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153.jpeg"/><Relationship Id="rId18" Type="http://schemas.openxmlformats.org/officeDocument/2006/relationships/image" Target="../media/image158.jpg"/><Relationship Id="rId3" Type="http://schemas.openxmlformats.org/officeDocument/2006/relationships/image" Target="../media/image147.png"/><Relationship Id="rId7" Type="http://schemas.openxmlformats.org/officeDocument/2006/relationships/image" Target="../media/image75.png"/><Relationship Id="rId12" Type="http://schemas.openxmlformats.org/officeDocument/2006/relationships/image" Target="../media/image152.png"/><Relationship Id="rId17" Type="http://schemas.openxmlformats.org/officeDocument/2006/relationships/image" Target="../media/image157.jpg"/><Relationship Id="rId2" Type="http://schemas.openxmlformats.org/officeDocument/2006/relationships/notesSlide" Target="../notesSlides/notesSlide33.xml"/><Relationship Id="rId16" Type="http://schemas.openxmlformats.org/officeDocument/2006/relationships/image" Target="../media/image156.png"/><Relationship Id="rId1" Type="http://schemas.openxmlformats.org/officeDocument/2006/relationships/slideLayout" Target="../slideLayouts/slideLayout10.xml"/><Relationship Id="rId6" Type="http://schemas.openxmlformats.org/officeDocument/2006/relationships/image" Target="../media/image150.png"/><Relationship Id="rId11" Type="http://schemas.openxmlformats.org/officeDocument/2006/relationships/image" Target="../media/image151.jpeg"/><Relationship Id="rId5" Type="http://schemas.openxmlformats.org/officeDocument/2006/relationships/image" Target="../media/image149.png"/><Relationship Id="rId15" Type="http://schemas.openxmlformats.org/officeDocument/2006/relationships/image" Target="../media/image155.png"/><Relationship Id="rId10" Type="http://schemas.openxmlformats.org/officeDocument/2006/relationships/image" Target="../media/image78.jpeg"/><Relationship Id="rId19" Type="http://schemas.openxmlformats.org/officeDocument/2006/relationships/image" Target="../media/image159.jpg"/><Relationship Id="rId4" Type="http://schemas.openxmlformats.org/officeDocument/2006/relationships/image" Target="../media/image148.png"/><Relationship Id="rId9" Type="http://schemas.openxmlformats.org/officeDocument/2006/relationships/image" Target="../media/image77.png"/><Relationship Id="rId14" Type="http://schemas.openxmlformats.org/officeDocument/2006/relationships/image" Target="../media/image154.png"/></Relationships>
</file>

<file path=ppt/slides/_rels/slide39.xml.rels><?xml version="1.0" encoding="UTF-8" standalone="yes"?>
<Relationships xmlns="http://schemas.openxmlformats.org/package/2006/relationships"><Relationship Id="rId3" Type="http://schemas.openxmlformats.org/officeDocument/2006/relationships/hyperlink" Target="https://colfaxresearch.com/iot-devcloud/" TargetMode="External"/><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8" Type="http://schemas.openxmlformats.org/officeDocument/2006/relationships/image" Target="../media/image166.jpeg"/><Relationship Id="rId13" Type="http://schemas.openxmlformats.org/officeDocument/2006/relationships/image" Target="../media/image171.png"/><Relationship Id="rId3" Type="http://schemas.openxmlformats.org/officeDocument/2006/relationships/image" Target="../media/image161.jpeg"/><Relationship Id="rId7" Type="http://schemas.openxmlformats.org/officeDocument/2006/relationships/image" Target="../media/image165.jpeg"/><Relationship Id="rId12" Type="http://schemas.openxmlformats.org/officeDocument/2006/relationships/image" Target="../media/image170.jpeg"/><Relationship Id="rId17" Type="http://schemas.openxmlformats.org/officeDocument/2006/relationships/image" Target="../media/image175.png"/><Relationship Id="rId2" Type="http://schemas.openxmlformats.org/officeDocument/2006/relationships/notesSlide" Target="../notesSlides/notesSlide35.xml"/><Relationship Id="rId16" Type="http://schemas.openxmlformats.org/officeDocument/2006/relationships/image" Target="../media/image174.jpeg"/><Relationship Id="rId1" Type="http://schemas.openxmlformats.org/officeDocument/2006/relationships/slideLayout" Target="../slideLayouts/slideLayout22.xml"/><Relationship Id="rId6" Type="http://schemas.openxmlformats.org/officeDocument/2006/relationships/image" Target="../media/image164.jpeg"/><Relationship Id="rId11" Type="http://schemas.openxmlformats.org/officeDocument/2006/relationships/image" Target="../media/image169.jpeg"/><Relationship Id="rId5" Type="http://schemas.openxmlformats.org/officeDocument/2006/relationships/image" Target="../media/image163.png"/><Relationship Id="rId15" Type="http://schemas.openxmlformats.org/officeDocument/2006/relationships/image" Target="../media/image173.png"/><Relationship Id="rId10" Type="http://schemas.openxmlformats.org/officeDocument/2006/relationships/image" Target="../media/image168.jpeg"/><Relationship Id="rId4" Type="http://schemas.openxmlformats.org/officeDocument/2006/relationships/image" Target="../media/image162.png"/><Relationship Id="rId9" Type="http://schemas.openxmlformats.org/officeDocument/2006/relationships/image" Target="../media/image167.jpeg"/><Relationship Id="rId14" Type="http://schemas.openxmlformats.org/officeDocument/2006/relationships/image" Target="../media/image172.png"/></Relationships>
</file>

<file path=ppt/slides/_rels/slide43.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png"/><Relationship Id="rId3" Type="http://schemas.openxmlformats.org/officeDocument/2006/relationships/image" Target="../media/image176.png"/><Relationship Id="rId7" Type="http://schemas.openxmlformats.org/officeDocument/2006/relationships/image" Target="../media/image180.png"/><Relationship Id="rId12"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26.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0" Type="http://schemas.openxmlformats.org/officeDocument/2006/relationships/image" Target="../media/image183.png"/><Relationship Id="rId4" Type="http://schemas.openxmlformats.org/officeDocument/2006/relationships/image" Target="../media/image177.png"/><Relationship Id="rId9" Type="http://schemas.openxmlformats.org/officeDocument/2006/relationships/image" Target="../media/image18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38.xml"/><Relationship Id="rId1" Type="http://schemas.openxmlformats.org/officeDocument/2006/relationships/slideLayout" Target="../slideLayouts/slideLayout19.xml"/><Relationship Id="rId5" Type="http://schemas.openxmlformats.org/officeDocument/2006/relationships/image" Target="../media/image189.jpeg"/><Relationship Id="rId4" Type="http://schemas.openxmlformats.org/officeDocument/2006/relationships/image" Target="../media/image18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7.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93.jpeg"/><Relationship Id="rId3" Type="http://schemas.openxmlformats.org/officeDocument/2006/relationships/image" Target="../media/image179.png"/><Relationship Id="rId7" Type="http://schemas.openxmlformats.org/officeDocument/2006/relationships/image" Target="../media/image190.png"/><Relationship Id="rId12" Type="http://schemas.openxmlformats.org/officeDocument/2006/relationships/image" Target="../media/image192.png"/><Relationship Id="rId2" Type="http://schemas.openxmlformats.org/officeDocument/2006/relationships/notesSlide" Target="../notesSlides/notesSlide39.xml"/><Relationship Id="rId1" Type="http://schemas.openxmlformats.org/officeDocument/2006/relationships/slideLayout" Target="../slideLayouts/slideLayout87.xml"/><Relationship Id="rId6" Type="http://schemas.openxmlformats.org/officeDocument/2006/relationships/image" Target="../media/image178.png"/><Relationship Id="rId11" Type="http://schemas.openxmlformats.org/officeDocument/2006/relationships/image" Target="../media/image191.png"/><Relationship Id="rId5" Type="http://schemas.openxmlformats.org/officeDocument/2006/relationships/image" Target="../media/image177.png"/><Relationship Id="rId10" Type="http://schemas.openxmlformats.org/officeDocument/2006/relationships/image" Target="../media/image183.png"/><Relationship Id="rId4" Type="http://schemas.openxmlformats.org/officeDocument/2006/relationships/image" Target="../media/image176.png"/><Relationship Id="rId9" Type="http://schemas.openxmlformats.org/officeDocument/2006/relationships/image" Target="../media/image182.png"/></Relationships>
</file>

<file path=ppt/slides/_rels/slide48.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5.png"/><Relationship Id="rId7" Type="http://schemas.openxmlformats.org/officeDocument/2006/relationships/image" Target="../media/image198.png"/><Relationship Id="rId2" Type="http://schemas.openxmlformats.org/officeDocument/2006/relationships/image" Target="../media/image194.png"/><Relationship Id="rId1" Type="http://schemas.openxmlformats.org/officeDocument/2006/relationships/slideLayout" Target="../slideLayouts/slideLayout87.xml"/><Relationship Id="rId6" Type="http://schemas.openxmlformats.org/officeDocument/2006/relationships/image" Target="../media/image197.png"/><Relationship Id="rId5" Type="http://schemas.openxmlformats.org/officeDocument/2006/relationships/image" Target="../media/image183.png"/><Relationship Id="rId10" Type="http://schemas.openxmlformats.org/officeDocument/2006/relationships/image" Target="../media/image201.png"/><Relationship Id="rId4" Type="http://schemas.openxmlformats.org/officeDocument/2006/relationships/image" Target="../media/image196.png"/><Relationship Id="rId9" Type="http://schemas.openxmlformats.org/officeDocument/2006/relationships/image" Target="../media/image200.png"/></Relationships>
</file>

<file path=ppt/slides/_rels/slide4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56.xml"/><Relationship Id="rId4" Type="http://schemas.openxmlformats.org/officeDocument/2006/relationships/hyperlink" Target="https://www.mckinsey.com/~/media/McKinsey/Business%20Functions/McKinsey%20Digital/Our%20Insights/The%20Internet%20of%20Things%20The%20value%20of%20digitizing%20the%20physical%20world/The-Internet-of-things-Mapping-the-value-beyond-the-hype.ashx"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85.xml"/></Relationships>
</file>

<file path=ppt/slides/_rels/slide5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85.xml"/></Relationships>
</file>

<file path=ppt/slides/_rels/slide52.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85.xml"/></Relationships>
</file>

<file path=ppt/slides/_rels/slide53.xml.rels><?xml version="1.0" encoding="UTF-8" standalone="yes"?>
<Relationships xmlns="http://schemas.openxmlformats.org/package/2006/relationships"><Relationship Id="rId8" Type="http://schemas.openxmlformats.org/officeDocument/2006/relationships/hyperlink" Target="https://docs.influxdata.com/kapacitor/v1.5/event_handlers/pagerduty/v2/" TargetMode="External"/><Relationship Id="rId13" Type="http://schemas.openxmlformats.org/officeDocument/2006/relationships/hyperlink" Target="https://docs.influxdata.com/kapacitor/v1.5/event_handlers/talk/" TargetMode="External"/><Relationship Id="rId3" Type="http://schemas.openxmlformats.org/officeDocument/2006/relationships/hyperlink" Target="https://docs.influxdata.com/kapacitor/v1.5/event_handlers/email/" TargetMode="External"/><Relationship Id="rId7" Type="http://schemas.openxmlformats.org/officeDocument/2006/relationships/hyperlink" Target="https://docs.influxdata.com/kapacitor/v1.5/event_handlers/opsgenie/v2/" TargetMode="External"/><Relationship Id="rId12" Type="http://schemas.openxmlformats.org/officeDocument/2006/relationships/hyperlink" Target="https://docs.influxdata.com/kapacitor/v1.5/event_handlers/snmptrap/" TargetMode="External"/><Relationship Id="rId2" Type="http://schemas.openxmlformats.org/officeDocument/2006/relationships/hyperlink" Target="https://docs.influxdata.com/kapacitor/v1.5/event_handlers/alerta/" TargetMode="External"/><Relationship Id="rId1" Type="http://schemas.openxmlformats.org/officeDocument/2006/relationships/slideLayout" Target="../slideLayouts/slideLayout85.xml"/><Relationship Id="rId6" Type="http://schemas.openxmlformats.org/officeDocument/2006/relationships/hyperlink" Target="https://docs.influxdata.com/kapacitor/v1.5/event_handlers/mqtt/" TargetMode="External"/><Relationship Id="rId11" Type="http://schemas.openxmlformats.org/officeDocument/2006/relationships/hyperlink" Target="https://docs.influxdata.com/kapacitor/v1.5/event_handlers/slack/" TargetMode="External"/><Relationship Id="rId5" Type="http://schemas.openxmlformats.org/officeDocument/2006/relationships/hyperlink" Target="https://docs.influxdata.com/kapacitor/v1.5/event_handlers/kafka/" TargetMode="External"/><Relationship Id="rId15" Type="http://schemas.openxmlformats.org/officeDocument/2006/relationships/hyperlink" Target="https://docs.influxdata.com/kapacitor/v1.5/event_handlers/victorops/" TargetMode="External"/><Relationship Id="rId10" Type="http://schemas.openxmlformats.org/officeDocument/2006/relationships/hyperlink" Target="https://docs.influxdata.com/kapacitor/v1.5/event_handlers/sensu/" TargetMode="External"/><Relationship Id="rId4" Type="http://schemas.openxmlformats.org/officeDocument/2006/relationships/hyperlink" Target="https://docs.influxdata.com/kapacitor/v1.5/event_handlers/hipchat/" TargetMode="External"/><Relationship Id="rId9" Type="http://schemas.openxmlformats.org/officeDocument/2006/relationships/hyperlink" Target="https://docs.influxdata.com/kapacitor/v1.5/event_handlers/pushover/" TargetMode="External"/><Relationship Id="rId14" Type="http://schemas.openxmlformats.org/officeDocument/2006/relationships/hyperlink" Target="https://docs.influxdata.com/kapacitor/v1.5/event_handlers/telegra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85.xml"/></Relationships>
</file>

<file path=ppt/slides/_rels/slide59.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notesSlide" Target="../notesSlides/notesSlide40.xml"/><Relationship Id="rId1" Type="http://schemas.openxmlformats.org/officeDocument/2006/relationships/slideLayout" Target="../slideLayouts/slideLayout26.xml"/><Relationship Id="rId6" Type="http://schemas.openxmlformats.org/officeDocument/2006/relationships/image" Target="../media/image209.jpeg"/><Relationship Id="rId5" Type="http://schemas.openxmlformats.org/officeDocument/2006/relationships/image" Target="../media/image208.png"/><Relationship Id="rId4" Type="http://schemas.openxmlformats.org/officeDocument/2006/relationships/image" Target="../media/image207.jpe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60.xml.rels><?xml version="1.0" encoding="UTF-8" standalone="yes"?>
<Relationships xmlns="http://schemas.openxmlformats.org/package/2006/relationships"><Relationship Id="rId3" Type="http://schemas.openxmlformats.org/officeDocument/2006/relationships/hyperlink" Target="http://eshop.usa.ieiworld.com/usa/items.php?CA=2&amp;sub_CA=24" TargetMode="External"/><Relationship Id="rId2" Type="http://schemas.openxmlformats.org/officeDocument/2006/relationships/notesSlide" Target="../notesSlides/notesSlide41.xml"/><Relationship Id="rId1" Type="http://schemas.openxmlformats.org/officeDocument/2006/relationships/slideLayout" Target="../slideLayouts/slideLayout26.xml"/><Relationship Id="rId5" Type="http://schemas.openxmlformats.org/officeDocument/2006/relationships/image" Target="../media/image211.png"/><Relationship Id="rId4" Type="http://schemas.openxmlformats.org/officeDocument/2006/relationships/hyperlink" Target="https://software.intel.com/en-us/blogs/2018/06/13/introducing-the-tank-aiot-developer-kit"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213.tiff"/><Relationship Id="rId2" Type="http://schemas.openxmlformats.org/officeDocument/2006/relationships/image" Target="../media/image212.pn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215.tiff"/><Relationship Id="rId2" Type="http://schemas.openxmlformats.org/officeDocument/2006/relationships/image" Target="../media/image214.tiff"/><Relationship Id="rId1" Type="http://schemas.openxmlformats.org/officeDocument/2006/relationships/slideLayout" Target="../slideLayouts/slideLayout2.xml"/><Relationship Id="rId5" Type="http://schemas.openxmlformats.org/officeDocument/2006/relationships/image" Target="../media/image216.tiff"/><Relationship Id="rId4" Type="http://schemas.openxmlformats.org/officeDocument/2006/relationships/image" Target="../media/image213.tiff"/></Relationships>
</file>

<file path=ppt/slides/_rels/slide63.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5.png"/><Relationship Id="rId3" Type="http://schemas.openxmlformats.org/officeDocument/2006/relationships/image" Target="../media/image217.png"/><Relationship Id="rId7" Type="http://schemas.microsoft.com/office/2007/relationships/hdphoto" Target="../media/hdphoto1.wdp"/><Relationship Id="rId12" Type="http://schemas.openxmlformats.org/officeDocument/2006/relationships/image" Target="../media/image224.png"/><Relationship Id="rId2" Type="http://schemas.openxmlformats.org/officeDocument/2006/relationships/notesSlide" Target="../notesSlides/notesSlide42.xml"/><Relationship Id="rId16" Type="http://schemas.openxmlformats.org/officeDocument/2006/relationships/image" Target="../media/image228.png"/><Relationship Id="rId1" Type="http://schemas.openxmlformats.org/officeDocument/2006/relationships/slideLayout" Target="../slideLayouts/slideLayout1.xml"/><Relationship Id="rId6" Type="http://schemas.openxmlformats.org/officeDocument/2006/relationships/image" Target="../media/image220.png"/><Relationship Id="rId11" Type="http://schemas.openxmlformats.org/officeDocument/2006/relationships/image" Target="../media/image223.png"/><Relationship Id="rId5" Type="http://schemas.openxmlformats.org/officeDocument/2006/relationships/image" Target="../media/image219.png"/><Relationship Id="rId15" Type="http://schemas.openxmlformats.org/officeDocument/2006/relationships/image" Target="../media/image227.png"/><Relationship Id="rId10" Type="http://schemas.microsoft.com/office/2007/relationships/hdphoto" Target="../media/hdphoto2.wdp"/><Relationship Id="rId4" Type="http://schemas.openxmlformats.org/officeDocument/2006/relationships/image" Target="../media/image218.png"/><Relationship Id="rId9" Type="http://schemas.openxmlformats.org/officeDocument/2006/relationships/image" Target="../media/image222.png"/><Relationship Id="rId14" Type="http://schemas.openxmlformats.org/officeDocument/2006/relationships/image" Target="../media/image226.png"/></Relationships>
</file>

<file path=ppt/slides/_rels/slide64.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9.png"/><Relationship Id="rId18" Type="http://schemas.openxmlformats.org/officeDocument/2006/relationships/hyperlink" Target="https://www.ieiworld.com/" TargetMode="External"/><Relationship Id="rId3" Type="http://schemas.openxmlformats.org/officeDocument/2006/relationships/image" Target="../media/image229.png"/><Relationship Id="rId21" Type="http://schemas.openxmlformats.org/officeDocument/2006/relationships/hyperlink" Target="http://www.dfi.com/" TargetMode="External"/><Relationship Id="rId7" Type="http://schemas.openxmlformats.org/officeDocument/2006/relationships/image" Target="../media/image233.png"/><Relationship Id="rId12" Type="http://schemas.openxmlformats.org/officeDocument/2006/relationships/image" Target="../media/image238.jpeg"/><Relationship Id="rId17" Type="http://schemas.openxmlformats.org/officeDocument/2006/relationships/hyperlink" Target="https://www.ibase.com.tw/" TargetMode="External"/><Relationship Id="rId2" Type="http://schemas.openxmlformats.org/officeDocument/2006/relationships/notesSlide" Target="../notesSlides/notesSlide43.xml"/><Relationship Id="rId16" Type="http://schemas.openxmlformats.org/officeDocument/2006/relationships/hyperlink" Target="http://www.axiomtek.com/" TargetMode="External"/><Relationship Id="rId20" Type="http://schemas.openxmlformats.org/officeDocument/2006/relationships/hyperlink" Target="http://www.quanmax.com/" TargetMode="External"/><Relationship Id="rId1" Type="http://schemas.openxmlformats.org/officeDocument/2006/relationships/slideLayout" Target="../slideLayouts/slideLayout1.xml"/><Relationship Id="rId6" Type="http://schemas.openxmlformats.org/officeDocument/2006/relationships/image" Target="../media/image232.png"/><Relationship Id="rId11" Type="http://schemas.openxmlformats.org/officeDocument/2006/relationships/image" Target="../media/image237.jpeg"/><Relationship Id="rId5" Type="http://schemas.openxmlformats.org/officeDocument/2006/relationships/image" Target="../media/image231.jpeg"/><Relationship Id="rId15" Type="http://schemas.openxmlformats.org/officeDocument/2006/relationships/hyperlink" Target="https://www.arbor-technology.com/" TargetMode="External"/><Relationship Id="rId10" Type="http://schemas.openxmlformats.org/officeDocument/2006/relationships/image" Target="../media/image236.jpeg"/><Relationship Id="rId19" Type="http://schemas.openxmlformats.org/officeDocument/2006/relationships/hyperlink" Target="http://www.nexcom.com/" TargetMode="External"/><Relationship Id="rId4" Type="http://schemas.openxmlformats.org/officeDocument/2006/relationships/image" Target="../media/image230.png"/><Relationship Id="rId9" Type="http://schemas.openxmlformats.org/officeDocument/2006/relationships/image" Target="../media/image235.png"/><Relationship Id="rId14" Type="http://schemas.openxmlformats.org/officeDocument/2006/relationships/hyperlink" Target="https://www.adlinktech.com/" TargetMode="External"/><Relationship Id="rId22" Type="http://schemas.openxmlformats.org/officeDocument/2006/relationships/hyperlink" Target="http://www.lex.com.tw/"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240.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6.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2846" y="2813980"/>
            <a:ext cx="11257205" cy="1945148"/>
          </a:xfrm>
        </p:spPr>
        <p:txBody>
          <a:bodyPr/>
          <a:lstStyle/>
          <a:p>
            <a:r>
              <a:rPr lang="en-US" sz="6500" dirty="0">
                <a:solidFill>
                  <a:schemeClr val="accent3">
                    <a:alpha val="90000"/>
                  </a:schemeClr>
                </a:solidFill>
              </a:rPr>
              <a:t>Intel</a:t>
            </a:r>
            <a:r>
              <a:rPr lang="en-US" sz="6500" dirty="0"/>
              <a:t> Edge </a:t>
            </a:r>
            <a:br>
              <a:rPr lang="en-US" sz="6500" dirty="0"/>
            </a:br>
            <a:r>
              <a:rPr lang="en-US" sz="6500" dirty="0"/>
              <a:t>Insights Software</a:t>
            </a:r>
            <a:br>
              <a:rPr lang="en-US" sz="6500" dirty="0"/>
            </a:br>
            <a:r>
              <a:rPr lang="en-US" sz="4200" dirty="0"/>
              <a:t>rapid deployment of analytics Pipelines</a:t>
            </a:r>
          </a:p>
        </p:txBody>
      </p:sp>
      <p:sp>
        <p:nvSpPr>
          <p:cNvPr id="7" name="Subtitle 6">
            <a:extLst>
              <a:ext uri="{FF2B5EF4-FFF2-40B4-BE49-F238E27FC236}">
                <a16:creationId xmlns:a16="http://schemas.microsoft.com/office/drawing/2014/main" id="{F762DE74-5AC3-452A-B816-51908289749D}"/>
              </a:ext>
            </a:extLst>
          </p:cNvPr>
          <p:cNvSpPr>
            <a:spLocks noGrp="1"/>
          </p:cNvSpPr>
          <p:nvPr>
            <p:ph type="body" sz="quarter" idx="13"/>
          </p:nvPr>
        </p:nvSpPr>
        <p:spPr>
          <a:xfrm>
            <a:off x="462846" y="4626384"/>
            <a:ext cx="11257205" cy="420564"/>
          </a:xfrm>
        </p:spPr>
        <p:txBody>
          <a:bodyPr/>
          <a:lstStyle/>
          <a:p>
            <a:r>
              <a:rPr lang="en-US" dirty="0">
                <a:solidFill>
                  <a:schemeClr val="accent3"/>
                </a:solidFill>
              </a:rPr>
              <a:t>Industrial Solutions Division, Intel</a:t>
            </a:r>
          </a:p>
        </p:txBody>
      </p:sp>
    </p:spTree>
    <p:extLst>
      <p:ext uri="{BB962C8B-B14F-4D97-AF65-F5344CB8AC3E}">
        <p14:creationId xmlns:p14="http://schemas.microsoft.com/office/powerpoint/2010/main" val="69188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2125" y="1675677"/>
            <a:ext cx="2765915" cy="2177073"/>
          </a:xfrm>
          <a:prstGeom prst="rect">
            <a:avLst/>
          </a:prstGeom>
          <a:gradFill flip="none" rotWithShape="1">
            <a:gsLst>
              <a:gs pos="100000">
                <a:schemeClr val="bg2">
                  <a:alpha val="0"/>
                </a:schemeClr>
              </a:gs>
              <a:gs pos="0">
                <a:schemeClr val="bg2"/>
              </a:gs>
            </a:gsLst>
            <a:lin ang="16200000" scaled="1"/>
            <a:tileRect/>
          </a:gradFill>
          <a:ln>
            <a:gradFill flip="none" rotWithShape="1">
              <a:gsLst>
                <a:gs pos="0">
                  <a:schemeClr val="accent2">
                    <a:alpha val="0"/>
                  </a:schemeClr>
                </a:gs>
                <a:gs pos="100000">
                  <a:schemeClr val="accent2"/>
                </a:gs>
              </a:gsLst>
              <a:lin ang="5400000" scaled="1"/>
              <a:tileRect/>
            </a:gradFill>
          </a:ln>
        </p:spPr>
        <p:txBody>
          <a:bodyPr vert="horz" wrap="square" lIns="121920" tIns="60960" rIns="121920" bIns="60960" rtlCol="0" anchor="b" anchorCtr="0">
            <a:noAutofit/>
          </a:bodyPr>
          <a:lstStyle/>
          <a:p>
            <a:pPr algn="ctr">
              <a:spcBef>
                <a:spcPts val="800"/>
              </a:spcBef>
            </a:pPr>
            <a:r>
              <a:rPr lang="en-US" sz="1867" dirty="0">
                <a:solidFill>
                  <a:srgbClr val="FFFFFF"/>
                </a:solidFill>
                <a:effectLst>
                  <a:outerShdw blurRad="38100" dist="38100" dir="2700000" algn="tl">
                    <a:srgbClr val="000000">
                      <a:alpha val="43137"/>
                    </a:srgbClr>
                  </a:outerShdw>
                </a:effectLst>
              </a:rPr>
              <a:t>The plant floor is a source of, and is powered by, data</a:t>
            </a:r>
          </a:p>
        </p:txBody>
      </p:sp>
      <p:sp>
        <p:nvSpPr>
          <p:cNvPr id="4" name="TextBox 3"/>
          <p:cNvSpPr txBox="1"/>
          <p:nvPr/>
        </p:nvSpPr>
        <p:spPr>
          <a:xfrm>
            <a:off x="3278893" y="1675677"/>
            <a:ext cx="2765913" cy="2177073"/>
          </a:xfrm>
          <a:prstGeom prst="rect">
            <a:avLst/>
          </a:prstGeom>
          <a:gradFill flip="none" rotWithShape="1">
            <a:gsLst>
              <a:gs pos="100000">
                <a:schemeClr val="bg2">
                  <a:alpha val="0"/>
                </a:schemeClr>
              </a:gs>
              <a:gs pos="0">
                <a:schemeClr val="bg2"/>
              </a:gs>
            </a:gsLst>
            <a:lin ang="16200000" scaled="1"/>
            <a:tileRect/>
          </a:gradFill>
          <a:ln>
            <a:gradFill flip="none" rotWithShape="1">
              <a:gsLst>
                <a:gs pos="0">
                  <a:schemeClr val="accent2">
                    <a:alpha val="0"/>
                  </a:schemeClr>
                </a:gs>
                <a:gs pos="100000">
                  <a:schemeClr val="accent2"/>
                </a:gs>
              </a:gsLst>
              <a:lin ang="5400000" scaled="1"/>
              <a:tileRect/>
            </a:gradFill>
          </a:ln>
        </p:spPr>
        <p:txBody>
          <a:bodyPr vert="horz" wrap="square" lIns="121920" tIns="60960" rIns="121920" bIns="60960" rtlCol="0" anchor="b" anchorCtr="0">
            <a:noAutofit/>
          </a:bodyPr>
          <a:lstStyle/>
          <a:p>
            <a:pPr algn="ctr">
              <a:spcBef>
                <a:spcPts val="800"/>
              </a:spcBef>
            </a:pPr>
            <a:r>
              <a:rPr lang="en-US" sz="1867" dirty="0">
                <a:solidFill>
                  <a:srgbClr val="FFFFFF"/>
                </a:solidFill>
                <a:effectLst>
                  <a:outerShdw blurRad="38100" dist="38100" dir="2700000" algn="tl">
                    <a:srgbClr val="000000">
                      <a:alpha val="43137"/>
                    </a:srgbClr>
                  </a:outerShdw>
                </a:effectLst>
              </a:rPr>
              <a:t>Factories function more efficiently to reduce costs </a:t>
            </a:r>
          </a:p>
        </p:txBody>
      </p:sp>
      <p:sp>
        <p:nvSpPr>
          <p:cNvPr id="5" name="TextBox 4"/>
          <p:cNvSpPr txBox="1"/>
          <p:nvPr/>
        </p:nvSpPr>
        <p:spPr>
          <a:xfrm>
            <a:off x="6105657" y="1675677"/>
            <a:ext cx="2837187" cy="2177073"/>
          </a:xfrm>
          <a:prstGeom prst="rect">
            <a:avLst/>
          </a:prstGeom>
          <a:gradFill flip="none" rotWithShape="1">
            <a:gsLst>
              <a:gs pos="100000">
                <a:schemeClr val="bg2">
                  <a:alpha val="0"/>
                </a:schemeClr>
              </a:gs>
              <a:gs pos="0">
                <a:schemeClr val="bg2"/>
              </a:gs>
            </a:gsLst>
            <a:lin ang="16200000" scaled="1"/>
            <a:tileRect/>
          </a:gradFill>
          <a:ln>
            <a:gradFill flip="none" rotWithShape="1">
              <a:gsLst>
                <a:gs pos="0">
                  <a:schemeClr val="accent2">
                    <a:alpha val="0"/>
                  </a:schemeClr>
                </a:gs>
                <a:gs pos="100000">
                  <a:schemeClr val="accent2"/>
                </a:gs>
              </a:gsLst>
              <a:lin ang="5400000" scaled="1"/>
              <a:tileRect/>
            </a:gradFill>
          </a:ln>
        </p:spPr>
        <p:txBody>
          <a:bodyPr vert="horz" wrap="square" lIns="121920" tIns="60960" rIns="121920" bIns="60960" rtlCol="0" anchor="b" anchorCtr="0">
            <a:noAutofit/>
          </a:bodyPr>
          <a:lstStyle/>
          <a:p>
            <a:pPr algn="ctr">
              <a:spcBef>
                <a:spcPts val="800"/>
              </a:spcBef>
            </a:pPr>
            <a:r>
              <a:rPr lang="en-US" sz="1867" dirty="0">
                <a:solidFill>
                  <a:srgbClr val="FFFFFF"/>
                </a:solidFill>
                <a:effectLst>
                  <a:outerShdw blurRad="38100" dist="38100" dir="2700000" algn="tl">
                    <a:srgbClr val="000000">
                      <a:alpha val="43137"/>
                    </a:srgbClr>
                  </a:outerShdw>
                </a:effectLst>
              </a:rPr>
              <a:t>Manufacturing flexibility matches consumer demands</a:t>
            </a:r>
          </a:p>
        </p:txBody>
      </p:sp>
      <p:sp>
        <p:nvSpPr>
          <p:cNvPr id="6" name="TextBox 5"/>
          <p:cNvSpPr txBox="1"/>
          <p:nvPr/>
        </p:nvSpPr>
        <p:spPr>
          <a:xfrm>
            <a:off x="9003696" y="1675677"/>
            <a:ext cx="2752432" cy="2177073"/>
          </a:xfrm>
          <a:prstGeom prst="rect">
            <a:avLst/>
          </a:prstGeom>
          <a:gradFill flip="none" rotWithShape="1">
            <a:gsLst>
              <a:gs pos="100000">
                <a:schemeClr val="bg2">
                  <a:alpha val="0"/>
                </a:schemeClr>
              </a:gs>
              <a:gs pos="0">
                <a:schemeClr val="bg2"/>
              </a:gs>
            </a:gsLst>
            <a:lin ang="16200000" scaled="1"/>
            <a:tileRect/>
          </a:gradFill>
          <a:ln>
            <a:gradFill flip="none" rotWithShape="1">
              <a:gsLst>
                <a:gs pos="0">
                  <a:schemeClr val="accent2">
                    <a:alpha val="0"/>
                  </a:schemeClr>
                </a:gs>
                <a:gs pos="100000">
                  <a:schemeClr val="accent2"/>
                </a:gs>
              </a:gsLst>
              <a:lin ang="5400000" scaled="1"/>
              <a:tileRect/>
            </a:gradFill>
          </a:ln>
        </p:spPr>
        <p:txBody>
          <a:bodyPr vert="horz" wrap="square" lIns="121920" tIns="60960" rIns="121920" bIns="60960" rtlCol="0" anchor="b" anchorCtr="0">
            <a:noAutofit/>
          </a:bodyPr>
          <a:lstStyle/>
          <a:p>
            <a:pPr algn="ctr">
              <a:spcBef>
                <a:spcPts val="800"/>
              </a:spcBef>
            </a:pPr>
            <a:r>
              <a:rPr lang="en-US" sz="1867" dirty="0">
                <a:solidFill>
                  <a:srgbClr val="FFFFFF"/>
                </a:solidFill>
                <a:effectLst>
                  <a:outerShdw blurRad="38100" dist="38100" dir="2700000" algn="tl">
                    <a:srgbClr val="000000">
                      <a:alpha val="43137"/>
                    </a:srgbClr>
                  </a:outerShdw>
                </a:effectLst>
              </a:rPr>
              <a:t>Equipment management to improve quality</a:t>
            </a:r>
          </a:p>
        </p:txBody>
      </p:sp>
      <p:sp>
        <p:nvSpPr>
          <p:cNvPr id="8" name="Title 7">
            <a:extLst>
              <a:ext uri="{FF2B5EF4-FFF2-40B4-BE49-F238E27FC236}">
                <a16:creationId xmlns:a16="http://schemas.microsoft.com/office/drawing/2014/main" id="{3673314E-22A8-416D-8C86-5602FA33915C}"/>
              </a:ext>
            </a:extLst>
          </p:cNvPr>
          <p:cNvSpPr>
            <a:spLocks noGrp="1"/>
          </p:cNvSpPr>
          <p:nvPr>
            <p:ph type="title"/>
          </p:nvPr>
        </p:nvSpPr>
        <p:spPr>
          <a:xfrm>
            <a:off x="471950" y="304701"/>
            <a:ext cx="11248101" cy="1255728"/>
          </a:xfrm>
        </p:spPr>
        <p:txBody>
          <a:bodyPr/>
          <a:lstStyle/>
          <a:p>
            <a:r>
              <a:rPr lang="en-US" sz="5400" dirty="0">
                <a:solidFill>
                  <a:schemeClr val="accent3"/>
                </a:solidFill>
              </a:rPr>
              <a:t>Industrial</a:t>
            </a:r>
            <a:r>
              <a:rPr lang="en-US" sz="5400" dirty="0"/>
              <a:t> Manufacturers </a:t>
            </a:r>
            <a:br>
              <a:rPr lang="en-US" sz="5400" dirty="0"/>
            </a:br>
            <a:r>
              <a:rPr lang="en-US" sz="5400" dirty="0"/>
              <a:t>Require Industrial Compute Today</a:t>
            </a:r>
          </a:p>
        </p:txBody>
      </p:sp>
      <p:sp>
        <p:nvSpPr>
          <p:cNvPr id="7" name="Text Placeholder 6">
            <a:extLst>
              <a:ext uri="{FF2B5EF4-FFF2-40B4-BE49-F238E27FC236}">
                <a16:creationId xmlns:a16="http://schemas.microsoft.com/office/drawing/2014/main" id="{6F8E84B4-BB44-4031-8603-107C0D9B895E}"/>
              </a:ext>
            </a:extLst>
          </p:cNvPr>
          <p:cNvSpPr>
            <a:spLocks noGrp="1"/>
          </p:cNvSpPr>
          <p:nvPr>
            <p:ph type="body" sz="quarter" idx="13"/>
          </p:nvPr>
        </p:nvSpPr>
        <p:spPr/>
        <p:txBody>
          <a:bodyPr/>
          <a:lstStyle/>
          <a:p>
            <a:endParaRPr lang="en-US"/>
          </a:p>
        </p:txBody>
      </p:sp>
      <p:sp>
        <p:nvSpPr>
          <p:cNvPr id="12" name="Slide Number Placeholder 1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10</a:t>
            </a:fld>
            <a:endParaRPr lang="en-US" dirty="0"/>
          </a:p>
        </p:txBody>
      </p:sp>
      <p:grpSp>
        <p:nvGrpSpPr>
          <p:cNvPr id="17" name="Group 17">
            <a:extLst>
              <a:ext uri="{FF2B5EF4-FFF2-40B4-BE49-F238E27FC236}">
                <a16:creationId xmlns:a16="http://schemas.microsoft.com/office/drawing/2014/main" id="{F27DCA57-E741-40C1-BF5F-D581579AB443}"/>
              </a:ext>
            </a:extLst>
          </p:cNvPr>
          <p:cNvGrpSpPr>
            <a:grpSpLocks noChangeAspect="1"/>
          </p:cNvGrpSpPr>
          <p:nvPr/>
        </p:nvGrpSpPr>
        <p:grpSpPr bwMode="auto">
          <a:xfrm>
            <a:off x="1317836" y="1995875"/>
            <a:ext cx="1034493" cy="696184"/>
            <a:chOff x="4098" y="971"/>
            <a:chExt cx="370" cy="249"/>
          </a:xfrm>
          <a:solidFill>
            <a:srgbClr val="FFFFFF"/>
          </a:solidFill>
          <a:effectLst>
            <a:outerShdw blurRad="63500" sx="102000" sy="102000" algn="ctr" rotWithShape="0">
              <a:prstClr val="black">
                <a:alpha val="40000"/>
              </a:prstClr>
            </a:outerShdw>
          </a:effectLst>
        </p:grpSpPr>
        <p:sp>
          <p:nvSpPr>
            <p:cNvPr id="18" name="Freeform 19">
              <a:extLst>
                <a:ext uri="{FF2B5EF4-FFF2-40B4-BE49-F238E27FC236}">
                  <a16:creationId xmlns:a16="http://schemas.microsoft.com/office/drawing/2014/main" id="{F1756DD4-8955-4D5E-9D2B-1168F67E4E4B}"/>
                </a:ext>
              </a:extLst>
            </p:cNvPr>
            <p:cNvSpPr>
              <a:spLocks noEditPoints="1"/>
            </p:cNvSpPr>
            <p:nvPr/>
          </p:nvSpPr>
          <p:spPr bwMode="auto">
            <a:xfrm>
              <a:off x="4098" y="971"/>
              <a:ext cx="370" cy="249"/>
            </a:xfrm>
            <a:custGeom>
              <a:avLst/>
              <a:gdLst>
                <a:gd name="T0" fmla="*/ 626 w 1893"/>
                <a:gd name="T1" fmla="*/ 90 h 1270"/>
                <a:gd name="T2" fmla="*/ 626 w 1893"/>
                <a:gd name="T3" fmla="*/ 90 h 1270"/>
                <a:gd name="T4" fmla="*/ 607 w 1893"/>
                <a:gd name="T5" fmla="*/ 71 h 1270"/>
                <a:gd name="T6" fmla="*/ 105 w 1893"/>
                <a:gd name="T7" fmla="*/ 71 h 1270"/>
                <a:gd name="T8" fmla="*/ 86 w 1893"/>
                <a:gd name="T9" fmla="*/ 90 h 1270"/>
                <a:gd name="T10" fmla="*/ 105 w 1893"/>
                <a:gd name="T11" fmla="*/ 110 h 1270"/>
                <a:gd name="T12" fmla="*/ 607 w 1893"/>
                <a:gd name="T13" fmla="*/ 110 h 1270"/>
                <a:gd name="T14" fmla="*/ 626 w 1893"/>
                <a:gd name="T15" fmla="*/ 90 h 1270"/>
                <a:gd name="T16" fmla="*/ 1762 w 1893"/>
                <a:gd name="T17" fmla="*/ 67 h 1270"/>
                <a:gd name="T18" fmla="*/ 1762 w 1893"/>
                <a:gd name="T19" fmla="*/ 67 h 1270"/>
                <a:gd name="T20" fmla="*/ 1740 w 1893"/>
                <a:gd name="T21" fmla="*/ 89 h 1270"/>
                <a:gd name="T22" fmla="*/ 1762 w 1893"/>
                <a:gd name="T23" fmla="*/ 112 h 1270"/>
                <a:gd name="T24" fmla="*/ 1784 w 1893"/>
                <a:gd name="T25" fmla="*/ 89 h 1270"/>
                <a:gd name="T26" fmla="*/ 1762 w 1893"/>
                <a:gd name="T27" fmla="*/ 67 h 1270"/>
                <a:gd name="T28" fmla="*/ 1686 w 1893"/>
                <a:gd name="T29" fmla="*/ 67 h 1270"/>
                <a:gd name="T30" fmla="*/ 1686 w 1893"/>
                <a:gd name="T31" fmla="*/ 67 h 1270"/>
                <a:gd name="T32" fmla="*/ 1664 w 1893"/>
                <a:gd name="T33" fmla="*/ 89 h 1270"/>
                <a:gd name="T34" fmla="*/ 1686 w 1893"/>
                <a:gd name="T35" fmla="*/ 112 h 1270"/>
                <a:gd name="T36" fmla="*/ 1708 w 1893"/>
                <a:gd name="T37" fmla="*/ 89 h 1270"/>
                <a:gd name="T38" fmla="*/ 1686 w 1893"/>
                <a:gd name="T39" fmla="*/ 67 h 1270"/>
                <a:gd name="T40" fmla="*/ 1618 w 1893"/>
                <a:gd name="T41" fmla="*/ 67 h 1270"/>
                <a:gd name="T42" fmla="*/ 1618 w 1893"/>
                <a:gd name="T43" fmla="*/ 67 h 1270"/>
                <a:gd name="T44" fmla="*/ 1596 w 1893"/>
                <a:gd name="T45" fmla="*/ 89 h 1270"/>
                <a:gd name="T46" fmla="*/ 1618 w 1893"/>
                <a:gd name="T47" fmla="*/ 112 h 1270"/>
                <a:gd name="T48" fmla="*/ 1640 w 1893"/>
                <a:gd name="T49" fmla="*/ 89 h 1270"/>
                <a:gd name="T50" fmla="*/ 1618 w 1893"/>
                <a:gd name="T51" fmla="*/ 67 h 1270"/>
                <a:gd name="T52" fmla="*/ 123 w 1893"/>
                <a:gd name="T53" fmla="*/ 210 h 1270"/>
                <a:gd name="T54" fmla="*/ 123 w 1893"/>
                <a:gd name="T55" fmla="*/ 210 h 1270"/>
                <a:gd name="T56" fmla="*/ 88 w 1893"/>
                <a:gd name="T57" fmla="*/ 245 h 1270"/>
                <a:gd name="T58" fmla="*/ 88 w 1893"/>
                <a:gd name="T59" fmla="*/ 1146 h 1270"/>
                <a:gd name="T60" fmla="*/ 123 w 1893"/>
                <a:gd name="T61" fmla="*/ 1181 h 1270"/>
                <a:gd name="T62" fmla="*/ 1769 w 1893"/>
                <a:gd name="T63" fmla="*/ 1181 h 1270"/>
                <a:gd name="T64" fmla="*/ 1804 w 1893"/>
                <a:gd name="T65" fmla="*/ 1146 h 1270"/>
                <a:gd name="T66" fmla="*/ 1804 w 1893"/>
                <a:gd name="T67" fmla="*/ 245 h 1270"/>
                <a:gd name="T68" fmla="*/ 1769 w 1893"/>
                <a:gd name="T69" fmla="*/ 210 h 1270"/>
                <a:gd name="T70" fmla="*/ 123 w 1893"/>
                <a:gd name="T71" fmla="*/ 210 h 1270"/>
                <a:gd name="T72" fmla="*/ 1769 w 1893"/>
                <a:gd name="T73" fmla="*/ 1270 h 1270"/>
                <a:gd name="T74" fmla="*/ 1769 w 1893"/>
                <a:gd name="T75" fmla="*/ 1270 h 1270"/>
                <a:gd name="T76" fmla="*/ 123 w 1893"/>
                <a:gd name="T77" fmla="*/ 1270 h 1270"/>
                <a:gd name="T78" fmla="*/ 0 w 1893"/>
                <a:gd name="T79" fmla="*/ 1141 h 1270"/>
                <a:gd name="T80" fmla="*/ 0 w 1893"/>
                <a:gd name="T81" fmla="*/ 127 h 1270"/>
                <a:gd name="T82" fmla="*/ 123 w 1893"/>
                <a:gd name="T83" fmla="*/ 0 h 1270"/>
                <a:gd name="T84" fmla="*/ 1769 w 1893"/>
                <a:gd name="T85" fmla="*/ 0 h 1270"/>
                <a:gd name="T86" fmla="*/ 1893 w 1893"/>
                <a:gd name="T87" fmla="*/ 127 h 1270"/>
                <a:gd name="T88" fmla="*/ 1893 w 1893"/>
                <a:gd name="T89" fmla="*/ 1141 h 1270"/>
                <a:gd name="T90" fmla="*/ 1769 w 1893"/>
                <a:gd name="T91" fmla="*/ 127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3" h="1270">
                  <a:moveTo>
                    <a:pt x="626" y="90"/>
                  </a:moveTo>
                  <a:lnTo>
                    <a:pt x="626" y="90"/>
                  </a:lnTo>
                  <a:cubicBezTo>
                    <a:pt x="626" y="80"/>
                    <a:pt x="617" y="71"/>
                    <a:pt x="607" y="71"/>
                  </a:cubicBezTo>
                  <a:lnTo>
                    <a:pt x="105" y="71"/>
                  </a:lnTo>
                  <a:cubicBezTo>
                    <a:pt x="95" y="71"/>
                    <a:pt x="86" y="80"/>
                    <a:pt x="86" y="90"/>
                  </a:cubicBezTo>
                  <a:cubicBezTo>
                    <a:pt x="86" y="101"/>
                    <a:pt x="95" y="110"/>
                    <a:pt x="105" y="110"/>
                  </a:cubicBezTo>
                  <a:lnTo>
                    <a:pt x="607" y="110"/>
                  </a:lnTo>
                  <a:cubicBezTo>
                    <a:pt x="617" y="110"/>
                    <a:pt x="626" y="101"/>
                    <a:pt x="626" y="90"/>
                  </a:cubicBezTo>
                  <a:close/>
                  <a:moveTo>
                    <a:pt x="1762" y="67"/>
                  </a:moveTo>
                  <a:lnTo>
                    <a:pt x="1762" y="67"/>
                  </a:lnTo>
                  <a:cubicBezTo>
                    <a:pt x="1750" y="67"/>
                    <a:pt x="1740" y="77"/>
                    <a:pt x="1740" y="89"/>
                  </a:cubicBezTo>
                  <a:cubicBezTo>
                    <a:pt x="1740" y="102"/>
                    <a:pt x="1750" y="112"/>
                    <a:pt x="1762" y="112"/>
                  </a:cubicBezTo>
                  <a:cubicBezTo>
                    <a:pt x="1775" y="112"/>
                    <a:pt x="1784" y="102"/>
                    <a:pt x="1784" y="89"/>
                  </a:cubicBezTo>
                  <a:cubicBezTo>
                    <a:pt x="1784" y="77"/>
                    <a:pt x="1775" y="67"/>
                    <a:pt x="1762" y="67"/>
                  </a:cubicBezTo>
                  <a:close/>
                  <a:moveTo>
                    <a:pt x="1686" y="67"/>
                  </a:moveTo>
                  <a:lnTo>
                    <a:pt x="1686" y="67"/>
                  </a:lnTo>
                  <a:cubicBezTo>
                    <a:pt x="1674" y="67"/>
                    <a:pt x="1664" y="77"/>
                    <a:pt x="1664" y="89"/>
                  </a:cubicBezTo>
                  <a:cubicBezTo>
                    <a:pt x="1664" y="102"/>
                    <a:pt x="1674" y="112"/>
                    <a:pt x="1686" y="112"/>
                  </a:cubicBezTo>
                  <a:cubicBezTo>
                    <a:pt x="1698" y="112"/>
                    <a:pt x="1708" y="102"/>
                    <a:pt x="1708" y="89"/>
                  </a:cubicBezTo>
                  <a:cubicBezTo>
                    <a:pt x="1708" y="77"/>
                    <a:pt x="1698" y="67"/>
                    <a:pt x="1686" y="67"/>
                  </a:cubicBezTo>
                  <a:close/>
                  <a:moveTo>
                    <a:pt x="1618" y="67"/>
                  </a:moveTo>
                  <a:lnTo>
                    <a:pt x="1618" y="67"/>
                  </a:lnTo>
                  <a:cubicBezTo>
                    <a:pt x="1606" y="67"/>
                    <a:pt x="1596" y="77"/>
                    <a:pt x="1596" y="89"/>
                  </a:cubicBezTo>
                  <a:cubicBezTo>
                    <a:pt x="1596" y="102"/>
                    <a:pt x="1606" y="112"/>
                    <a:pt x="1618" y="112"/>
                  </a:cubicBezTo>
                  <a:cubicBezTo>
                    <a:pt x="1630" y="112"/>
                    <a:pt x="1640" y="102"/>
                    <a:pt x="1640" y="89"/>
                  </a:cubicBezTo>
                  <a:cubicBezTo>
                    <a:pt x="1640" y="77"/>
                    <a:pt x="1630" y="67"/>
                    <a:pt x="1618" y="67"/>
                  </a:cubicBezTo>
                  <a:close/>
                  <a:moveTo>
                    <a:pt x="123" y="210"/>
                  </a:moveTo>
                  <a:lnTo>
                    <a:pt x="123" y="210"/>
                  </a:lnTo>
                  <a:cubicBezTo>
                    <a:pt x="104" y="210"/>
                    <a:pt x="88" y="226"/>
                    <a:pt x="88" y="245"/>
                  </a:cubicBezTo>
                  <a:lnTo>
                    <a:pt x="88" y="1146"/>
                  </a:lnTo>
                  <a:cubicBezTo>
                    <a:pt x="88" y="1165"/>
                    <a:pt x="104" y="1181"/>
                    <a:pt x="123" y="1181"/>
                  </a:cubicBezTo>
                  <a:lnTo>
                    <a:pt x="1769" y="1181"/>
                  </a:lnTo>
                  <a:cubicBezTo>
                    <a:pt x="1788" y="1181"/>
                    <a:pt x="1804" y="1165"/>
                    <a:pt x="1804" y="1146"/>
                  </a:cubicBezTo>
                  <a:lnTo>
                    <a:pt x="1804" y="245"/>
                  </a:lnTo>
                  <a:cubicBezTo>
                    <a:pt x="1804" y="226"/>
                    <a:pt x="1788" y="210"/>
                    <a:pt x="1769" y="210"/>
                  </a:cubicBezTo>
                  <a:lnTo>
                    <a:pt x="123" y="210"/>
                  </a:lnTo>
                  <a:close/>
                  <a:moveTo>
                    <a:pt x="1769" y="1270"/>
                  </a:moveTo>
                  <a:lnTo>
                    <a:pt x="1769" y="1270"/>
                  </a:lnTo>
                  <a:lnTo>
                    <a:pt x="123" y="1270"/>
                  </a:lnTo>
                  <a:cubicBezTo>
                    <a:pt x="55" y="1270"/>
                    <a:pt x="0" y="1212"/>
                    <a:pt x="0" y="1141"/>
                  </a:cubicBezTo>
                  <a:lnTo>
                    <a:pt x="0" y="127"/>
                  </a:lnTo>
                  <a:cubicBezTo>
                    <a:pt x="0" y="56"/>
                    <a:pt x="55" y="0"/>
                    <a:pt x="123" y="0"/>
                  </a:cubicBezTo>
                  <a:lnTo>
                    <a:pt x="1769" y="0"/>
                  </a:lnTo>
                  <a:cubicBezTo>
                    <a:pt x="1837" y="0"/>
                    <a:pt x="1893" y="56"/>
                    <a:pt x="1893" y="127"/>
                  </a:cubicBezTo>
                  <a:lnTo>
                    <a:pt x="1893" y="1141"/>
                  </a:lnTo>
                  <a:cubicBezTo>
                    <a:pt x="1893" y="1212"/>
                    <a:pt x="1837" y="1270"/>
                    <a:pt x="1769" y="1270"/>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19" name="Freeform 20">
              <a:extLst>
                <a:ext uri="{FF2B5EF4-FFF2-40B4-BE49-F238E27FC236}">
                  <a16:creationId xmlns:a16="http://schemas.microsoft.com/office/drawing/2014/main" id="{28966D66-4B48-4599-8031-956653DDC30C}"/>
                </a:ext>
              </a:extLst>
            </p:cNvPr>
            <p:cNvSpPr>
              <a:spLocks noEditPoints="1"/>
            </p:cNvSpPr>
            <p:nvPr/>
          </p:nvSpPr>
          <p:spPr bwMode="auto">
            <a:xfrm>
              <a:off x="4134" y="1043"/>
              <a:ext cx="22"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4"/>
                    <a:pt x="23" y="109"/>
                    <a:pt x="29" y="119"/>
                  </a:cubicBezTo>
                  <a:cubicBezTo>
                    <a:pt x="35" y="128"/>
                    <a:pt x="44" y="133"/>
                    <a:pt x="55" y="133"/>
                  </a:cubicBezTo>
                  <a:cubicBezTo>
                    <a:pt x="66" y="133"/>
                    <a:pt x="74" y="128"/>
                    <a:pt x="80" y="119"/>
                  </a:cubicBezTo>
                  <a:cubicBezTo>
                    <a:pt x="86" y="109"/>
                    <a:pt x="89" y="94"/>
                    <a:pt x="89" y="75"/>
                  </a:cubicBezTo>
                  <a:close/>
                  <a:moveTo>
                    <a:pt x="110" y="75"/>
                  </a:moveTo>
                  <a:lnTo>
                    <a:pt x="110" y="75"/>
                  </a:lnTo>
                  <a:cubicBezTo>
                    <a:pt x="110" y="100"/>
                    <a:pt x="105" y="119"/>
                    <a:pt x="95" y="131"/>
                  </a:cubicBezTo>
                  <a:cubicBezTo>
                    <a:pt x="85" y="144"/>
                    <a:pt x="72" y="150"/>
                    <a:pt x="55" y="150"/>
                  </a:cubicBezTo>
                  <a:cubicBezTo>
                    <a:pt x="37" y="150"/>
                    <a:pt x="24" y="144"/>
                    <a:pt x="14" y="131"/>
                  </a:cubicBezTo>
                  <a:cubicBezTo>
                    <a:pt x="4" y="119"/>
                    <a:pt x="0" y="100"/>
                    <a:pt x="0" y="75"/>
                  </a:cubicBezTo>
                  <a:cubicBezTo>
                    <a:pt x="0" y="51"/>
                    <a:pt x="4"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20" name="Freeform 21">
              <a:extLst>
                <a:ext uri="{FF2B5EF4-FFF2-40B4-BE49-F238E27FC236}">
                  <a16:creationId xmlns:a16="http://schemas.microsoft.com/office/drawing/2014/main" id="{87424F4C-B956-41AA-A894-60A97970204F}"/>
                </a:ext>
              </a:extLst>
            </p:cNvPr>
            <p:cNvSpPr>
              <a:spLocks/>
            </p:cNvSpPr>
            <p:nvPr/>
          </p:nvSpPr>
          <p:spPr bwMode="auto">
            <a:xfrm>
              <a:off x="4161" y="104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21" name="Freeform 22">
              <a:extLst>
                <a:ext uri="{FF2B5EF4-FFF2-40B4-BE49-F238E27FC236}">
                  <a16:creationId xmlns:a16="http://schemas.microsoft.com/office/drawing/2014/main" id="{2953C9A0-1A45-4CDE-89E4-1599D7F5A7D9}"/>
                </a:ext>
              </a:extLst>
            </p:cNvPr>
            <p:cNvSpPr>
              <a:spLocks/>
            </p:cNvSpPr>
            <p:nvPr/>
          </p:nvSpPr>
          <p:spPr bwMode="auto">
            <a:xfrm>
              <a:off x="4185" y="1043"/>
              <a:ext cx="14" cy="29"/>
            </a:xfrm>
            <a:custGeom>
              <a:avLst/>
              <a:gdLst>
                <a:gd name="T0" fmla="*/ 47 w 67"/>
                <a:gd name="T1" fmla="*/ 145 h 145"/>
                <a:gd name="T2" fmla="*/ 47 w 67"/>
                <a:gd name="T3" fmla="*/ 145 h 145"/>
                <a:gd name="T4" fmla="*/ 47 w 67"/>
                <a:gd name="T5" fmla="*/ 22 h 145"/>
                <a:gd name="T6" fmla="*/ 9 w 67"/>
                <a:gd name="T7" fmla="*/ 41 h 145"/>
                <a:gd name="T8" fmla="*/ 0 w 67"/>
                <a:gd name="T9" fmla="*/ 25 h 145"/>
                <a:gd name="T10" fmla="*/ 52 w 67"/>
                <a:gd name="T11" fmla="*/ 0 h 145"/>
                <a:gd name="T12" fmla="*/ 67 w 67"/>
                <a:gd name="T13" fmla="*/ 0 h 145"/>
                <a:gd name="T14" fmla="*/ 67 w 67"/>
                <a:gd name="T15" fmla="*/ 145 h 145"/>
                <a:gd name="T16" fmla="*/ 47 w 67"/>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5">
                  <a:moveTo>
                    <a:pt x="47" y="145"/>
                  </a:moveTo>
                  <a:lnTo>
                    <a:pt x="47" y="145"/>
                  </a:lnTo>
                  <a:lnTo>
                    <a:pt x="47" y="22"/>
                  </a:lnTo>
                  <a:lnTo>
                    <a:pt x="9" y="41"/>
                  </a:lnTo>
                  <a:lnTo>
                    <a:pt x="0" y="25"/>
                  </a:lnTo>
                  <a:lnTo>
                    <a:pt x="52" y="0"/>
                  </a:lnTo>
                  <a:lnTo>
                    <a:pt x="67" y="0"/>
                  </a:lnTo>
                  <a:lnTo>
                    <a:pt x="67"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22" name="Freeform 23">
              <a:extLst>
                <a:ext uri="{FF2B5EF4-FFF2-40B4-BE49-F238E27FC236}">
                  <a16:creationId xmlns:a16="http://schemas.microsoft.com/office/drawing/2014/main" id="{0C1AC9BB-1047-4C2F-BF37-ABEAB3877CD0}"/>
                </a:ext>
              </a:extLst>
            </p:cNvPr>
            <p:cNvSpPr>
              <a:spLocks noEditPoints="1"/>
            </p:cNvSpPr>
            <p:nvPr/>
          </p:nvSpPr>
          <p:spPr bwMode="auto">
            <a:xfrm>
              <a:off x="4209" y="1043"/>
              <a:ext cx="21"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4"/>
                    <a:pt x="23" y="109"/>
                    <a:pt x="29" y="119"/>
                  </a:cubicBezTo>
                  <a:cubicBezTo>
                    <a:pt x="35" y="128"/>
                    <a:pt x="44" y="133"/>
                    <a:pt x="55" y="133"/>
                  </a:cubicBezTo>
                  <a:cubicBezTo>
                    <a:pt x="66" y="133"/>
                    <a:pt x="74" y="128"/>
                    <a:pt x="80" y="119"/>
                  </a:cubicBezTo>
                  <a:cubicBezTo>
                    <a:pt x="86" y="109"/>
                    <a:pt x="89" y="94"/>
                    <a:pt x="89" y="75"/>
                  </a:cubicBezTo>
                  <a:close/>
                  <a:moveTo>
                    <a:pt x="110" y="75"/>
                  </a:moveTo>
                  <a:lnTo>
                    <a:pt x="110" y="75"/>
                  </a:lnTo>
                  <a:cubicBezTo>
                    <a:pt x="110" y="100"/>
                    <a:pt x="105" y="119"/>
                    <a:pt x="95" y="131"/>
                  </a:cubicBezTo>
                  <a:cubicBezTo>
                    <a:pt x="85" y="144"/>
                    <a:pt x="72" y="150"/>
                    <a:pt x="55" y="150"/>
                  </a:cubicBezTo>
                  <a:cubicBezTo>
                    <a:pt x="38" y="150"/>
                    <a:pt x="24" y="144"/>
                    <a:pt x="14" y="131"/>
                  </a:cubicBezTo>
                  <a:cubicBezTo>
                    <a:pt x="5" y="119"/>
                    <a:pt x="0" y="100"/>
                    <a:pt x="0" y="75"/>
                  </a:cubicBezTo>
                  <a:cubicBezTo>
                    <a:pt x="0" y="51"/>
                    <a:pt x="5"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23" name="Freeform 24">
              <a:extLst>
                <a:ext uri="{FF2B5EF4-FFF2-40B4-BE49-F238E27FC236}">
                  <a16:creationId xmlns:a16="http://schemas.microsoft.com/office/drawing/2014/main" id="{7E0AACF5-DFBF-4098-8DBF-F1AA62AB74AE}"/>
                </a:ext>
              </a:extLst>
            </p:cNvPr>
            <p:cNvSpPr>
              <a:spLocks/>
            </p:cNvSpPr>
            <p:nvPr/>
          </p:nvSpPr>
          <p:spPr bwMode="auto">
            <a:xfrm>
              <a:off x="4235" y="10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24" name="Freeform 25">
              <a:extLst>
                <a:ext uri="{FF2B5EF4-FFF2-40B4-BE49-F238E27FC236}">
                  <a16:creationId xmlns:a16="http://schemas.microsoft.com/office/drawing/2014/main" id="{629D8D87-2E34-43DA-AA6D-DAAD9AE4C2D6}"/>
                </a:ext>
              </a:extLst>
            </p:cNvPr>
            <p:cNvSpPr>
              <a:spLocks noEditPoints="1"/>
            </p:cNvSpPr>
            <p:nvPr/>
          </p:nvSpPr>
          <p:spPr bwMode="auto">
            <a:xfrm>
              <a:off x="4258" y="1043"/>
              <a:ext cx="21" cy="29"/>
            </a:xfrm>
            <a:custGeom>
              <a:avLst/>
              <a:gdLst>
                <a:gd name="T0" fmla="*/ 90 w 110"/>
                <a:gd name="T1" fmla="*/ 75 h 150"/>
                <a:gd name="T2" fmla="*/ 90 w 110"/>
                <a:gd name="T3" fmla="*/ 75 h 150"/>
                <a:gd name="T4" fmla="*/ 81 w 110"/>
                <a:gd name="T5" fmla="*/ 32 h 150"/>
                <a:gd name="T6" fmla="*/ 55 w 110"/>
                <a:gd name="T7" fmla="*/ 18 h 150"/>
                <a:gd name="T8" fmla="*/ 30 w 110"/>
                <a:gd name="T9" fmla="*/ 32 h 150"/>
                <a:gd name="T10" fmla="*/ 21 w 110"/>
                <a:gd name="T11" fmla="*/ 75 h 150"/>
                <a:gd name="T12" fmla="*/ 30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6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6" y="23"/>
                    <a:pt x="30" y="32"/>
                  </a:cubicBezTo>
                  <a:cubicBezTo>
                    <a:pt x="24" y="42"/>
                    <a:pt x="21" y="56"/>
                    <a:pt x="21" y="75"/>
                  </a:cubicBezTo>
                  <a:cubicBezTo>
                    <a:pt x="21" y="94"/>
                    <a:pt x="24" y="109"/>
                    <a:pt x="30" y="119"/>
                  </a:cubicBezTo>
                  <a:cubicBezTo>
                    <a:pt x="36" y="128"/>
                    <a:pt x="44" y="133"/>
                    <a:pt x="55" y="133"/>
                  </a:cubicBezTo>
                  <a:cubicBezTo>
                    <a:pt x="66" y="133"/>
                    <a:pt x="75" y="128"/>
                    <a:pt x="81" y="119"/>
                  </a:cubicBezTo>
                  <a:cubicBezTo>
                    <a:pt x="87" y="109"/>
                    <a:pt x="90" y="94"/>
                    <a:pt x="90" y="75"/>
                  </a:cubicBezTo>
                  <a:close/>
                  <a:moveTo>
                    <a:pt x="110" y="75"/>
                  </a:moveTo>
                  <a:lnTo>
                    <a:pt x="110" y="75"/>
                  </a:lnTo>
                  <a:cubicBezTo>
                    <a:pt x="110" y="100"/>
                    <a:pt x="105" y="119"/>
                    <a:pt x="96" y="131"/>
                  </a:cubicBezTo>
                  <a:cubicBezTo>
                    <a:pt x="86" y="144"/>
                    <a:pt x="72"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2" y="0"/>
                    <a:pt x="86" y="7"/>
                    <a:pt x="96" y="20"/>
                  </a:cubicBezTo>
                  <a:cubicBezTo>
                    <a:pt x="105"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25" name="Freeform 26">
              <a:extLst>
                <a:ext uri="{FF2B5EF4-FFF2-40B4-BE49-F238E27FC236}">
                  <a16:creationId xmlns:a16="http://schemas.microsoft.com/office/drawing/2014/main" id="{22FAC263-429F-4679-9643-0CC4BC035105}"/>
                </a:ext>
              </a:extLst>
            </p:cNvPr>
            <p:cNvSpPr>
              <a:spLocks/>
            </p:cNvSpPr>
            <p:nvPr/>
          </p:nvSpPr>
          <p:spPr bwMode="auto">
            <a:xfrm>
              <a:off x="4284" y="1043"/>
              <a:ext cx="13" cy="29"/>
            </a:xfrm>
            <a:custGeom>
              <a:avLst/>
              <a:gdLst>
                <a:gd name="T0" fmla="*/ 47 w 66"/>
                <a:gd name="T1" fmla="*/ 145 h 145"/>
                <a:gd name="T2" fmla="*/ 47 w 66"/>
                <a:gd name="T3" fmla="*/ 145 h 145"/>
                <a:gd name="T4" fmla="*/ 47 w 66"/>
                <a:gd name="T5" fmla="*/ 22 h 145"/>
                <a:gd name="T6" fmla="*/ 9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9"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26" name="Freeform 27">
              <a:extLst>
                <a:ext uri="{FF2B5EF4-FFF2-40B4-BE49-F238E27FC236}">
                  <a16:creationId xmlns:a16="http://schemas.microsoft.com/office/drawing/2014/main" id="{D9A05E72-537D-45A5-A67C-958E08BEE061}"/>
                </a:ext>
              </a:extLst>
            </p:cNvPr>
            <p:cNvSpPr>
              <a:spLocks/>
            </p:cNvSpPr>
            <p:nvPr/>
          </p:nvSpPr>
          <p:spPr bwMode="auto">
            <a:xfrm>
              <a:off x="4309" y="10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27" name="Freeform 28">
              <a:extLst>
                <a:ext uri="{FF2B5EF4-FFF2-40B4-BE49-F238E27FC236}">
                  <a16:creationId xmlns:a16="http://schemas.microsoft.com/office/drawing/2014/main" id="{33C60986-5275-4848-AAF9-2E39D00BE269}"/>
                </a:ext>
              </a:extLst>
            </p:cNvPr>
            <p:cNvSpPr>
              <a:spLocks noEditPoints="1"/>
            </p:cNvSpPr>
            <p:nvPr/>
          </p:nvSpPr>
          <p:spPr bwMode="auto">
            <a:xfrm>
              <a:off x="4332" y="1043"/>
              <a:ext cx="22" cy="29"/>
            </a:xfrm>
            <a:custGeom>
              <a:avLst/>
              <a:gdLst>
                <a:gd name="T0" fmla="*/ 90 w 110"/>
                <a:gd name="T1" fmla="*/ 75 h 150"/>
                <a:gd name="T2" fmla="*/ 90 w 110"/>
                <a:gd name="T3" fmla="*/ 75 h 150"/>
                <a:gd name="T4" fmla="*/ 81 w 110"/>
                <a:gd name="T5" fmla="*/ 32 h 150"/>
                <a:gd name="T6" fmla="*/ 55 w 110"/>
                <a:gd name="T7" fmla="*/ 18 h 150"/>
                <a:gd name="T8" fmla="*/ 30 w 110"/>
                <a:gd name="T9" fmla="*/ 32 h 150"/>
                <a:gd name="T10" fmla="*/ 21 w 110"/>
                <a:gd name="T11" fmla="*/ 75 h 150"/>
                <a:gd name="T12" fmla="*/ 30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6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6" y="23"/>
                    <a:pt x="30" y="32"/>
                  </a:cubicBezTo>
                  <a:cubicBezTo>
                    <a:pt x="24" y="42"/>
                    <a:pt x="21" y="56"/>
                    <a:pt x="21" y="75"/>
                  </a:cubicBezTo>
                  <a:cubicBezTo>
                    <a:pt x="21" y="94"/>
                    <a:pt x="24" y="109"/>
                    <a:pt x="30" y="119"/>
                  </a:cubicBezTo>
                  <a:cubicBezTo>
                    <a:pt x="36" y="128"/>
                    <a:pt x="44" y="133"/>
                    <a:pt x="55" y="133"/>
                  </a:cubicBezTo>
                  <a:cubicBezTo>
                    <a:pt x="66" y="133"/>
                    <a:pt x="75" y="128"/>
                    <a:pt x="81" y="119"/>
                  </a:cubicBezTo>
                  <a:cubicBezTo>
                    <a:pt x="87" y="109"/>
                    <a:pt x="90" y="94"/>
                    <a:pt x="90" y="75"/>
                  </a:cubicBezTo>
                  <a:close/>
                  <a:moveTo>
                    <a:pt x="110" y="75"/>
                  </a:moveTo>
                  <a:lnTo>
                    <a:pt x="110" y="75"/>
                  </a:lnTo>
                  <a:cubicBezTo>
                    <a:pt x="110" y="100"/>
                    <a:pt x="106" y="119"/>
                    <a:pt x="96" y="131"/>
                  </a:cubicBezTo>
                  <a:cubicBezTo>
                    <a:pt x="86" y="144"/>
                    <a:pt x="73"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2" y="0"/>
                    <a:pt x="86" y="7"/>
                    <a:pt x="96" y="20"/>
                  </a:cubicBezTo>
                  <a:cubicBezTo>
                    <a:pt x="106"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28" name="Freeform 29">
              <a:extLst>
                <a:ext uri="{FF2B5EF4-FFF2-40B4-BE49-F238E27FC236}">
                  <a16:creationId xmlns:a16="http://schemas.microsoft.com/office/drawing/2014/main" id="{12563932-ACA9-4883-B044-861A3BCB0DB6}"/>
                </a:ext>
              </a:extLst>
            </p:cNvPr>
            <p:cNvSpPr>
              <a:spLocks/>
            </p:cNvSpPr>
            <p:nvPr/>
          </p:nvSpPr>
          <p:spPr bwMode="auto">
            <a:xfrm>
              <a:off x="4359" y="1043"/>
              <a:ext cx="13" cy="29"/>
            </a:xfrm>
            <a:custGeom>
              <a:avLst/>
              <a:gdLst>
                <a:gd name="T0" fmla="*/ 47 w 67"/>
                <a:gd name="T1" fmla="*/ 145 h 145"/>
                <a:gd name="T2" fmla="*/ 47 w 67"/>
                <a:gd name="T3" fmla="*/ 145 h 145"/>
                <a:gd name="T4" fmla="*/ 47 w 67"/>
                <a:gd name="T5" fmla="*/ 22 h 145"/>
                <a:gd name="T6" fmla="*/ 9 w 67"/>
                <a:gd name="T7" fmla="*/ 41 h 145"/>
                <a:gd name="T8" fmla="*/ 0 w 67"/>
                <a:gd name="T9" fmla="*/ 25 h 145"/>
                <a:gd name="T10" fmla="*/ 52 w 67"/>
                <a:gd name="T11" fmla="*/ 0 h 145"/>
                <a:gd name="T12" fmla="*/ 67 w 67"/>
                <a:gd name="T13" fmla="*/ 0 h 145"/>
                <a:gd name="T14" fmla="*/ 67 w 67"/>
                <a:gd name="T15" fmla="*/ 145 h 145"/>
                <a:gd name="T16" fmla="*/ 47 w 67"/>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5">
                  <a:moveTo>
                    <a:pt x="47" y="145"/>
                  </a:moveTo>
                  <a:lnTo>
                    <a:pt x="47" y="145"/>
                  </a:lnTo>
                  <a:lnTo>
                    <a:pt x="47" y="22"/>
                  </a:lnTo>
                  <a:lnTo>
                    <a:pt x="9" y="41"/>
                  </a:lnTo>
                  <a:lnTo>
                    <a:pt x="0" y="25"/>
                  </a:lnTo>
                  <a:lnTo>
                    <a:pt x="52" y="0"/>
                  </a:lnTo>
                  <a:lnTo>
                    <a:pt x="67" y="0"/>
                  </a:lnTo>
                  <a:lnTo>
                    <a:pt x="67"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29" name="Freeform 30">
              <a:extLst>
                <a:ext uri="{FF2B5EF4-FFF2-40B4-BE49-F238E27FC236}">
                  <a16:creationId xmlns:a16="http://schemas.microsoft.com/office/drawing/2014/main" id="{B33976A7-BEEA-4229-B454-383B84C798BC}"/>
                </a:ext>
              </a:extLst>
            </p:cNvPr>
            <p:cNvSpPr>
              <a:spLocks/>
            </p:cNvSpPr>
            <p:nvPr/>
          </p:nvSpPr>
          <p:spPr bwMode="auto">
            <a:xfrm>
              <a:off x="4383" y="10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30" name="Freeform 31">
              <a:extLst>
                <a:ext uri="{FF2B5EF4-FFF2-40B4-BE49-F238E27FC236}">
                  <a16:creationId xmlns:a16="http://schemas.microsoft.com/office/drawing/2014/main" id="{B141E02B-BA5B-4FC7-926E-9CB488B6F610}"/>
                </a:ext>
              </a:extLst>
            </p:cNvPr>
            <p:cNvSpPr>
              <a:spLocks noEditPoints="1"/>
            </p:cNvSpPr>
            <p:nvPr/>
          </p:nvSpPr>
          <p:spPr bwMode="auto">
            <a:xfrm>
              <a:off x="4406" y="1043"/>
              <a:ext cx="22" cy="29"/>
            </a:xfrm>
            <a:custGeom>
              <a:avLst/>
              <a:gdLst>
                <a:gd name="T0" fmla="*/ 90 w 111"/>
                <a:gd name="T1" fmla="*/ 75 h 150"/>
                <a:gd name="T2" fmla="*/ 90 w 111"/>
                <a:gd name="T3" fmla="*/ 75 h 150"/>
                <a:gd name="T4" fmla="*/ 81 w 111"/>
                <a:gd name="T5" fmla="*/ 32 h 150"/>
                <a:gd name="T6" fmla="*/ 56 w 111"/>
                <a:gd name="T7" fmla="*/ 18 h 150"/>
                <a:gd name="T8" fmla="*/ 30 w 111"/>
                <a:gd name="T9" fmla="*/ 32 h 150"/>
                <a:gd name="T10" fmla="*/ 21 w 111"/>
                <a:gd name="T11" fmla="*/ 75 h 150"/>
                <a:gd name="T12" fmla="*/ 30 w 111"/>
                <a:gd name="T13" fmla="*/ 119 h 150"/>
                <a:gd name="T14" fmla="*/ 56 w 111"/>
                <a:gd name="T15" fmla="*/ 133 h 150"/>
                <a:gd name="T16" fmla="*/ 81 w 111"/>
                <a:gd name="T17" fmla="*/ 119 h 150"/>
                <a:gd name="T18" fmla="*/ 90 w 111"/>
                <a:gd name="T19" fmla="*/ 75 h 150"/>
                <a:gd name="T20" fmla="*/ 111 w 111"/>
                <a:gd name="T21" fmla="*/ 75 h 150"/>
                <a:gd name="T22" fmla="*/ 111 w 111"/>
                <a:gd name="T23" fmla="*/ 75 h 150"/>
                <a:gd name="T24" fmla="*/ 96 w 111"/>
                <a:gd name="T25" fmla="*/ 131 h 150"/>
                <a:gd name="T26" fmla="*/ 56 w 111"/>
                <a:gd name="T27" fmla="*/ 150 h 150"/>
                <a:gd name="T28" fmla="*/ 15 w 111"/>
                <a:gd name="T29" fmla="*/ 131 h 150"/>
                <a:gd name="T30" fmla="*/ 0 w 111"/>
                <a:gd name="T31" fmla="*/ 75 h 150"/>
                <a:gd name="T32" fmla="*/ 15 w 111"/>
                <a:gd name="T33" fmla="*/ 20 h 150"/>
                <a:gd name="T34" fmla="*/ 56 w 111"/>
                <a:gd name="T35" fmla="*/ 0 h 150"/>
                <a:gd name="T36" fmla="*/ 96 w 111"/>
                <a:gd name="T37" fmla="*/ 20 h 150"/>
                <a:gd name="T38" fmla="*/ 111 w 111"/>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90" y="75"/>
                  </a:moveTo>
                  <a:lnTo>
                    <a:pt x="90" y="75"/>
                  </a:lnTo>
                  <a:cubicBezTo>
                    <a:pt x="90" y="56"/>
                    <a:pt x="87" y="42"/>
                    <a:pt x="81" y="32"/>
                  </a:cubicBezTo>
                  <a:cubicBezTo>
                    <a:pt x="75" y="23"/>
                    <a:pt x="67" y="18"/>
                    <a:pt x="56" y="18"/>
                  </a:cubicBezTo>
                  <a:cubicBezTo>
                    <a:pt x="44" y="18"/>
                    <a:pt x="36" y="23"/>
                    <a:pt x="30" y="32"/>
                  </a:cubicBezTo>
                  <a:cubicBezTo>
                    <a:pt x="24" y="42"/>
                    <a:pt x="21" y="56"/>
                    <a:pt x="21" y="75"/>
                  </a:cubicBezTo>
                  <a:cubicBezTo>
                    <a:pt x="21" y="94"/>
                    <a:pt x="24" y="109"/>
                    <a:pt x="30" y="119"/>
                  </a:cubicBezTo>
                  <a:cubicBezTo>
                    <a:pt x="36" y="128"/>
                    <a:pt x="44" y="133"/>
                    <a:pt x="56" y="133"/>
                  </a:cubicBezTo>
                  <a:cubicBezTo>
                    <a:pt x="67" y="133"/>
                    <a:pt x="75" y="128"/>
                    <a:pt x="81" y="119"/>
                  </a:cubicBezTo>
                  <a:cubicBezTo>
                    <a:pt x="87" y="109"/>
                    <a:pt x="90" y="94"/>
                    <a:pt x="90" y="75"/>
                  </a:cubicBezTo>
                  <a:close/>
                  <a:moveTo>
                    <a:pt x="111" y="75"/>
                  </a:moveTo>
                  <a:lnTo>
                    <a:pt x="111" y="75"/>
                  </a:lnTo>
                  <a:cubicBezTo>
                    <a:pt x="111" y="100"/>
                    <a:pt x="106" y="119"/>
                    <a:pt x="96" y="131"/>
                  </a:cubicBezTo>
                  <a:cubicBezTo>
                    <a:pt x="86" y="144"/>
                    <a:pt x="73" y="150"/>
                    <a:pt x="56" y="150"/>
                  </a:cubicBezTo>
                  <a:cubicBezTo>
                    <a:pt x="38" y="150"/>
                    <a:pt x="25" y="144"/>
                    <a:pt x="15" y="131"/>
                  </a:cubicBezTo>
                  <a:cubicBezTo>
                    <a:pt x="5" y="119"/>
                    <a:pt x="0" y="100"/>
                    <a:pt x="0" y="75"/>
                  </a:cubicBezTo>
                  <a:cubicBezTo>
                    <a:pt x="0" y="51"/>
                    <a:pt x="5" y="32"/>
                    <a:pt x="15" y="20"/>
                  </a:cubicBezTo>
                  <a:cubicBezTo>
                    <a:pt x="25" y="7"/>
                    <a:pt x="38" y="0"/>
                    <a:pt x="56" y="0"/>
                  </a:cubicBezTo>
                  <a:cubicBezTo>
                    <a:pt x="73" y="0"/>
                    <a:pt x="86" y="7"/>
                    <a:pt x="96" y="20"/>
                  </a:cubicBezTo>
                  <a:cubicBezTo>
                    <a:pt x="106" y="32"/>
                    <a:pt x="111" y="51"/>
                    <a:pt x="111"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31" name="Freeform 32">
              <a:extLst>
                <a:ext uri="{FF2B5EF4-FFF2-40B4-BE49-F238E27FC236}">
                  <a16:creationId xmlns:a16="http://schemas.microsoft.com/office/drawing/2014/main" id="{99CF679B-3B64-4E59-8592-B7ABD09667F8}"/>
                </a:ext>
              </a:extLst>
            </p:cNvPr>
            <p:cNvSpPr>
              <a:spLocks/>
            </p:cNvSpPr>
            <p:nvPr/>
          </p:nvSpPr>
          <p:spPr bwMode="auto">
            <a:xfrm>
              <a:off x="4136" y="109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32" name="Freeform 33">
              <a:extLst>
                <a:ext uri="{FF2B5EF4-FFF2-40B4-BE49-F238E27FC236}">
                  <a16:creationId xmlns:a16="http://schemas.microsoft.com/office/drawing/2014/main" id="{CC89EAA3-D37E-4A5E-A0C1-6F1A67C772E0}"/>
                </a:ext>
              </a:extLst>
            </p:cNvPr>
            <p:cNvSpPr>
              <a:spLocks/>
            </p:cNvSpPr>
            <p:nvPr/>
          </p:nvSpPr>
          <p:spPr bwMode="auto">
            <a:xfrm>
              <a:off x="4161" y="109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33" name="Freeform 34">
              <a:extLst>
                <a:ext uri="{FF2B5EF4-FFF2-40B4-BE49-F238E27FC236}">
                  <a16:creationId xmlns:a16="http://schemas.microsoft.com/office/drawing/2014/main" id="{A67038AD-9BB2-47B7-8B77-A5AA90CEA32D}"/>
                </a:ext>
              </a:extLst>
            </p:cNvPr>
            <p:cNvSpPr>
              <a:spLocks noEditPoints="1"/>
            </p:cNvSpPr>
            <p:nvPr/>
          </p:nvSpPr>
          <p:spPr bwMode="auto">
            <a:xfrm>
              <a:off x="4184" y="1093"/>
              <a:ext cx="21" cy="29"/>
            </a:xfrm>
            <a:custGeom>
              <a:avLst/>
              <a:gdLst>
                <a:gd name="T0" fmla="*/ 90 w 110"/>
                <a:gd name="T1" fmla="*/ 75 h 150"/>
                <a:gd name="T2" fmla="*/ 90 w 110"/>
                <a:gd name="T3" fmla="*/ 75 h 150"/>
                <a:gd name="T4" fmla="*/ 81 w 110"/>
                <a:gd name="T5" fmla="*/ 32 h 150"/>
                <a:gd name="T6" fmla="*/ 55 w 110"/>
                <a:gd name="T7" fmla="*/ 18 h 150"/>
                <a:gd name="T8" fmla="*/ 29 w 110"/>
                <a:gd name="T9" fmla="*/ 32 h 150"/>
                <a:gd name="T10" fmla="*/ 21 w 110"/>
                <a:gd name="T11" fmla="*/ 75 h 150"/>
                <a:gd name="T12" fmla="*/ 29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5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5" y="23"/>
                    <a:pt x="29" y="32"/>
                  </a:cubicBezTo>
                  <a:cubicBezTo>
                    <a:pt x="23" y="42"/>
                    <a:pt x="21" y="56"/>
                    <a:pt x="21" y="75"/>
                  </a:cubicBezTo>
                  <a:cubicBezTo>
                    <a:pt x="21" y="95"/>
                    <a:pt x="23" y="109"/>
                    <a:pt x="29" y="119"/>
                  </a:cubicBezTo>
                  <a:cubicBezTo>
                    <a:pt x="35" y="128"/>
                    <a:pt x="44" y="133"/>
                    <a:pt x="55" y="133"/>
                  </a:cubicBezTo>
                  <a:cubicBezTo>
                    <a:pt x="66" y="133"/>
                    <a:pt x="75" y="128"/>
                    <a:pt x="81" y="119"/>
                  </a:cubicBezTo>
                  <a:cubicBezTo>
                    <a:pt x="87" y="109"/>
                    <a:pt x="90" y="95"/>
                    <a:pt x="90" y="75"/>
                  </a:cubicBezTo>
                  <a:close/>
                  <a:moveTo>
                    <a:pt x="110" y="75"/>
                  </a:moveTo>
                  <a:lnTo>
                    <a:pt x="110" y="75"/>
                  </a:lnTo>
                  <a:cubicBezTo>
                    <a:pt x="110" y="100"/>
                    <a:pt x="105" y="119"/>
                    <a:pt x="95" y="131"/>
                  </a:cubicBezTo>
                  <a:cubicBezTo>
                    <a:pt x="86" y="144"/>
                    <a:pt x="72" y="150"/>
                    <a:pt x="55" y="150"/>
                  </a:cubicBezTo>
                  <a:cubicBezTo>
                    <a:pt x="38" y="150"/>
                    <a:pt x="24" y="144"/>
                    <a:pt x="15" y="131"/>
                  </a:cubicBezTo>
                  <a:cubicBezTo>
                    <a:pt x="5" y="119"/>
                    <a:pt x="0" y="100"/>
                    <a:pt x="0" y="75"/>
                  </a:cubicBezTo>
                  <a:cubicBezTo>
                    <a:pt x="0" y="51"/>
                    <a:pt x="5" y="32"/>
                    <a:pt x="15" y="20"/>
                  </a:cubicBezTo>
                  <a:cubicBezTo>
                    <a:pt x="25" y="7"/>
                    <a:pt x="38" y="0"/>
                    <a:pt x="55" y="0"/>
                  </a:cubicBezTo>
                  <a:cubicBezTo>
                    <a:pt x="72" y="0"/>
                    <a:pt x="86" y="7"/>
                    <a:pt x="95" y="20"/>
                  </a:cubicBezTo>
                  <a:cubicBezTo>
                    <a:pt x="105"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34" name="Freeform 35">
              <a:extLst>
                <a:ext uri="{FF2B5EF4-FFF2-40B4-BE49-F238E27FC236}">
                  <a16:creationId xmlns:a16="http://schemas.microsoft.com/office/drawing/2014/main" id="{2FF3835F-1505-4D00-B4BC-7D3AE77C8997}"/>
                </a:ext>
              </a:extLst>
            </p:cNvPr>
            <p:cNvSpPr>
              <a:spLocks/>
            </p:cNvSpPr>
            <p:nvPr/>
          </p:nvSpPr>
          <p:spPr bwMode="auto">
            <a:xfrm>
              <a:off x="4210" y="109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35" name="Freeform 36">
              <a:extLst>
                <a:ext uri="{FF2B5EF4-FFF2-40B4-BE49-F238E27FC236}">
                  <a16:creationId xmlns:a16="http://schemas.microsoft.com/office/drawing/2014/main" id="{3F051523-04B8-44F0-B3D3-38201D438E78}"/>
                </a:ext>
              </a:extLst>
            </p:cNvPr>
            <p:cNvSpPr>
              <a:spLocks noEditPoints="1"/>
            </p:cNvSpPr>
            <p:nvPr/>
          </p:nvSpPr>
          <p:spPr bwMode="auto">
            <a:xfrm>
              <a:off x="4233" y="1093"/>
              <a:ext cx="22" cy="29"/>
            </a:xfrm>
            <a:custGeom>
              <a:avLst/>
              <a:gdLst>
                <a:gd name="T0" fmla="*/ 90 w 111"/>
                <a:gd name="T1" fmla="*/ 75 h 150"/>
                <a:gd name="T2" fmla="*/ 90 w 111"/>
                <a:gd name="T3" fmla="*/ 75 h 150"/>
                <a:gd name="T4" fmla="*/ 81 w 111"/>
                <a:gd name="T5" fmla="*/ 32 h 150"/>
                <a:gd name="T6" fmla="*/ 55 w 111"/>
                <a:gd name="T7" fmla="*/ 18 h 150"/>
                <a:gd name="T8" fmla="*/ 30 w 111"/>
                <a:gd name="T9" fmla="*/ 32 h 150"/>
                <a:gd name="T10" fmla="*/ 21 w 111"/>
                <a:gd name="T11" fmla="*/ 75 h 150"/>
                <a:gd name="T12" fmla="*/ 30 w 111"/>
                <a:gd name="T13" fmla="*/ 119 h 150"/>
                <a:gd name="T14" fmla="*/ 55 w 111"/>
                <a:gd name="T15" fmla="*/ 133 h 150"/>
                <a:gd name="T16" fmla="*/ 81 w 111"/>
                <a:gd name="T17" fmla="*/ 119 h 150"/>
                <a:gd name="T18" fmla="*/ 90 w 111"/>
                <a:gd name="T19" fmla="*/ 75 h 150"/>
                <a:gd name="T20" fmla="*/ 111 w 111"/>
                <a:gd name="T21" fmla="*/ 75 h 150"/>
                <a:gd name="T22" fmla="*/ 111 w 111"/>
                <a:gd name="T23" fmla="*/ 75 h 150"/>
                <a:gd name="T24" fmla="*/ 96 w 111"/>
                <a:gd name="T25" fmla="*/ 131 h 150"/>
                <a:gd name="T26" fmla="*/ 55 w 111"/>
                <a:gd name="T27" fmla="*/ 150 h 150"/>
                <a:gd name="T28" fmla="*/ 15 w 111"/>
                <a:gd name="T29" fmla="*/ 131 h 150"/>
                <a:gd name="T30" fmla="*/ 0 w 111"/>
                <a:gd name="T31" fmla="*/ 75 h 150"/>
                <a:gd name="T32" fmla="*/ 15 w 111"/>
                <a:gd name="T33" fmla="*/ 20 h 150"/>
                <a:gd name="T34" fmla="*/ 55 w 111"/>
                <a:gd name="T35" fmla="*/ 0 h 150"/>
                <a:gd name="T36" fmla="*/ 96 w 111"/>
                <a:gd name="T37" fmla="*/ 20 h 150"/>
                <a:gd name="T38" fmla="*/ 111 w 111"/>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90" y="75"/>
                  </a:moveTo>
                  <a:lnTo>
                    <a:pt x="90" y="75"/>
                  </a:lnTo>
                  <a:cubicBezTo>
                    <a:pt x="90" y="56"/>
                    <a:pt x="87" y="42"/>
                    <a:pt x="81" y="32"/>
                  </a:cubicBezTo>
                  <a:cubicBezTo>
                    <a:pt x="75" y="23"/>
                    <a:pt x="67" y="18"/>
                    <a:pt x="55" y="18"/>
                  </a:cubicBezTo>
                  <a:cubicBezTo>
                    <a:pt x="44" y="18"/>
                    <a:pt x="36" y="23"/>
                    <a:pt x="30" y="32"/>
                  </a:cubicBezTo>
                  <a:cubicBezTo>
                    <a:pt x="24" y="42"/>
                    <a:pt x="21" y="56"/>
                    <a:pt x="21" y="75"/>
                  </a:cubicBezTo>
                  <a:cubicBezTo>
                    <a:pt x="21" y="95"/>
                    <a:pt x="24" y="109"/>
                    <a:pt x="30" y="119"/>
                  </a:cubicBezTo>
                  <a:cubicBezTo>
                    <a:pt x="36" y="128"/>
                    <a:pt x="44" y="133"/>
                    <a:pt x="55" y="133"/>
                  </a:cubicBezTo>
                  <a:cubicBezTo>
                    <a:pt x="67" y="133"/>
                    <a:pt x="75" y="128"/>
                    <a:pt x="81" y="119"/>
                  </a:cubicBezTo>
                  <a:cubicBezTo>
                    <a:pt x="87" y="109"/>
                    <a:pt x="90" y="95"/>
                    <a:pt x="90" y="75"/>
                  </a:cubicBezTo>
                  <a:close/>
                  <a:moveTo>
                    <a:pt x="111" y="75"/>
                  </a:moveTo>
                  <a:lnTo>
                    <a:pt x="111" y="75"/>
                  </a:lnTo>
                  <a:cubicBezTo>
                    <a:pt x="111" y="100"/>
                    <a:pt x="106" y="119"/>
                    <a:pt x="96" y="131"/>
                  </a:cubicBezTo>
                  <a:cubicBezTo>
                    <a:pt x="86" y="144"/>
                    <a:pt x="73"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3" y="0"/>
                    <a:pt x="86" y="7"/>
                    <a:pt x="96" y="20"/>
                  </a:cubicBezTo>
                  <a:cubicBezTo>
                    <a:pt x="106" y="32"/>
                    <a:pt x="111" y="51"/>
                    <a:pt x="111"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36" name="Freeform 37">
              <a:extLst>
                <a:ext uri="{FF2B5EF4-FFF2-40B4-BE49-F238E27FC236}">
                  <a16:creationId xmlns:a16="http://schemas.microsoft.com/office/drawing/2014/main" id="{F66F70F0-E378-4635-A9D4-102C1B761030}"/>
                </a:ext>
              </a:extLst>
            </p:cNvPr>
            <p:cNvSpPr>
              <a:spLocks/>
            </p:cNvSpPr>
            <p:nvPr/>
          </p:nvSpPr>
          <p:spPr bwMode="auto">
            <a:xfrm>
              <a:off x="4260" y="109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37" name="Freeform 38">
              <a:extLst>
                <a:ext uri="{FF2B5EF4-FFF2-40B4-BE49-F238E27FC236}">
                  <a16:creationId xmlns:a16="http://schemas.microsoft.com/office/drawing/2014/main" id="{E155BC9A-0853-4C7A-9ECD-C9A2A54A7675}"/>
                </a:ext>
              </a:extLst>
            </p:cNvPr>
            <p:cNvSpPr>
              <a:spLocks/>
            </p:cNvSpPr>
            <p:nvPr/>
          </p:nvSpPr>
          <p:spPr bwMode="auto">
            <a:xfrm>
              <a:off x="4284" y="1093"/>
              <a:ext cx="13" cy="29"/>
            </a:xfrm>
            <a:custGeom>
              <a:avLst/>
              <a:gdLst>
                <a:gd name="T0" fmla="*/ 47 w 66"/>
                <a:gd name="T1" fmla="*/ 145 h 145"/>
                <a:gd name="T2" fmla="*/ 47 w 66"/>
                <a:gd name="T3" fmla="*/ 145 h 145"/>
                <a:gd name="T4" fmla="*/ 47 w 66"/>
                <a:gd name="T5" fmla="*/ 22 h 145"/>
                <a:gd name="T6" fmla="*/ 9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9"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38" name="Freeform 39">
              <a:extLst>
                <a:ext uri="{FF2B5EF4-FFF2-40B4-BE49-F238E27FC236}">
                  <a16:creationId xmlns:a16="http://schemas.microsoft.com/office/drawing/2014/main" id="{3E3B64D3-4A77-4B2B-B4BB-39419EA09D5E}"/>
                </a:ext>
              </a:extLst>
            </p:cNvPr>
            <p:cNvSpPr>
              <a:spLocks noEditPoints="1"/>
            </p:cNvSpPr>
            <p:nvPr/>
          </p:nvSpPr>
          <p:spPr bwMode="auto">
            <a:xfrm>
              <a:off x="4307" y="1093"/>
              <a:ext cx="22"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4" y="128"/>
                    <a:pt x="80" y="119"/>
                  </a:cubicBezTo>
                  <a:cubicBezTo>
                    <a:pt x="86" y="109"/>
                    <a:pt x="89" y="95"/>
                    <a:pt x="89" y="75"/>
                  </a:cubicBezTo>
                  <a:close/>
                  <a:moveTo>
                    <a:pt x="110" y="75"/>
                  </a:moveTo>
                  <a:lnTo>
                    <a:pt x="110" y="75"/>
                  </a:lnTo>
                  <a:cubicBezTo>
                    <a:pt x="110" y="100"/>
                    <a:pt x="105" y="119"/>
                    <a:pt x="95" y="131"/>
                  </a:cubicBezTo>
                  <a:cubicBezTo>
                    <a:pt x="85" y="144"/>
                    <a:pt x="72" y="150"/>
                    <a:pt x="55" y="150"/>
                  </a:cubicBezTo>
                  <a:cubicBezTo>
                    <a:pt x="37" y="150"/>
                    <a:pt x="24" y="144"/>
                    <a:pt x="14" y="131"/>
                  </a:cubicBezTo>
                  <a:cubicBezTo>
                    <a:pt x="4" y="119"/>
                    <a:pt x="0" y="100"/>
                    <a:pt x="0" y="75"/>
                  </a:cubicBezTo>
                  <a:cubicBezTo>
                    <a:pt x="0" y="51"/>
                    <a:pt x="5"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39" name="Freeform 40">
              <a:extLst>
                <a:ext uri="{FF2B5EF4-FFF2-40B4-BE49-F238E27FC236}">
                  <a16:creationId xmlns:a16="http://schemas.microsoft.com/office/drawing/2014/main" id="{CE626752-6671-4267-8290-979249524DB2}"/>
                </a:ext>
              </a:extLst>
            </p:cNvPr>
            <p:cNvSpPr>
              <a:spLocks/>
            </p:cNvSpPr>
            <p:nvPr/>
          </p:nvSpPr>
          <p:spPr bwMode="auto">
            <a:xfrm>
              <a:off x="4334" y="109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40" name="Freeform 41">
              <a:extLst>
                <a:ext uri="{FF2B5EF4-FFF2-40B4-BE49-F238E27FC236}">
                  <a16:creationId xmlns:a16="http://schemas.microsoft.com/office/drawing/2014/main" id="{B697318F-CAB4-4A4E-9D66-E952F97ECB68}"/>
                </a:ext>
              </a:extLst>
            </p:cNvPr>
            <p:cNvSpPr>
              <a:spLocks noEditPoints="1"/>
            </p:cNvSpPr>
            <p:nvPr/>
          </p:nvSpPr>
          <p:spPr bwMode="auto">
            <a:xfrm>
              <a:off x="4357" y="1093"/>
              <a:ext cx="21" cy="29"/>
            </a:xfrm>
            <a:custGeom>
              <a:avLst/>
              <a:gdLst>
                <a:gd name="T0" fmla="*/ 90 w 110"/>
                <a:gd name="T1" fmla="*/ 75 h 150"/>
                <a:gd name="T2" fmla="*/ 90 w 110"/>
                <a:gd name="T3" fmla="*/ 75 h 150"/>
                <a:gd name="T4" fmla="*/ 81 w 110"/>
                <a:gd name="T5" fmla="*/ 32 h 150"/>
                <a:gd name="T6" fmla="*/ 55 w 110"/>
                <a:gd name="T7" fmla="*/ 18 h 150"/>
                <a:gd name="T8" fmla="*/ 29 w 110"/>
                <a:gd name="T9" fmla="*/ 32 h 150"/>
                <a:gd name="T10" fmla="*/ 21 w 110"/>
                <a:gd name="T11" fmla="*/ 75 h 150"/>
                <a:gd name="T12" fmla="*/ 29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5" y="23"/>
                    <a:pt x="29" y="32"/>
                  </a:cubicBezTo>
                  <a:cubicBezTo>
                    <a:pt x="24" y="42"/>
                    <a:pt x="21" y="56"/>
                    <a:pt x="21" y="75"/>
                  </a:cubicBezTo>
                  <a:cubicBezTo>
                    <a:pt x="21" y="95"/>
                    <a:pt x="24" y="109"/>
                    <a:pt x="29" y="119"/>
                  </a:cubicBezTo>
                  <a:cubicBezTo>
                    <a:pt x="35" y="128"/>
                    <a:pt x="44" y="133"/>
                    <a:pt x="55" y="133"/>
                  </a:cubicBezTo>
                  <a:cubicBezTo>
                    <a:pt x="66" y="133"/>
                    <a:pt x="75" y="128"/>
                    <a:pt x="81" y="119"/>
                  </a:cubicBezTo>
                  <a:cubicBezTo>
                    <a:pt x="87" y="109"/>
                    <a:pt x="90" y="95"/>
                    <a:pt x="90" y="75"/>
                  </a:cubicBezTo>
                  <a:close/>
                  <a:moveTo>
                    <a:pt x="110" y="75"/>
                  </a:moveTo>
                  <a:lnTo>
                    <a:pt x="110" y="75"/>
                  </a:lnTo>
                  <a:cubicBezTo>
                    <a:pt x="110" y="100"/>
                    <a:pt x="105" y="119"/>
                    <a:pt x="96" y="131"/>
                  </a:cubicBezTo>
                  <a:cubicBezTo>
                    <a:pt x="86" y="144"/>
                    <a:pt x="72" y="150"/>
                    <a:pt x="55" y="150"/>
                  </a:cubicBezTo>
                  <a:cubicBezTo>
                    <a:pt x="38" y="150"/>
                    <a:pt x="24" y="144"/>
                    <a:pt x="15" y="131"/>
                  </a:cubicBezTo>
                  <a:cubicBezTo>
                    <a:pt x="5" y="119"/>
                    <a:pt x="0" y="100"/>
                    <a:pt x="0" y="75"/>
                  </a:cubicBezTo>
                  <a:cubicBezTo>
                    <a:pt x="0" y="51"/>
                    <a:pt x="5" y="32"/>
                    <a:pt x="15" y="20"/>
                  </a:cubicBezTo>
                  <a:cubicBezTo>
                    <a:pt x="25" y="7"/>
                    <a:pt x="38" y="0"/>
                    <a:pt x="55" y="0"/>
                  </a:cubicBezTo>
                  <a:cubicBezTo>
                    <a:pt x="72" y="0"/>
                    <a:pt x="86" y="7"/>
                    <a:pt x="95" y="20"/>
                  </a:cubicBezTo>
                  <a:cubicBezTo>
                    <a:pt x="105"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41" name="Freeform 42">
              <a:extLst>
                <a:ext uri="{FF2B5EF4-FFF2-40B4-BE49-F238E27FC236}">
                  <a16:creationId xmlns:a16="http://schemas.microsoft.com/office/drawing/2014/main" id="{9DC356F3-5AB7-46A3-9E98-B15EDC690329}"/>
                </a:ext>
              </a:extLst>
            </p:cNvPr>
            <p:cNvSpPr>
              <a:spLocks/>
            </p:cNvSpPr>
            <p:nvPr/>
          </p:nvSpPr>
          <p:spPr bwMode="auto">
            <a:xfrm>
              <a:off x="4383" y="109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42" name="Freeform 43">
              <a:extLst>
                <a:ext uri="{FF2B5EF4-FFF2-40B4-BE49-F238E27FC236}">
                  <a16:creationId xmlns:a16="http://schemas.microsoft.com/office/drawing/2014/main" id="{4B8A725D-1DE7-4085-9408-4DC414EC5C2B}"/>
                </a:ext>
              </a:extLst>
            </p:cNvPr>
            <p:cNvSpPr>
              <a:spLocks/>
            </p:cNvSpPr>
            <p:nvPr/>
          </p:nvSpPr>
          <p:spPr bwMode="auto">
            <a:xfrm>
              <a:off x="4408" y="109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43" name="Freeform 44">
              <a:extLst>
                <a:ext uri="{FF2B5EF4-FFF2-40B4-BE49-F238E27FC236}">
                  <a16:creationId xmlns:a16="http://schemas.microsoft.com/office/drawing/2014/main" id="{38C18551-E28B-450A-9B2C-A53B2FA2BE0A}"/>
                </a:ext>
              </a:extLst>
            </p:cNvPr>
            <p:cNvSpPr>
              <a:spLocks noEditPoints="1"/>
            </p:cNvSpPr>
            <p:nvPr/>
          </p:nvSpPr>
          <p:spPr bwMode="auto">
            <a:xfrm>
              <a:off x="4134" y="1143"/>
              <a:ext cx="22"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4" y="128"/>
                    <a:pt x="80" y="119"/>
                  </a:cubicBezTo>
                  <a:cubicBezTo>
                    <a:pt x="86" y="109"/>
                    <a:pt x="89" y="95"/>
                    <a:pt x="89" y="75"/>
                  </a:cubicBezTo>
                  <a:close/>
                  <a:moveTo>
                    <a:pt x="110" y="75"/>
                  </a:moveTo>
                  <a:lnTo>
                    <a:pt x="110" y="75"/>
                  </a:lnTo>
                  <a:cubicBezTo>
                    <a:pt x="110" y="100"/>
                    <a:pt x="105" y="119"/>
                    <a:pt x="95" y="131"/>
                  </a:cubicBezTo>
                  <a:cubicBezTo>
                    <a:pt x="85" y="144"/>
                    <a:pt x="72" y="150"/>
                    <a:pt x="55" y="150"/>
                  </a:cubicBezTo>
                  <a:cubicBezTo>
                    <a:pt x="37" y="150"/>
                    <a:pt x="24" y="144"/>
                    <a:pt x="14" y="131"/>
                  </a:cubicBezTo>
                  <a:cubicBezTo>
                    <a:pt x="4" y="119"/>
                    <a:pt x="0" y="100"/>
                    <a:pt x="0" y="75"/>
                  </a:cubicBezTo>
                  <a:cubicBezTo>
                    <a:pt x="0" y="51"/>
                    <a:pt x="4"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44" name="Freeform 45">
              <a:extLst>
                <a:ext uri="{FF2B5EF4-FFF2-40B4-BE49-F238E27FC236}">
                  <a16:creationId xmlns:a16="http://schemas.microsoft.com/office/drawing/2014/main" id="{6074CFB3-8661-4073-9ACB-EE6FE9F8EFD7}"/>
                </a:ext>
              </a:extLst>
            </p:cNvPr>
            <p:cNvSpPr>
              <a:spLocks noEditPoints="1"/>
            </p:cNvSpPr>
            <p:nvPr/>
          </p:nvSpPr>
          <p:spPr bwMode="auto">
            <a:xfrm>
              <a:off x="4159" y="1143"/>
              <a:ext cx="21" cy="29"/>
            </a:xfrm>
            <a:custGeom>
              <a:avLst/>
              <a:gdLst>
                <a:gd name="T0" fmla="*/ 90 w 110"/>
                <a:gd name="T1" fmla="*/ 75 h 150"/>
                <a:gd name="T2" fmla="*/ 90 w 110"/>
                <a:gd name="T3" fmla="*/ 75 h 150"/>
                <a:gd name="T4" fmla="*/ 81 w 110"/>
                <a:gd name="T5" fmla="*/ 32 h 150"/>
                <a:gd name="T6" fmla="*/ 55 w 110"/>
                <a:gd name="T7" fmla="*/ 18 h 150"/>
                <a:gd name="T8" fmla="*/ 30 w 110"/>
                <a:gd name="T9" fmla="*/ 32 h 150"/>
                <a:gd name="T10" fmla="*/ 21 w 110"/>
                <a:gd name="T11" fmla="*/ 75 h 150"/>
                <a:gd name="T12" fmla="*/ 30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6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6" y="23"/>
                    <a:pt x="30" y="32"/>
                  </a:cubicBezTo>
                  <a:cubicBezTo>
                    <a:pt x="24" y="42"/>
                    <a:pt x="21" y="56"/>
                    <a:pt x="21" y="75"/>
                  </a:cubicBezTo>
                  <a:cubicBezTo>
                    <a:pt x="21" y="95"/>
                    <a:pt x="24" y="109"/>
                    <a:pt x="30" y="119"/>
                  </a:cubicBezTo>
                  <a:cubicBezTo>
                    <a:pt x="36" y="128"/>
                    <a:pt x="44" y="133"/>
                    <a:pt x="55" y="133"/>
                  </a:cubicBezTo>
                  <a:cubicBezTo>
                    <a:pt x="66" y="133"/>
                    <a:pt x="75" y="128"/>
                    <a:pt x="81" y="119"/>
                  </a:cubicBezTo>
                  <a:cubicBezTo>
                    <a:pt x="87" y="109"/>
                    <a:pt x="90" y="95"/>
                    <a:pt x="90" y="75"/>
                  </a:cubicBezTo>
                  <a:close/>
                  <a:moveTo>
                    <a:pt x="110" y="75"/>
                  </a:moveTo>
                  <a:lnTo>
                    <a:pt x="110" y="75"/>
                  </a:lnTo>
                  <a:cubicBezTo>
                    <a:pt x="110" y="100"/>
                    <a:pt x="106" y="119"/>
                    <a:pt x="96" y="131"/>
                  </a:cubicBezTo>
                  <a:cubicBezTo>
                    <a:pt x="86" y="144"/>
                    <a:pt x="73"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2" y="0"/>
                    <a:pt x="86" y="7"/>
                    <a:pt x="96" y="20"/>
                  </a:cubicBezTo>
                  <a:cubicBezTo>
                    <a:pt x="105"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45" name="Freeform 46">
              <a:extLst>
                <a:ext uri="{FF2B5EF4-FFF2-40B4-BE49-F238E27FC236}">
                  <a16:creationId xmlns:a16="http://schemas.microsoft.com/office/drawing/2014/main" id="{0C4F2515-1D93-4BCC-A625-205347BC36FE}"/>
                </a:ext>
              </a:extLst>
            </p:cNvPr>
            <p:cNvSpPr>
              <a:spLocks/>
            </p:cNvSpPr>
            <p:nvPr/>
          </p:nvSpPr>
          <p:spPr bwMode="auto">
            <a:xfrm>
              <a:off x="4185" y="1143"/>
              <a:ext cx="14" cy="29"/>
            </a:xfrm>
            <a:custGeom>
              <a:avLst/>
              <a:gdLst>
                <a:gd name="T0" fmla="*/ 47 w 67"/>
                <a:gd name="T1" fmla="*/ 145 h 145"/>
                <a:gd name="T2" fmla="*/ 47 w 67"/>
                <a:gd name="T3" fmla="*/ 145 h 145"/>
                <a:gd name="T4" fmla="*/ 47 w 67"/>
                <a:gd name="T5" fmla="*/ 22 h 145"/>
                <a:gd name="T6" fmla="*/ 9 w 67"/>
                <a:gd name="T7" fmla="*/ 41 h 145"/>
                <a:gd name="T8" fmla="*/ 0 w 67"/>
                <a:gd name="T9" fmla="*/ 25 h 145"/>
                <a:gd name="T10" fmla="*/ 52 w 67"/>
                <a:gd name="T11" fmla="*/ 0 h 145"/>
                <a:gd name="T12" fmla="*/ 67 w 67"/>
                <a:gd name="T13" fmla="*/ 0 h 145"/>
                <a:gd name="T14" fmla="*/ 67 w 67"/>
                <a:gd name="T15" fmla="*/ 145 h 145"/>
                <a:gd name="T16" fmla="*/ 47 w 67"/>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5">
                  <a:moveTo>
                    <a:pt x="47" y="145"/>
                  </a:moveTo>
                  <a:lnTo>
                    <a:pt x="47" y="145"/>
                  </a:lnTo>
                  <a:lnTo>
                    <a:pt x="47" y="22"/>
                  </a:lnTo>
                  <a:lnTo>
                    <a:pt x="9" y="41"/>
                  </a:lnTo>
                  <a:lnTo>
                    <a:pt x="0" y="25"/>
                  </a:lnTo>
                  <a:lnTo>
                    <a:pt x="52" y="0"/>
                  </a:lnTo>
                  <a:lnTo>
                    <a:pt x="67" y="0"/>
                  </a:lnTo>
                  <a:lnTo>
                    <a:pt x="67"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46" name="Freeform 47">
              <a:extLst>
                <a:ext uri="{FF2B5EF4-FFF2-40B4-BE49-F238E27FC236}">
                  <a16:creationId xmlns:a16="http://schemas.microsoft.com/office/drawing/2014/main" id="{A88BA8E8-9B95-4434-9F42-435A59506A5E}"/>
                </a:ext>
              </a:extLst>
            </p:cNvPr>
            <p:cNvSpPr>
              <a:spLocks noEditPoints="1"/>
            </p:cNvSpPr>
            <p:nvPr/>
          </p:nvSpPr>
          <p:spPr bwMode="auto">
            <a:xfrm>
              <a:off x="4209" y="1143"/>
              <a:ext cx="21"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4" y="128"/>
                    <a:pt x="80" y="119"/>
                  </a:cubicBezTo>
                  <a:cubicBezTo>
                    <a:pt x="86" y="109"/>
                    <a:pt x="89" y="95"/>
                    <a:pt x="89" y="75"/>
                  </a:cubicBezTo>
                  <a:close/>
                  <a:moveTo>
                    <a:pt x="110" y="75"/>
                  </a:moveTo>
                  <a:lnTo>
                    <a:pt x="110" y="75"/>
                  </a:lnTo>
                  <a:cubicBezTo>
                    <a:pt x="110" y="100"/>
                    <a:pt x="105" y="119"/>
                    <a:pt x="95" y="131"/>
                  </a:cubicBezTo>
                  <a:cubicBezTo>
                    <a:pt x="85" y="144"/>
                    <a:pt x="72" y="150"/>
                    <a:pt x="55" y="150"/>
                  </a:cubicBezTo>
                  <a:cubicBezTo>
                    <a:pt x="38" y="150"/>
                    <a:pt x="24" y="144"/>
                    <a:pt x="14" y="131"/>
                  </a:cubicBezTo>
                  <a:cubicBezTo>
                    <a:pt x="5" y="119"/>
                    <a:pt x="0" y="100"/>
                    <a:pt x="0" y="75"/>
                  </a:cubicBezTo>
                  <a:cubicBezTo>
                    <a:pt x="0" y="51"/>
                    <a:pt x="5"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47" name="Freeform 48">
              <a:extLst>
                <a:ext uri="{FF2B5EF4-FFF2-40B4-BE49-F238E27FC236}">
                  <a16:creationId xmlns:a16="http://schemas.microsoft.com/office/drawing/2014/main" id="{C8B6ACD2-8CAE-4EA9-9986-CACB9085FA3A}"/>
                </a:ext>
              </a:extLst>
            </p:cNvPr>
            <p:cNvSpPr>
              <a:spLocks/>
            </p:cNvSpPr>
            <p:nvPr/>
          </p:nvSpPr>
          <p:spPr bwMode="auto">
            <a:xfrm>
              <a:off x="4235" y="11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48" name="Freeform 49">
              <a:extLst>
                <a:ext uri="{FF2B5EF4-FFF2-40B4-BE49-F238E27FC236}">
                  <a16:creationId xmlns:a16="http://schemas.microsoft.com/office/drawing/2014/main" id="{9ED3E4ED-FBA1-406B-9B89-C8B6B97FC235}"/>
                </a:ext>
              </a:extLst>
            </p:cNvPr>
            <p:cNvSpPr>
              <a:spLocks/>
            </p:cNvSpPr>
            <p:nvPr/>
          </p:nvSpPr>
          <p:spPr bwMode="auto">
            <a:xfrm>
              <a:off x="4260" y="114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49" name="Freeform 50">
              <a:extLst>
                <a:ext uri="{FF2B5EF4-FFF2-40B4-BE49-F238E27FC236}">
                  <a16:creationId xmlns:a16="http://schemas.microsoft.com/office/drawing/2014/main" id="{6CBDF0AF-3FFE-419B-BA5F-CC42A1379740}"/>
                </a:ext>
              </a:extLst>
            </p:cNvPr>
            <p:cNvSpPr>
              <a:spLocks noEditPoints="1"/>
            </p:cNvSpPr>
            <p:nvPr/>
          </p:nvSpPr>
          <p:spPr bwMode="auto">
            <a:xfrm>
              <a:off x="4283" y="1143"/>
              <a:ext cx="21" cy="29"/>
            </a:xfrm>
            <a:custGeom>
              <a:avLst/>
              <a:gdLst>
                <a:gd name="T0" fmla="*/ 89 w 110"/>
                <a:gd name="T1" fmla="*/ 75 h 150"/>
                <a:gd name="T2" fmla="*/ 89 w 110"/>
                <a:gd name="T3" fmla="*/ 75 h 150"/>
                <a:gd name="T4" fmla="*/ 81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1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7" y="42"/>
                    <a:pt x="81" y="32"/>
                  </a:cubicBezTo>
                  <a:cubicBezTo>
                    <a:pt x="75"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5" y="128"/>
                    <a:pt x="81" y="119"/>
                  </a:cubicBezTo>
                  <a:cubicBezTo>
                    <a:pt x="87" y="109"/>
                    <a:pt x="89" y="95"/>
                    <a:pt x="89" y="75"/>
                  </a:cubicBezTo>
                  <a:close/>
                  <a:moveTo>
                    <a:pt x="110" y="75"/>
                  </a:moveTo>
                  <a:lnTo>
                    <a:pt x="110" y="75"/>
                  </a:lnTo>
                  <a:cubicBezTo>
                    <a:pt x="110" y="100"/>
                    <a:pt x="105" y="119"/>
                    <a:pt x="95" y="131"/>
                  </a:cubicBezTo>
                  <a:cubicBezTo>
                    <a:pt x="86" y="144"/>
                    <a:pt x="72" y="150"/>
                    <a:pt x="55" y="150"/>
                  </a:cubicBezTo>
                  <a:cubicBezTo>
                    <a:pt x="38" y="150"/>
                    <a:pt x="24" y="144"/>
                    <a:pt x="15" y="131"/>
                  </a:cubicBezTo>
                  <a:cubicBezTo>
                    <a:pt x="5" y="119"/>
                    <a:pt x="0" y="100"/>
                    <a:pt x="0" y="75"/>
                  </a:cubicBezTo>
                  <a:cubicBezTo>
                    <a:pt x="0" y="51"/>
                    <a:pt x="5" y="32"/>
                    <a:pt x="15"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50" name="Freeform 51">
              <a:extLst>
                <a:ext uri="{FF2B5EF4-FFF2-40B4-BE49-F238E27FC236}">
                  <a16:creationId xmlns:a16="http://schemas.microsoft.com/office/drawing/2014/main" id="{087D83B8-6A65-4FB3-8304-6E8B2160C20B}"/>
                </a:ext>
              </a:extLst>
            </p:cNvPr>
            <p:cNvSpPr>
              <a:spLocks/>
            </p:cNvSpPr>
            <p:nvPr/>
          </p:nvSpPr>
          <p:spPr bwMode="auto">
            <a:xfrm>
              <a:off x="4309" y="11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51" name="Freeform 52">
              <a:extLst>
                <a:ext uri="{FF2B5EF4-FFF2-40B4-BE49-F238E27FC236}">
                  <a16:creationId xmlns:a16="http://schemas.microsoft.com/office/drawing/2014/main" id="{FE2138BB-E0AA-4D5A-A873-82CDDA4FA64D}"/>
                </a:ext>
              </a:extLst>
            </p:cNvPr>
            <p:cNvSpPr>
              <a:spLocks noEditPoints="1"/>
            </p:cNvSpPr>
            <p:nvPr/>
          </p:nvSpPr>
          <p:spPr bwMode="auto">
            <a:xfrm>
              <a:off x="4332" y="1143"/>
              <a:ext cx="22" cy="29"/>
            </a:xfrm>
            <a:custGeom>
              <a:avLst/>
              <a:gdLst>
                <a:gd name="T0" fmla="*/ 90 w 110"/>
                <a:gd name="T1" fmla="*/ 75 h 150"/>
                <a:gd name="T2" fmla="*/ 90 w 110"/>
                <a:gd name="T3" fmla="*/ 75 h 150"/>
                <a:gd name="T4" fmla="*/ 81 w 110"/>
                <a:gd name="T5" fmla="*/ 32 h 150"/>
                <a:gd name="T6" fmla="*/ 55 w 110"/>
                <a:gd name="T7" fmla="*/ 18 h 150"/>
                <a:gd name="T8" fmla="*/ 30 w 110"/>
                <a:gd name="T9" fmla="*/ 32 h 150"/>
                <a:gd name="T10" fmla="*/ 21 w 110"/>
                <a:gd name="T11" fmla="*/ 75 h 150"/>
                <a:gd name="T12" fmla="*/ 30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6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6" y="23"/>
                    <a:pt x="30" y="32"/>
                  </a:cubicBezTo>
                  <a:cubicBezTo>
                    <a:pt x="24" y="42"/>
                    <a:pt x="21" y="56"/>
                    <a:pt x="21" y="75"/>
                  </a:cubicBezTo>
                  <a:cubicBezTo>
                    <a:pt x="21" y="95"/>
                    <a:pt x="24" y="109"/>
                    <a:pt x="30" y="119"/>
                  </a:cubicBezTo>
                  <a:cubicBezTo>
                    <a:pt x="36" y="128"/>
                    <a:pt x="44" y="133"/>
                    <a:pt x="55" y="133"/>
                  </a:cubicBezTo>
                  <a:cubicBezTo>
                    <a:pt x="66" y="133"/>
                    <a:pt x="75" y="128"/>
                    <a:pt x="81" y="119"/>
                  </a:cubicBezTo>
                  <a:cubicBezTo>
                    <a:pt x="87" y="109"/>
                    <a:pt x="90" y="95"/>
                    <a:pt x="90" y="75"/>
                  </a:cubicBezTo>
                  <a:close/>
                  <a:moveTo>
                    <a:pt x="110" y="75"/>
                  </a:moveTo>
                  <a:lnTo>
                    <a:pt x="110" y="75"/>
                  </a:lnTo>
                  <a:cubicBezTo>
                    <a:pt x="110" y="100"/>
                    <a:pt x="106" y="119"/>
                    <a:pt x="96" y="131"/>
                  </a:cubicBezTo>
                  <a:cubicBezTo>
                    <a:pt x="86" y="144"/>
                    <a:pt x="73"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2" y="0"/>
                    <a:pt x="86" y="7"/>
                    <a:pt x="96" y="20"/>
                  </a:cubicBezTo>
                  <a:cubicBezTo>
                    <a:pt x="106"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52" name="Freeform 53">
              <a:extLst>
                <a:ext uri="{FF2B5EF4-FFF2-40B4-BE49-F238E27FC236}">
                  <a16:creationId xmlns:a16="http://schemas.microsoft.com/office/drawing/2014/main" id="{99C70AA7-E9F3-4F30-AC88-74A300286C35}"/>
                </a:ext>
              </a:extLst>
            </p:cNvPr>
            <p:cNvSpPr>
              <a:spLocks/>
            </p:cNvSpPr>
            <p:nvPr/>
          </p:nvSpPr>
          <p:spPr bwMode="auto">
            <a:xfrm>
              <a:off x="4359" y="1143"/>
              <a:ext cx="13" cy="29"/>
            </a:xfrm>
            <a:custGeom>
              <a:avLst/>
              <a:gdLst>
                <a:gd name="T0" fmla="*/ 47 w 67"/>
                <a:gd name="T1" fmla="*/ 145 h 145"/>
                <a:gd name="T2" fmla="*/ 47 w 67"/>
                <a:gd name="T3" fmla="*/ 145 h 145"/>
                <a:gd name="T4" fmla="*/ 47 w 67"/>
                <a:gd name="T5" fmla="*/ 22 h 145"/>
                <a:gd name="T6" fmla="*/ 9 w 67"/>
                <a:gd name="T7" fmla="*/ 41 h 145"/>
                <a:gd name="T8" fmla="*/ 0 w 67"/>
                <a:gd name="T9" fmla="*/ 25 h 145"/>
                <a:gd name="T10" fmla="*/ 52 w 67"/>
                <a:gd name="T11" fmla="*/ 0 h 145"/>
                <a:gd name="T12" fmla="*/ 67 w 67"/>
                <a:gd name="T13" fmla="*/ 0 h 145"/>
                <a:gd name="T14" fmla="*/ 67 w 67"/>
                <a:gd name="T15" fmla="*/ 145 h 145"/>
                <a:gd name="T16" fmla="*/ 47 w 67"/>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5">
                  <a:moveTo>
                    <a:pt x="47" y="145"/>
                  </a:moveTo>
                  <a:lnTo>
                    <a:pt x="47" y="145"/>
                  </a:lnTo>
                  <a:lnTo>
                    <a:pt x="47" y="22"/>
                  </a:lnTo>
                  <a:lnTo>
                    <a:pt x="9" y="41"/>
                  </a:lnTo>
                  <a:lnTo>
                    <a:pt x="0" y="25"/>
                  </a:lnTo>
                  <a:lnTo>
                    <a:pt x="52" y="0"/>
                  </a:lnTo>
                  <a:lnTo>
                    <a:pt x="67" y="0"/>
                  </a:lnTo>
                  <a:lnTo>
                    <a:pt x="67"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53" name="Freeform 54">
              <a:extLst>
                <a:ext uri="{FF2B5EF4-FFF2-40B4-BE49-F238E27FC236}">
                  <a16:creationId xmlns:a16="http://schemas.microsoft.com/office/drawing/2014/main" id="{EB705A11-94D1-4CEC-9310-FCDB0C3ABE57}"/>
                </a:ext>
              </a:extLst>
            </p:cNvPr>
            <p:cNvSpPr>
              <a:spLocks noEditPoints="1"/>
            </p:cNvSpPr>
            <p:nvPr/>
          </p:nvSpPr>
          <p:spPr bwMode="auto">
            <a:xfrm>
              <a:off x="4382" y="1143"/>
              <a:ext cx="21"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4" y="128"/>
                    <a:pt x="80" y="119"/>
                  </a:cubicBezTo>
                  <a:cubicBezTo>
                    <a:pt x="86" y="109"/>
                    <a:pt x="89" y="95"/>
                    <a:pt x="89" y="75"/>
                  </a:cubicBezTo>
                  <a:close/>
                  <a:moveTo>
                    <a:pt x="110" y="75"/>
                  </a:moveTo>
                  <a:lnTo>
                    <a:pt x="110" y="75"/>
                  </a:lnTo>
                  <a:cubicBezTo>
                    <a:pt x="110" y="100"/>
                    <a:pt x="105" y="119"/>
                    <a:pt x="95" y="131"/>
                  </a:cubicBezTo>
                  <a:cubicBezTo>
                    <a:pt x="86" y="144"/>
                    <a:pt x="72" y="150"/>
                    <a:pt x="55" y="150"/>
                  </a:cubicBezTo>
                  <a:cubicBezTo>
                    <a:pt x="38" y="150"/>
                    <a:pt x="24" y="144"/>
                    <a:pt x="14" y="131"/>
                  </a:cubicBezTo>
                  <a:cubicBezTo>
                    <a:pt x="5" y="119"/>
                    <a:pt x="0" y="100"/>
                    <a:pt x="0" y="75"/>
                  </a:cubicBezTo>
                  <a:cubicBezTo>
                    <a:pt x="0" y="51"/>
                    <a:pt x="5"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54" name="Freeform 55">
              <a:extLst>
                <a:ext uri="{FF2B5EF4-FFF2-40B4-BE49-F238E27FC236}">
                  <a16:creationId xmlns:a16="http://schemas.microsoft.com/office/drawing/2014/main" id="{C16DAE0B-CB98-4046-BC7A-8958E2897653}"/>
                </a:ext>
              </a:extLst>
            </p:cNvPr>
            <p:cNvSpPr>
              <a:spLocks noEditPoints="1"/>
            </p:cNvSpPr>
            <p:nvPr/>
          </p:nvSpPr>
          <p:spPr bwMode="auto">
            <a:xfrm>
              <a:off x="4406" y="1143"/>
              <a:ext cx="22" cy="29"/>
            </a:xfrm>
            <a:custGeom>
              <a:avLst/>
              <a:gdLst>
                <a:gd name="T0" fmla="*/ 90 w 111"/>
                <a:gd name="T1" fmla="*/ 75 h 150"/>
                <a:gd name="T2" fmla="*/ 90 w 111"/>
                <a:gd name="T3" fmla="*/ 75 h 150"/>
                <a:gd name="T4" fmla="*/ 81 w 111"/>
                <a:gd name="T5" fmla="*/ 32 h 150"/>
                <a:gd name="T6" fmla="*/ 56 w 111"/>
                <a:gd name="T7" fmla="*/ 18 h 150"/>
                <a:gd name="T8" fmla="*/ 30 w 111"/>
                <a:gd name="T9" fmla="*/ 32 h 150"/>
                <a:gd name="T10" fmla="*/ 21 w 111"/>
                <a:gd name="T11" fmla="*/ 75 h 150"/>
                <a:gd name="T12" fmla="*/ 30 w 111"/>
                <a:gd name="T13" fmla="*/ 119 h 150"/>
                <a:gd name="T14" fmla="*/ 56 w 111"/>
                <a:gd name="T15" fmla="*/ 133 h 150"/>
                <a:gd name="T16" fmla="*/ 81 w 111"/>
                <a:gd name="T17" fmla="*/ 119 h 150"/>
                <a:gd name="T18" fmla="*/ 90 w 111"/>
                <a:gd name="T19" fmla="*/ 75 h 150"/>
                <a:gd name="T20" fmla="*/ 111 w 111"/>
                <a:gd name="T21" fmla="*/ 75 h 150"/>
                <a:gd name="T22" fmla="*/ 111 w 111"/>
                <a:gd name="T23" fmla="*/ 75 h 150"/>
                <a:gd name="T24" fmla="*/ 96 w 111"/>
                <a:gd name="T25" fmla="*/ 131 h 150"/>
                <a:gd name="T26" fmla="*/ 56 w 111"/>
                <a:gd name="T27" fmla="*/ 150 h 150"/>
                <a:gd name="T28" fmla="*/ 15 w 111"/>
                <a:gd name="T29" fmla="*/ 131 h 150"/>
                <a:gd name="T30" fmla="*/ 0 w 111"/>
                <a:gd name="T31" fmla="*/ 75 h 150"/>
                <a:gd name="T32" fmla="*/ 15 w 111"/>
                <a:gd name="T33" fmla="*/ 20 h 150"/>
                <a:gd name="T34" fmla="*/ 56 w 111"/>
                <a:gd name="T35" fmla="*/ 0 h 150"/>
                <a:gd name="T36" fmla="*/ 96 w 111"/>
                <a:gd name="T37" fmla="*/ 20 h 150"/>
                <a:gd name="T38" fmla="*/ 111 w 111"/>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90" y="75"/>
                  </a:moveTo>
                  <a:lnTo>
                    <a:pt x="90" y="75"/>
                  </a:lnTo>
                  <a:cubicBezTo>
                    <a:pt x="90" y="56"/>
                    <a:pt x="87" y="42"/>
                    <a:pt x="81" y="32"/>
                  </a:cubicBezTo>
                  <a:cubicBezTo>
                    <a:pt x="75" y="23"/>
                    <a:pt x="67" y="18"/>
                    <a:pt x="56" y="18"/>
                  </a:cubicBezTo>
                  <a:cubicBezTo>
                    <a:pt x="44" y="18"/>
                    <a:pt x="36" y="23"/>
                    <a:pt x="30" y="32"/>
                  </a:cubicBezTo>
                  <a:cubicBezTo>
                    <a:pt x="24" y="42"/>
                    <a:pt x="21" y="56"/>
                    <a:pt x="21" y="75"/>
                  </a:cubicBezTo>
                  <a:cubicBezTo>
                    <a:pt x="21" y="95"/>
                    <a:pt x="24" y="109"/>
                    <a:pt x="30" y="119"/>
                  </a:cubicBezTo>
                  <a:cubicBezTo>
                    <a:pt x="36" y="128"/>
                    <a:pt x="44" y="133"/>
                    <a:pt x="56" y="133"/>
                  </a:cubicBezTo>
                  <a:cubicBezTo>
                    <a:pt x="67" y="133"/>
                    <a:pt x="75" y="128"/>
                    <a:pt x="81" y="119"/>
                  </a:cubicBezTo>
                  <a:cubicBezTo>
                    <a:pt x="87" y="109"/>
                    <a:pt x="90" y="95"/>
                    <a:pt x="90" y="75"/>
                  </a:cubicBezTo>
                  <a:close/>
                  <a:moveTo>
                    <a:pt x="111" y="75"/>
                  </a:moveTo>
                  <a:lnTo>
                    <a:pt x="111" y="75"/>
                  </a:lnTo>
                  <a:cubicBezTo>
                    <a:pt x="111" y="100"/>
                    <a:pt x="106" y="119"/>
                    <a:pt x="96" y="131"/>
                  </a:cubicBezTo>
                  <a:cubicBezTo>
                    <a:pt x="86" y="144"/>
                    <a:pt x="73" y="150"/>
                    <a:pt x="56" y="150"/>
                  </a:cubicBezTo>
                  <a:cubicBezTo>
                    <a:pt x="38" y="150"/>
                    <a:pt x="25" y="144"/>
                    <a:pt x="15" y="131"/>
                  </a:cubicBezTo>
                  <a:cubicBezTo>
                    <a:pt x="5" y="119"/>
                    <a:pt x="0" y="100"/>
                    <a:pt x="0" y="75"/>
                  </a:cubicBezTo>
                  <a:cubicBezTo>
                    <a:pt x="0" y="51"/>
                    <a:pt x="5" y="32"/>
                    <a:pt x="15" y="20"/>
                  </a:cubicBezTo>
                  <a:cubicBezTo>
                    <a:pt x="25" y="7"/>
                    <a:pt x="38" y="0"/>
                    <a:pt x="56" y="0"/>
                  </a:cubicBezTo>
                  <a:cubicBezTo>
                    <a:pt x="73" y="0"/>
                    <a:pt x="86" y="7"/>
                    <a:pt x="96" y="20"/>
                  </a:cubicBezTo>
                  <a:cubicBezTo>
                    <a:pt x="106" y="32"/>
                    <a:pt x="111" y="51"/>
                    <a:pt x="111"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grpSp>
      <p:grpSp>
        <p:nvGrpSpPr>
          <p:cNvPr id="55" name="Group 54">
            <a:extLst>
              <a:ext uri="{FF2B5EF4-FFF2-40B4-BE49-F238E27FC236}">
                <a16:creationId xmlns:a16="http://schemas.microsoft.com/office/drawing/2014/main" id="{2A49619B-30CB-4198-90B5-F0A075CDD6ED}"/>
              </a:ext>
            </a:extLst>
          </p:cNvPr>
          <p:cNvGrpSpPr/>
          <p:nvPr/>
        </p:nvGrpSpPr>
        <p:grpSpPr>
          <a:xfrm>
            <a:off x="4226028" y="1965184"/>
            <a:ext cx="871640" cy="726875"/>
            <a:chOff x="5598065" y="2595006"/>
            <a:chExt cx="452336" cy="377210"/>
          </a:xfrm>
          <a:solidFill>
            <a:srgbClr val="FFFFFF"/>
          </a:solidFill>
          <a:effectLst>
            <a:outerShdw blurRad="63500" sx="102000" sy="102000" algn="ctr" rotWithShape="0">
              <a:prstClr val="black">
                <a:alpha val="40000"/>
              </a:prstClr>
            </a:outerShdw>
          </a:effectLst>
        </p:grpSpPr>
        <p:sp>
          <p:nvSpPr>
            <p:cNvPr id="56" name="Freeform 422">
              <a:extLst>
                <a:ext uri="{FF2B5EF4-FFF2-40B4-BE49-F238E27FC236}">
                  <a16:creationId xmlns:a16="http://schemas.microsoft.com/office/drawing/2014/main" id="{26AA8BC0-49FA-4A4C-9468-1E631F6C41D0}"/>
                </a:ext>
              </a:extLst>
            </p:cNvPr>
            <p:cNvSpPr>
              <a:spLocks noEditPoints="1"/>
            </p:cNvSpPr>
            <p:nvPr/>
          </p:nvSpPr>
          <p:spPr bwMode="auto">
            <a:xfrm>
              <a:off x="5828187" y="2595006"/>
              <a:ext cx="222214" cy="223796"/>
            </a:xfrm>
            <a:custGeom>
              <a:avLst/>
              <a:gdLst>
                <a:gd name="T0" fmla="*/ 107 w 119"/>
                <a:gd name="T1" fmla="*/ 47 h 120"/>
                <a:gd name="T2" fmla="*/ 102 w 119"/>
                <a:gd name="T3" fmla="*/ 38 h 120"/>
                <a:gd name="T4" fmla="*/ 105 w 119"/>
                <a:gd name="T5" fmla="*/ 22 h 120"/>
                <a:gd name="T6" fmla="*/ 98 w 119"/>
                <a:gd name="T7" fmla="*/ 14 h 120"/>
                <a:gd name="T8" fmla="*/ 84 w 119"/>
                <a:gd name="T9" fmla="*/ 18 h 120"/>
                <a:gd name="T10" fmla="*/ 74 w 119"/>
                <a:gd name="T11" fmla="*/ 14 h 120"/>
                <a:gd name="T12" fmla="*/ 65 w 119"/>
                <a:gd name="T13" fmla="*/ 1 h 120"/>
                <a:gd name="T14" fmla="*/ 55 w 119"/>
                <a:gd name="T15" fmla="*/ 0 h 120"/>
                <a:gd name="T16" fmla="*/ 47 w 119"/>
                <a:gd name="T17" fmla="*/ 13 h 120"/>
                <a:gd name="T18" fmla="*/ 37 w 119"/>
                <a:gd name="T19" fmla="*/ 17 h 120"/>
                <a:gd name="T20" fmla="*/ 22 w 119"/>
                <a:gd name="T21" fmla="*/ 14 h 120"/>
                <a:gd name="T22" fmla="*/ 14 w 119"/>
                <a:gd name="T23" fmla="*/ 21 h 120"/>
                <a:gd name="T24" fmla="*/ 17 w 119"/>
                <a:gd name="T25" fmla="*/ 35 h 120"/>
                <a:gd name="T26" fmla="*/ 14 w 119"/>
                <a:gd name="T27" fmla="*/ 45 h 120"/>
                <a:gd name="T28" fmla="*/ 0 w 119"/>
                <a:gd name="T29" fmla="*/ 54 h 120"/>
                <a:gd name="T30" fmla="*/ 0 w 119"/>
                <a:gd name="T31" fmla="*/ 65 h 120"/>
                <a:gd name="T32" fmla="*/ 12 w 119"/>
                <a:gd name="T33" fmla="*/ 73 h 120"/>
                <a:gd name="T34" fmla="*/ 17 w 119"/>
                <a:gd name="T35" fmla="*/ 82 h 120"/>
                <a:gd name="T36" fmla="*/ 14 w 119"/>
                <a:gd name="T37" fmla="*/ 98 h 120"/>
                <a:gd name="T38" fmla="*/ 21 w 119"/>
                <a:gd name="T39" fmla="*/ 105 h 120"/>
                <a:gd name="T40" fmla="*/ 35 w 119"/>
                <a:gd name="T41" fmla="*/ 102 h 120"/>
                <a:gd name="T42" fmla="*/ 45 w 119"/>
                <a:gd name="T43" fmla="*/ 106 h 120"/>
                <a:gd name="T44" fmla="*/ 54 w 119"/>
                <a:gd name="T45" fmla="*/ 119 h 120"/>
                <a:gd name="T46" fmla="*/ 64 w 119"/>
                <a:gd name="T47" fmla="*/ 120 h 120"/>
                <a:gd name="T48" fmla="*/ 72 w 119"/>
                <a:gd name="T49" fmla="*/ 108 h 120"/>
                <a:gd name="T50" fmla="*/ 82 w 119"/>
                <a:gd name="T51" fmla="*/ 103 h 120"/>
                <a:gd name="T52" fmla="*/ 97 w 119"/>
                <a:gd name="T53" fmla="*/ 106 h 120"/>
                <a:gd name="T54" fmla="*/ 105 w 119"/>
                <a:gd name="T55" fmla="*/ 99 h 120"/>
                <a:gd name="T56" fmla="*/ 102 w 119"/>
                <a:gd name="T57" fmla="*/ 85 h 120"/>
                <a:gd name="T58" fmla="*/ 105 w 119"/>
                <a:gd name="T59" fmla="*/ 74 h 120"/>
                <a:gd name="T60" fmla="*/ 118 w 119"/>
                <a:gd name="T61" fmla="*/ 66 h 120"/>
                <a:gd name="T62" fmla="*/ 119 w 119"/>
                <a:gd name="T63" fmla="*/ 55 h 120"/>
                <a:gd name="T64" fmla="*/ 65 w 119"/>
                <a:gd name="T65" fmla="*/ 78 h 120"/>
                <a:gd name="T66" fmla="*/ 46 w 119"/>
                <a:gd name="T67" fmla="*/ 47 h 120"/>
                <a:gd name="T68" fmla="*/ 65 w 119"/>
                <a:gd name="T69" fmla="*/ 7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9" h="120">
                  <a:moveTo>
                    <a:pt x="118" y="54"/>
                  </a:moveTo>
                  <a:cubicBezTo>
                    <a:pt x="107" y="47"/>
                    <a:pt x="107" y="47"/>
                    <a:pt x="107" y="47"/>
                  </a:cubicBezTo>
                  <a:cubicBezTo>
                    <a:pt x="106" y="47"/>
                    <a:pt x="106" y="46"/>
                    <a:pt x="105" y="45"/>
                  </a:cubicBezTo>
                  <a:cubicBezTo>
                    <a:pt x="104" y="43"/>
                    <a:pt x="103" y="40"/>
                    <a:pt x="102" y="38"/>
                  </a:cubicBezTo>
                  <a:cubicBezTo>
                    <a:pt x="102" y="37"/>
                    <a:pt x="102" y="36"/>
                    <a:pt x="102" y="35"/>
                  </a:cubicBezTo>
                  <a:cubicBezTo>
                    <a:pt x="105" y="22"/>
                    <a:pt x="105" y="22"/>
                    <a:pt x="105" y="22"/>
                  </a:cubicBezTo>
                  <a:cubicBezTo>
                    <a:pt x="105" y="22"/>
                    <a:pt x="105" y="21"/>
                    <a:pt x="105" y="21"/>
                  </a:cubicBezTo>
                  <a:cubicBezTo>
                    <a:pt x="98" y="14"/>
                    <a:pt x="98" y="14"/>
                    <a:pt x="98" y="14"/>
                  </a:cubicBezTo>
                  <a:cubicBezTo>
                    <a:pt x="98" y="14"/>
                    <a:pt x="98" y="14"/>
                    <a:pt x="97" y="14"/>
                  </a:cubicBezTo>
                  <a:cubicBezTo>
                    <a:pt x="84" y="18"/>
                    <a:pt x="84" y="18"/>
                    <a:pt x="84" y="18"/>
                  </a:cubicBezTo>
                  <a:cubicBezTo>
                    <a:pt x="83" y="18"/>
                    <a:pt x="82" y="18"/>
                    <a:pt x="81" y="17"/>
                  </a:cubicBezTo>
                  <a:cubicBezTo>
                    <a:pt x="79" y="16"/>
                    <a:pt x="77" y="15"/>
                    <a:pt x="74" y="14"/>
                  </a:cubicBezTo>
                  <a:cubicBezTo>
                    <a:pt x="73" y="14"/>
                    <a:pt x="72" y="13"/>
                    <a:pt x="72" y="13"/>
                  </a:cubicBezTo>
                  <a:cubicBezTo>
                    <a:pt x="65" y="1"/>
                    <a:pt x="65" y="1"/>
                    <a:pt x="65" y="1"/>
                  </a:cubicBezTo>
                  <a:cubicBezTo>
                    <a:pt x="65" y="1"/>
                    <a:pt x="64" y="0"/>
                    <a:pt x="64" y="0"/>
                  </a:cubicBezTo>
                  <a:cubicBezTo>
                    <a:pt x="55" y="0"/>
                    <a:pt x="55" y="0"/>
                    <a:pt x="55" y="0"/>
                  </a:cubicBezTo>
                  <a:cubicBezTo>
                    <a:pt x="54" y="0"/>
                    <a:pt x="54" y="1"/>
                    <a:pt x="54" y="1"/>
                  </a:cubicBezTo>
                  <a:cubicBezTo>
                    <a:pt x="47" y="13"/>
                    <a:pt x="47" y="13"/>
                    <a:pt x="47" y="13"/>
                  </a:cubicBezTo>
                  <a:cubicBezTo>
                    <a:pt x="46" y="13"/>
                    <a:pt x="46" y="14"/>
                    <a:pt x="45" y="14"/>
                  </a:cubicBezTo>
                  <a:cubicBezTo>
                    <a:pt x="42" y="15"/>
                    <a:pt x="40" y="16"/>
                    <a:pt x="37" y="17"/>
                  </a:cubicBezTo>
                  <a:cubicBezTo>
                    <a:pt x="37" y="18"/>
                    <a:pt x="36" y="18"/>
                    <a:pt x="35" y="18"/>
                  </a:cubicBezTo>
                  <a:cubicBezTo>
                    <a:pt x="22" y="14"/>
                    <a:pt x="22" y="14"/>
                    <a:pt x="22" y="14"/>
                  </a:cubicBezTo>
                  <a:cubicBezTo>
                    <a:pt x="21" y="14"/>
                    <a:pt x="21" y="14"/>
                    <a:pt x="21" y="15"/>
                  </a:cubicBezTo>
                  <a:cubicBezTo>
                    <a:pt x="14" y="21"/>
                    <a:pt x="14" y="21"/>
                    <a:pt x="14" y="21"/>
                  </a:cubicBezTo>
                  <a:cubicBezTo>
                    <a:pt x="14" y="21"/>
                    <a:pt x="14" y="22"/>
                    <a:pt x="14" y="22"/>
                  </a:cubicBezTo>
                  <a:cubicBezTo>
                    <a:pt x="17" y="35"/>
                    <a:pt x="17" y="35"/>
                    <a:pt x="17" y="35"/>
                  </a:cubicBezTo>
                  <a:cubicBezTo>
                    <a:pt x="17" y="36"/>
                    <a:pt x="17" y="37"/>
                    <a:pt x="17" y="38"/>
                  </a:cubicBezTo>
                  <a:cubicBezTo>
                    <a:pt x="15" y="40"/>
                    <a:pt x="14" y="43"/>
                    <a:pt x="14" y="45"/>
                  </a:cubicBezTo>
                  <a:cubicBezTo>
                    <a:pt x="13" y="46"/>
                    <a:pt x="13" y="47"/>
                    <a:pt x="12" y="47"/>
                  </a:cubicBezTo>
                  <a:cubicBezTo>
                    <a:pt x="0" y="54"/>
                    <a:pt x="0" y="54"/>
                    <a:pt x="0" y="54"/>
                  </a:cubicBezTo>
                  <a:cubicBezTo>
                    <a:pt x="0" y="55"/>
                    <a:pt x="0" y="55"/>
                    <a:pt x="0" y="55"/>
                  </a:cubicBezTo>
                  <a:cubicBezTo>
                    <a:pt x="0" y="65"/>
                    <a:pt x="0" y="65"/>
                    <a:pt x="0" y="65"/>
                  </a:cubicBezTo>
                  <a:cubicBezTo>
                    <a:pt x="0" y="65"/>
                    <a:pt x="0" y="65"/>
                    <a:pt x="0" y="66"/>
                  </a:cubicBezTo>
                  <a:cubicBezTo>
                    <a:pt x="12" y="73"/>
                    <a:pt x="12" y="73"/>
                    <a:pt x="12" y="73"/>
                  </a:cubicBezTo>
                  <a:cubicBezTo>
                    <a:pt x="13" y="73"/>
                    <a:pt x="13" y="74"/>
                    <a:pt x="13" y="75"/>
                  </a:cubicBezTo>
                  <a:cubicBezTo>
                    <a:pt x="14" y="77"/>
                    <a:pt x="15" y="80"/>
                    <a:pt x="17" y="82"/>
                  </a:cubicBezTo>
                  <a:cubicBezTo>
                    <a:pt x="17" y="83"/>
                    <a:pt x="17" y="84"/>
                    <a:pt x="17" y="85"/>
                  </a:cubicBezTo>
                  <a:cubicBezTo>
                    <a:pt x="14" y="98"/>
                    <a:pt x="14" y="98"/>
                    <a:pt x="14" y="98"/>
                  </a:cubicBezTo>
                  <a:cubicBezTo>
                    <a:pt x="14" y="98"/>
                    <a:pt x="14" y="99"/>
                    <a:pt x="14" y="99"/>
                  </a:cubicBezTo>
                  <a:cubicBezTo>
                    <a:pt x="21" y="105"/>
                    <a:pt x="21" y="105"/>
                    <a:pt x="21" y="105"/>
                  </a:cubicBezTo>
                  <a:cubicBezTo>
                    <a:pt x="21" y="106"/>
                    <a:pt x="21" y="106"/>
                    <a:pt x="22" y="106"/>
                  </a:cubicBezTo>
                  <a:cubicBezTo>
                    <a:pt x="35" y="102"/>
                    <a:pt x="35" y="102"/>
                    <a:pt x="35" y="102"/>
                  </a:cubicBezTo>
                  <a:cubicBezTo>
                    <a:pt x="35" y="102"/>
                    <a:pt x="36" y="102"/>
                    <a:pt x="37" y="103"/>
                  </a:cubicBezTo>
                  <a:cubicBezTo>
                    <a:pt x="40" y="104"/>
                    <a:pt x="42" y="105"/>
                    <a:pt x="45" y="106"/>
                  </a:cubicBezTo>
                  <a:cubicBezTo>
                    <a:pt x="46" y="106"/>
                    <a:pt x="47" y="107"/>
                    <a:pt x="47" y="108"/>
                  </a:cubicBezTo>
                  <a:cubicBezTo>
                    <a:pt x="54" y="119"/>
                    <a:pt x="54" y="119"/>
                    <a:pt x="54" y="119"/>
                  </a:cubicBezTo>
                  <a:cubicBezTo>
                    <a:pt x="54" y="119"/>
                    <a:pt x="54" y="120"/>
                    <a:pt x="55" y="120"/>
                  </a:cubicBezTo>
                  <a:cubicBezTo>
                    <a:pt x="64" y="120"/>
                    <a:pt x="64" y="120"/>
                    <a:pt x="64" y="120"/>
                  </a:cubicBezTo>
                  <a:cubicBezTo>
                    <a:pt x="65" y="120"/>
                    <a:pt x="65" y="119"/>
                    <a:pt x="65" y="119"/>
                  </a:cubicBezTo>
                  <a:cubicBezTo>
                    <a:pt x="72" y="108"/>
                    <a:pt x="72" y="108"/>
                    <a:pt x="72" y="108"/>
                  </a:cubicBezTo>
                  <a:cubicBezTo>
                    <a:pt x="72" y="107"/>
                    <a:pt x="73" y="106"/>
                    <a:pt x="74" y="106"/>
                  </a:cubicBezTo>
                  <a:cubicBezTo>
                    <a:pt x="77" y="105"/>
                    <a:pt x="79" y="104"/>
                    <a:pt x="82" y="103"/>
                  </a:cubicBezTo>
                  <a:cubicBezTo>
                    <a:pt x="83" y="102"/>
                    <a:pt x="84" y="102"/>
                    <a:pt x="84" y="102"/>
                  </a:cubicBezTo>
                  <a:cubicBezTo>
                    <a:pt x="97" y="106"/>
                    <a:pt x="97" y="106"/>
                    <a:pt x="97" y="106"/>
                  </a:cubicBezTo>
                  <a:cubicBezTo>
                    <a:pt x="98" y="106"/>
                    <a:pt x="98" y="106"/>
                    <a:pt x="98" y="105"/>
                  </a:cubicBezTo>
                  <a:cubicBezTo>
                    <a:pt x="105" y="99"/>
                    <a:pt x="105" y="99"/>
                    <a:pt x="105" y="99"/>
                  </a:cubicBezTo>
                  <a:cubicBezTo>
                    <a:pt x="105" y="98"/>
                    <a:pt x="105" y="98"/>
                    <a:pt x="105" y="98"/>
                  </a:cubicBezTo>
                  <a:cubicBezTo>
                    <a:pt x="102" y="85"/>
                    <a:pt x="102" y="85"/>
                    <a:pt x="102" y="85"/>
                  </a:cubicBezTo>
                  <a:cubicBezTo>
                    <a:pt x="102" y="84"/>
                    <a:pt x="102" y="83"/>
                    <a:pt x="102" y="82"/>
                  </a:cubicBezTo>
                  <a:cubicBezTo>
                    <a:pt x="103" y="80"/>
                    <a:pt x="105" y="77"/>
                    <a:pt x="105" y="74"/>
                  </a:cubicBezTo>
                  <a:cubicBezTo>
                    <a:pt x="106" y="74"/>
                    <a:pt x="106" y="73"/>
                    <a:pt x="107" y="72"/>
                  </a:cubicBezTo>
                  <a:cubicBezTo>
                    <a:pt x="118" y="66"/>
                    <a:pt x="118" y="66"/>
                    <a:pt x="118" y="66"/>
                  </a:cubicBezTo>
                  <a:cubicBezTo>
                    <a:pt x="119" y="65"/>
                    <a:pt x="119" y="65"/>
                    <a:pt x="119" y="65"/>
                  </a:cubicBezTo>
                  <a:cubicBezTo>
                    <a:pt x="119" y="55"/>
                    <a:pt x="119" y="55"/>
                    <a:pt x="119" y="55"/>
                  </a:cubicBezTo>
                  <a:cubicBezTo>
                    <a:pt x="119" y="55"/>
                    <a:pt x="119" y="54"/>
                    <a:pt x="118" y="54"/>
                  </a:cubicBezTo>
                  <a:moveTo>
                    <a:pt x="65" y="78"/>
                  </a:moveTo>
                  <a:cubicBezTo>
                    <a:pt x="62" y="79"/>
                    <a:pt x="57" y="79"/>
                    <a:pt x="53" y="78"/>
                  </a:cubicBezTo>
                  <a:cubicBezTo>
                    <a:pt x="39" y="73"/>
                    <a:pt x="37" y="56"/>
                    <a:pt x="46" y="47"/>
                  </a:cubicBezTo>
                  <a:cubicBezTo>
                    <a:pt x="53" y="39"/>
                    <a:pt x="65" y="39"/>
                    <a:pt x="73" y="47"/>
                  </a:cubicBezTo>
                  <a:cubicBezTo>
                    <a:pt x="82" y="56"/>
                    <a:pt x="80" y="73"/>
                    <a:pt x="65"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57" name="Freeform 423">
              <a:extLst>
                <a:ext uri="{FF2B5EF4-FFF2-40B4-BE49-F238E27FC236}">
                  <a16:creationId xmlns:a16="http://schemas.microsoft.com/office/drawing/2014/main" id="{964B0278-A49E-438D-A55E-82F685BD456A}"/>
                </a:ext>
              </a:extLst>
            </p:cNvPr>
            <p:cNvSpPr>
              <a:spLocks noEditPoints="1"/>
            </p:cNvSpPr>
            <p:nvPr/>
          </p:nvSpPr>
          <p:spPr bwMode="auto">
            <a:xfrm>
              <a:off x="5598065" y="2706508"/>
              <a:ext cx="267290" cy="265708"/>
            </a:xfrm>
            <a:custGeom>
              <a:avLst/>
              <a:gdLst>
                <a:gd name="T0" fmla="*/ 126 w 143"/>
                <a:gd name="T1" fmla="*/ 52 h 142"/>
                <a:gd name="T2" fmla="*/ 123 w 143"/>
                <a:gd name="T3" fmla="*/ 48 h 142"/>
                <a:gd name="T4" fmla="*/ 128 w 143"/>
                <a:gd name="T5" fmla="*/ 29 h 142"/>
                <a:gd name="T6" fmla="*/ 115 w 143"/>
                <a:gd name="T7" fmla="*/ 15 h 142"/>
                <a:gd name="T8" fmla="*/ 97 w 143"/>
                <a:gd name="T9" fmla="*/ 19 h 142"/>
                <a:gd name="T10" fmla="*/ 92 w 143"/>
                <a:gd name="T11" fmla="*/ 18 h 142"/>
                <a:gd name="T12" fmla="*/ 81 w 143"/>
                <a:gd name="T13" fmla="*/ 1 h 142"/>
                <a:gd name="T14" fmla="*/ 63 w 143"/>
                <a:gd name="T15" fmla="*/ 0 h 142"/>
                <a:gd name="T16" fmla="*/ 53 w 143"/>
                <a:gd name="T17" fmla="*/ 16 h 142"/>
                <a:gd name="T18" fmla="*/ 48 w 143"/>
                <a:gd name="T19" fmla="*/ 19 h 142"/>
                <a:gd name="T20" fmla="*/ 29 w 143"/>
                <a:gd name="T21" fmla="*/ 14 h 142"/>
                <a:gd name="T22" fmla="*/ 15 w 143"/>
                <a:gd name="T23" fmla="*/ 27 h 142"/>
                <a:gd name="T24" fmla="*/ 19 w 143"/>
                <a:gd name="T25" fmla="*/ 46 h 142"/>
                <a:gd name="T26" fmla="*/ 18 w 143"/>
                <a:gd name="T27" fmla="*/ 51 h 142"/>
                <a:gd name="T28" fmla="*/ 1 w 143"/>
                <a:gd name="T29" fmla="*/ 61 h 142"/>
                <a:gd name="T30" fmla="*/ 0 w 143"/>
                <a:gd name="T31" fmla="*/ 80 h 142"/>
                <a:gd name="T32" fmla="*/ 16 w 143"/>
                <a:gd name="T33" fmla="*/ 90 h 142"/>
                <a:gd name="T34" fmla="*/ 19 w 143"/>
                <a:gd name="T35" fmla="*/ 95 h 142"/>
                <a:gd name="T36" fmla="*/ 15 w 143"/>
                <a:gd name="T37" fmla="*/ 114 h 142"/>
                <a:gd name="T38" fmla="*/ 27 w 143"/>
                <a:gd name="T39" fmla="*/ 128 h 142"/>
                <a:gd name="T40" fmla="*/ 46 w 143"/>
                <a:gd name="T41" fmla="*/ 123 h 142"/>
                <a:gd name="T42" fmla="*/ 51 w 143"/>
                <a:gd name="T43" fmla="*/ 125 h 142"/>
                <a:gd name="T44" fmla="*/ 61 w 143"/>
                <a:gd name="T45" fmla="*/ 141 h 142"/>
                <a:gd name="T46" fmla="*/ 80 w 143"/>
                <a:gd name="T47" fmla="*/ 142 h 142"/>
                <a:gd name="T48" fmla="*/ 90 w 143"/>
                <a:gd name="T49" fmla="*/ 126 h 142"/>
                <a:gd name="T50" fmla="*/ 95 w 143"/>
                <a:gd name="T51" fmla="*/ 123 h 142"/>
                <a:gd name="T52" fmla="*/ 114 w 143"/>
                <a:gd name="T53" fmla="*/ 128 h 142"/>
                <a:gd name="T54" fmla="*/ 128 w 143"/>
                <a:gd name="T55" fmla="*/ 115 h 142"/>
                <a:gd name="T56" fmla="*/ 123 w 143"/>
                <a:gd name="T57" fmla="*/ 97 h 142"/>
                <a:gd name="T58" fmla="*/ 125 w 143"/>
                <a:gd name="T59" fmla="*/ 91 h 142"/>
                <a:gd name="T60" fmla="*/ 142 w 143"/>
                <a:gd name="T61" fmla="*/ 81 h 142"/>
                <a:gd name="T62" fmla="*/ 143 w 143"/>
                <a:gd name="T63" fmla="*/ 62 h 142"/>
                <a:gd name="T64" fmla="*/ 81 w 143"/>
                <a:gd name="T65" fmla="*/ 92 h 142"/>
                <a:gd name="T66" fmla="*/ 62 w 143"/>
                <a:gd name="T67" fmla="*/ 50 h 142"/>
                <a:gd name="T68" fmla="*/ 81 w 143"/>
                <a:gd name="T69" fmla="*/ 9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 h="142">
                  <a:moveTo>
                    <a:pt x="142" y="61"/>
                  </a:moveTo>
                  <a:cubicBezTo>
                    <a:pt x="126" y="52"/>
                    <a:pt x="126" y="52"/>
                    <a:pt x="126" y="52"/>
                  </a:cubicBezTo>
                  <a:cubicBezTo>
                    <a:pt x="126" y="52"/>
                    <a:pt x="125" y="52"/>
                    <a:pt x="125" y="51"/>
                  </a:cubicBezTo>
                  <a:cubicBezTo>
                    <a:pt x="124" y="50"/>
                    <a:pt x="124" y="49"/>
                    <a:pt x="123" y="48"/>
                  </a:cubicBezTo>
                  <a:cubicBezTo>
                    <a:pt x="123" y="47"/>
                    <a:pt x="123" y="46"/>
                    <a:pt x="123" y="46"/>
                  </a:cubicBezTo>
                  <a:cubicBezTo>
                    <a:pt x="128" y="29"/>
                    <a:pt x="128" y="29"/>
                    <a:pt x="128" y="29"/>
                  </a:cubicBezTo>
                  <a:cubicBezTo>
                    <a:pt x="128" y="28"/>
                    <a:pt x="128" y="27"/>
                    <a:pt x="128" y="27"/>
                  </a:cubicBezTo>
                  <a:cubicBezTo>
                    <a:pt x="115" y="15"/>
                    <a:pt x="115" y="15"/>
                    <a:pt x="115" y="15"/>
                  </a:cubicBezTo>
                  <a:cubicBezTo>
                    <a:pt x="115" y="14"/>
                    <a:pt x="114" y="14"/>
                    <a:pt x="114" y="14"/>
                  </a:cubicBezTo>
                  <a:cubicBezTo>
                    <a:pt x="97" y="19"/>
                    <a:pt x="97" y="19"/>
                    <a:pt x="97" y="19"/>
                  </a:cubicBezTo>
                  <a:cubicBezTo>
                    <a:pt x="96" y="19"/>
                    <a:pt x="95" y="19"/>
                    <a:pt x="95" y="19"/>
                  </a:cubicBezTo>
                  <a:cubicBezTo>
                    <a:pt x="94" y="19"/>
                    <a:pt x="93" y="18"/>
                    <a:pt x="92" y="18"/>
                  </a:cubicBezTo>
                  <a:cubicBezTo>
                    <a:pt x="91" y="18"/>
                    <a:pt x="90" y="17"/>
                    <a:pt x="90" y="16"/>
                  </a:cubicBezTo>
                  <a:cubicBezTo>
                    <a:pt x="81" y="1"/>
                    <a:pt x="81" y="1"/>
                    <a:pt x="81" y="1"/>
                  </a:cubicBezTo>
                  <a:cubicBezTo>
                    <a:pt x="81" y="0"/>
                    <a:pt x="81" y="0"/>
                    <a:pt x="80" y="0"/>
                  </a:cubicBezTo>
                  <a:cubicBezTo>
                    <a:pt x="63" y="0"/>
                    <a:pt x="63" y="0"/>
                    <a:pt x="63" y="0"/>
                  </a:cubicBezTo>
                  <a:cubicBezTo>
                    <a:pt x="62" y="0"/>
                    <a:pt x="62" y="0"/>
                    <a:pt x="61" y="1"/>
                  </a:cubicBezTo>
                  <a:cubicBezTo>
                    <a:pt x="53" y="16"/>
                    <a:pt x="53" y="16"/>
                    <a:pt x="53" y="16"/>
                  </a:cubicBezTo>
                  <a:cubicBezTo>
                    <a:pt x="52" y="17"/>
                    <a:pt x="52" y="18"/>
                    <a:pt x="51" y="18"/>
                  </a:cubicBezTo>
                  <a:cubicBezTo>
                    <a:pt x="50" y="18"/>
                    <a:pt x="49" y="19"/>
                    <a:pt x="48" y="19"/>
                  </a:cubicBezTo>
                  <a:cubicBezTo>
                    <a:pt x="47" y="19"/>
                    <a:pt x="46" y="19"/>
                    <a:pt x="46" y="19"/>
                  </a:cubicBezTo>
                  <a:cubicBezTo>
                    <a:pt x="29" y="14"/>
                    <a:pt x="29" y="14"/>
                    <a:pt x="29" y="14"/>
                  </a:cubicBezTo>
                  <a:cubicBezTo>
                    <a:pt x="28" y="14"/>
                    <a:pt x="28" y="14"/>
                    <a:pt x="27" y="15"/>
                  </a:cubicBezTo>
                  <a:cubicBezTo>
                    <a:pt x="15" y="27"/>
                    <a:pt x="15" y="27"/>
                    <a:pt x="15" y="27"/>
                  </a:cubicBezTo>
                  <a:cubicBezTo>
                    <a:pt x="15" y="28"/>
                    <a:pt x="14" y="28"/>
                    <a:pt x="15" y="29"/>
                  </a:cubicBezTo>
                  <a:cubicBezTo>
                    <a:pt x="19" y="46"/>
                    <a:pt x="19" y="46"/>
                    <a:pt x="19" y="46"/>
                  </a:cubicBezTo>
                  <a:cubicBezTo>
                    <a:pt x="20" y="46"/>
                    <a:pt x="19" y="47"/>
                    <a:pt x="19" y="48"/>
                  </a:cubicBezTo>
                  <a:cubicBezTo>
                    <a:pt x="19" y="49"/>
                    <a:pt x="18" y="50"/>
                    <a:pt x="18" y="51"/>
                  </a:cubicBezTo>
                  <a:cubicBezTo>
                    <a:pt x="17" y="52"/>
                    <a:pt x="17" y="52"/>
                    <a:pt x="16" y="53"/>
                  </a:cubicBezTo>
                  <a:cubicBezTo>
                    <a:pt x="1" y="61"/>
                    <a:pt x="1" y="61"/>
                    <a:pt x="1" y="61"/>
                  </a:cubicBezTo>
                  <a:cubicBezTo>
                    <a:pt x="1" y="62"/>
                    <a:pt x="0" y="62"/>
                    <a:pt x="0" y="63"/>
                  </a:cubicBezTo>
                  <a:cubicBezTo>
                    <a:pt x="0" y="80"/>
                    <a:pt x="0" y="80"/>
                    <a:pt x="0" y="80"/>
                  </a:cubicBezTo>
                  <a:cubicBezTo>
                    <a:pt x="0" y="81"/>
                    <a:pt x="1" y="81"/>
                    <a:pt x="1" y="81"/>
                  </a:cubicBezTo>
                  <a:cubicBezTo>
                    <a:pt x="16" y="90"/>
                    <a:pt x="16" y="90"/>
                    <a:pt x="16" y="90"/>
                  </a:cubicBezTo>
                  <a:cubicBezTo>
                    <a:pt x="17" y="90"/>
                    <a:pt x="18" y="91"/>
                    <a:pt x="18" y="91"/>
                  </a:cubicBezTo>
                  <a:cubicBezTo>
                    <a:pt x="18" y="93"/>
                    <a:pt x="19" y="94"/>
                    <a:pt x="19" y="95"/>
                  </a:cubicBezTo>
                  <a:cubicBezTo>
                    <a:pt x="20" y="96"/>
                    <a:pt x="20" y="96"/>
                    <a:pt x="19" y="97"/>
                  </a:cubicBezTo>
                  <a:cubicBezTo>
                    <a:pt x="15" y="114"/>
                    <a:pt x="15" y="114"/>
                    <a:pt x="15" y="114"/>
                  </a:cubicBezTo>
                  <a:cubicBezTo>
                    <a:pt x="15" y="114"/>
                    <a:pt x="15" y="115"/>
                    <a:pt x="15" y="115"/>
                  </a:cubicBezTo>
                  <a:cubicBezTo>
                    <a:pt x="27" y="128"/>
                    <a:pt x="27" y="128"/>
                    <a:pt x="27" y="128"/>
                  </a:cubicBezTo>
                  <a:cubicBezTo>
                    <a:pt x="28" y="128"/>
                    <a:pt x="28" y="128"/>
                    <a:pt x="29" y="128"/>
                  </a:cubicBezTo>
                  <a:cubicBezTo>
                    <a:pt x="46" y="123"/>
                    <a:pt x="46" y="123"/>
                    <a:pt x="46" y="123"/>
                  </a:cubicBezTo>
                  <a:cubicBezTo>
                    <a:pt x="46" y="123"/>
                    <a:pt x="47" y="123"/>
                    <a:pt x="48" y="123"/>
                  </a:cubicBezTo>
                  <a:cubicBezTo>
                    <a:pt x="49" y="124"/>
                    <a:pt x="50" y="124"/>
                    <a:pt x="51" y="125"/>
                  </a:cubicBezTo>
                  <a:cubicBezTo>
                    <a:pt x="52" y="125"/>
                    <a:pt x="53" y="126"/>
                    <a:pt x="53" y="126"/>
                  </a:cubicBezTo>
                  <a:cubicBezTo>
                    <a:pt x="61" y="141"/>
                    <a:pt x="61" y="141"/>
                    <a:pt x="61" y="141"/>
                  </a:cubicBezTo>
                  <a:cubicBezTo>
                    <a:pt x="62" y="142"/>
                    <a:pt x="62" y="142"/>
                    <a:pt x="63" y="142"/>
                  </a:cubicBezTo>
                  <a:cubicBezTo>
                    <a:pt x="80" y="142"/>
                    <a:pt x="80" y="142"/>
                    <a:pt x="80" y="142"/>
                  </a:cubicBezTo>
                  <a:cubicBezTo>
                    <a:pt x="81" y="142"/>
                    <a:pt x="81" y="142"/>
                    <a:pt x="82" y="141"/>
                  </a:cubicBezTo>
                  <a:cubicBezTo>
                    <a:pt x="90" y="126"/>
                    <a:pt x="90" y="126"/>
                    <a:pt x="90" y="126"/>
                  </a:cubicBezTo>
                  <a:cubicBezTo>
                    <a:pt x="90" y="125"/>
                    <a:pt x="91" y="125"/>
                    <a:pt x="92" y="125"/>
                  </a:cubicBezTo>
                  <a:cubicBezTo>
                    <a:pt x="93" y="124"/>
                    <a:pt x="94" y="124"/>
                    <a:pt x="95" y="123"/>
                  </a:cubicBezTo>
                  <a:cubicBezTo>
                    <a:pt x="96" y="123"/>
                    <a:pt x="97" y="123"/>
                    <a:pt x="97" y="123"/>
                  </a:cubicBezTo>
                  <a:cubicBezTo>
                    <a:pt x="114" y="128"/>
                    <a:pt x="114" y="128"/>
                    <a:pt x="114" y="128"/>
                  </a:cubicBezTo>
                  <a:cubicBezTo>
                    <a:pt x="115" y="128"/>
                    <a:pt x="115" y="128"/>
                    <a:pt x="116" y="128"/>
                  </a:cubicBezTo>
                  <a:cubicBezTo>
                    <a:pt x="128" y="115"/>
                    <a:pt x="128" y="115"/>
                    <a:pt x="128" y="115"/>
                  </a:cubicBezTo>
                  <a:cubicBezTo>
                    <a:pt x="128" y="115"/>
                    <a:pt x="128" y="114"/>
                    <a:pt x="128" y="114"/>
                  </a:cubicBezTo>
                  <a:cubicBezTo>
                    <a:pt x="123" y="97"/>
                    <a:pt x="123" y="97"/>
                    <a:pt x="123" y="97"/>
                  </a:cubicBezTo>
                  <a:cubicBezTo>
                    <a:pt x="123" y="96"/>
                    <a:pt x="123" y="95"/>
                    <a:pt x="124" y="95"/>
                  </a:cubicBezTo>
                  <a:cubicBezTo>
                    <a:pt x="124" y="93"/>
                    <a:pt x="124" y="92"/>
                    <a:pt x="125" y="91"/>
                  </a:cubicBezTo>
                  <a:cubicBezTo>
                    <a:pt x="125" y="91"/>
                    <a:pt x="126" y="90"/>
                    <a:pt x="126" y="90"/>
                  </a:cubicBezTo>
                  <a:cubicBezTo>
                    <a:pt x="142" y="81"/>
                    <a:pt x="142" y="81"/>
                    <a:pt x="142" y="81"/>
                  </a:cubicBezTo>
                  <a:cubicBezTo>
                    <a:pt x="142" y="81"/>
                    <a:pt x="143" y="80"/>
                    <a:pt x="143" y="80"/>
                  </a:cubicBezTo>
                  <a:cubicBezTo>
                    <a:pt x="143" y="62"/>
                    <a:pt x="143" y="62"/>
                    <a:pt x="143" y="62"/>
                  </a:cubicBezTo>
                  <a:cubicBezTo>
                    <a:pt x="143" y="62"/>
                    <a:pt x="142" y="61"/>
                    <a:pt x="142" y="61"/>
                  </a:cubicBezTo>
                  <a:moveTo>
                    <a:pt x="81" y="92"/>
                  </a:moveTo>
                  <a:cubicBezTo>
                    <a:pt x="61" y="100"/>
                    <a:pt x="42" y="81"/>
                    <a:pt x="50" y="62"/>
                  </a:cubicBezTo>
                  <a:cubicBezTo>
                    <a:pt x="53" y="56"/>
                    <a:pt x="57" y="52"/>
                    <a:pt x="62" y="50"/>
                  </a:cubicBezTo>
                  <a:cubicBezTo>
                    <a:pt x="82" y="42"/>
                    <a:pt x="101" y="61"/>
                    <a:pt x="92" y="81"/>
                  </a:cubicBezTo>
                  <a:cubicBezTo>
                    <a:pt x="90" y="86"/>
                    <a:pt x="86" y="90"/>
                    <a:pt x="81" y="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grpSp>
      <p:grpSp>
        <p:nvGrpSpPr>
          <p:cNvPr id="62" name="Group 61">
            <a:extLst>
              <a:ext uri="{FF2B5EF4-FFF2-40B4-BE49-F238E27FC236}">
                <a16:creationId xmlns:a16="http://schemas.microsoft.com/office/drawing/2014/main" id="{510D3B11-3F54-4007-BC54-F6ABEAF64475}"/>
              </a:ext>
            </a:extLst>
          </p:cNvPr>
          <p:cNvGrpSpPr/>
          <p:nvPr/>
        </p:nvGrpSpPr>
        <p:grpSpPr>
          <a:xfrm>
            <a:off x="7180249" y="1951355"/>
            <a:ext cx="757387" cy="740704"/>
            <a:chOff x="6699090" y="295453"/>
            <a:chExt cx="549747" cy="537638"/>
          </a:xfrm>
          <a:solidFill>
            <a:srgbClr val="FFFFFF"/>
          </a:solidFill>
          <a:effectLst>
            <a:outerShdw blurRad="63500" sx="102000" sy="102000" algn="ctr" rotWithShape="0">
              <a:prstClr val="black">
                <a:alpha val="40000"/>
              </a:prstClr>
            </a:outerShdw>
          </a:effectLst>
        </p:grpSpPr>
        <p:sp>
          <p:nvSpPr>
            <p:cNvPr id="63" name="Freeform 7">
              <a:extLst>
                <a:ext uri="{FF2B5EF4-FFF2-40B4-BE49-F238E27FC236}">
                  <a16:creationId xmlns:a16="http://schemas.microsoft.com/office/drawing/2014/main" id="{BA5547FF-459A-47E4-B23A-DACFDC36F3C9}"/>
                </a:ext>
              </a:extLst>
            </p:cNvPr>
            <p:cNvSpPr>
              <a:spLocks/>
            </p:cNvSpPr>
            <p:nvPr/>
          </p:nvSpPr>
          <p:spPr bwMode="auto">
            <a:xfrm>
              <a:off x="6779009" y="490407"/>
              <a:ext cx="205853" cy="342684"/>
            </a:xfrm>
            <a:custGeom>
              <a:avLst/>
              <a:gdLst>
                <a:gd name="T0" fmla="*/ 68 w 72"/>
                <a:gd name="T1" fmla="*/ 120 h 120"/>
                <a:gd name="T2" fmla="*/ 66 w 72"/>
                <a:gd name="T3" fmla="*/ 119 h 120"/>
                <a:gd name="T4" fmla="*/ 14 w 72"/>
                <a:gd name="T5" fmla="*/ 87 h 120"/>
                <a:gd name="T6" fmla="*/ 18 w 72"/>
                <a:gd name="T7" fmla="*/ 80 h 120"/>
                <a:gd name="T8" fmla="*/ 64 w 72"/>
                <a:gd name="T9" fmla="*/ 109 h 120"/>
                <a:gd name="T10" fmla="*/ 64 w 72"/>
                <a:gd name="T11" fmla="*/ 46 h 120"/>
                <a:gd name="T12" fmla="*/ 8 w 72"/>
                <a:gd name="T13" fmla="*/ 11 h 120"/>
                <a:gd name="T14" fmla="*/ 8 w 72"/>
                <a:gd name="T15" fmla="*/ 60 h 120"/>
                <a:gd name="T16" fmla="*/ 0 w 72"/>
                <a:gd name="T17" fmla="*/ 60 h 120"/>
                <a:gd name="T18" fmla="*/ 0 w 72"/>
                <a:gd name="T19" fmla="*/ 4 h 120"/>
                <a:gd name="T20" fmla="*/ 2 w 72"/>
                <a:gd name="T21" fmla="*/ 1 h 120"/>
                <a:gd name="T22" fmla="*/ 6 w 72"/>
                <a:gd name="T23" fmla="*/ 1 h 120"/>
                <a:gd name="T24" fmla="*/ 70 w 72"/>
                <a:gd name="T25" fmla="*/ 41 h 120"/>
                <a:gd name="T26" fmla="*/ 72 w 72"/>
                <a:gd name="T27" fmla="*/ 44 h 120"/>
                <a:gd name="T28" fmla="*/ 72 w 72"/>
                <a:gd name="T29" fmla="*/ 116 h 120"/>
                <a:gd name="T30" fmla="*/ 70 w 72"/>
                <a:gd name="T31" fmla="*/ 119 h 120"/>
                <a:gd name="T32" fmla="*/ 68 w 72"/>
                <a:gd name="T3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120">
                  <a:moveTo>
                    <a:pt x="68" y="120"/>
                  </a:moveTo>
                  <a:cubicBezTo>
                    <a:pt x="67" y="120"/>
                    <a:pt x="67" y="120"/>
                    <a:pt x="66" y="119"/>
                  </a:cubicBezTo>
                  <a:cubicBezTo>
                    <a:pt x="14" y="87"/>
                    <a:pt x="14" y="87"/>
                    <a:pt x="14" y="87"/>
                  </a:cubicBezTo>
                  <a:cubicBezTo>
                    <a:pt x="18" y="80"/>
                    <a:pt x="18" y="80"/>
                    <a:pt x="18" y="80"/>
                  </a:cubicBezTo>
                  <a:cubicBezTo>
                    <a:pt x="64" y="109"/>
                    <a:pt x="64" y="109"/>
                    <a:pt x="64" y="109"/>
                  </a:cubicBezTo>
                  <a:cubicBezTo>
                    <a:pt x="64" y="46"/>
                    <a:pt x="64" y="46"/>
                    <a:pt x="64" y="46"/>
                  </a:cubicBezTo>
                  <a:cubicBezTo>
                    <a:pt x="8" y="11"/>
                    <a:pt x="8" y="11"/>
                    <a:pt x="8" y="11"/>
                  </a:cubicBezTo>
                  <a:cubicBezTo>
                    <a:pt x="8" y="60"/>
                    <a:pt x="8" y="60"/>
                    <a:pt x="8" y="60"/>
                  </a:cubicBezTo>
                  <a:cubicBezTo>
                    <a:pt x="0" y="60"/>
                    <a:pt x="0" y="60"/>
                    <a:pt x="0" y="60"/>
                  </a:cubicBezTo>
                  <a:cubicBezTo>
                    <a:pt x="0" y="4"/>
                    <a:pt x="0" y="4"/>
                    <a:pt x="0" y="4"/>
                  </a:cubicBezTo>
                  <a:cubicBezTo>
                    <a:pt x="0" y="3"/>
                    <a:pt x="1" y="1"/>
                    <a:pt x="2" y="1"/>
                  </a:cubicBezTo>
                  <a:cubicBezTo>
                    <a:pt x="3" y="0"/>
                    <a:pt x="5" y="0"/>
                    <a:pt x="6" y="1"/>
                  </a:cubicBezTo>
                  <a:cubicBezTo>
                    <a:pt x="70" y="41"/>
                    <a:pt x="70" y="41"/>
                    <a:pt x="70" y="41"/>
                  </a:cubicBezTo>
                  <a:cubicBezTo>
                    <a:pt x="71" y="41"/>
                    <a:pt x="72" y="43"/>
                    <a:pt x="72" y="44"/>
                  </a:cubicBezTo>
                  <a:cubicBezTo>
                    <a:pt x="72" y="116"/>
                    <a:pt x="72" y="116"/>
                    <a:pt x="72" y="116"/>
                  </a:cubicBezTo>
                  <a:cubicBezTo>
                    <a:pt x="72" y="117"/>
                    <a:pt x="71" y="119"/>
                    <a:pt x="70" y="119"/>
                  </a:cubicBezTo>
                  <a:cubicBezTo>
                    <a:pt x="69" y="120"/>
                    <a:pt x="69" y="120"/>
                    <a:pt x="68" y="120"/>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64" name="Freeform 8">
              <a:extLst>
                <a:ext uri="{FF2B5EF4-FFF2-40B4-BE49-F238E27FC236}">
                  <a16:creationId xmlns:a16="http://schemas.microsoft.com/office/drawing/2014/main" id="{9610FA06-2B99-43C6-A036-D498628FD525}"/>
                </a:ext>
              </a:extLst>
            </p:cNvPr>
            <p:cNvSpPr>
              <a:spLocks/>
            </p:cNvSpPr>
            <p:nvPr/>
          </p:nvSpPr>
          <p:spPr bwMode="auto">
            <a:xfrm>
              <a:off x="6963066" y="490407"/>
              <a:ext cx="205853" cy="342684"/>
            </a:xfrm>
            <a:custGeom>
              <a:avLst/>
              <a:gdLst>
                <a:gd name="T0" fmla="*/ 4 w 72"/>
                <a:gd name="T1" fmla="*/ 120 h 120"/>
                <a:gd name="T2" fmla="*/ 2 w 72"/>
                <a:gd name="T3" fmla="*/ 119 h 120"/>
                <a:gd name="T4" fmla="*/ 0 w 72"/>
                <a:gd name="T5" fmla="*/ 116 h 120"/>
                <a:gd name="T6" fmla="*/ 0 w 72"/>
                <a:gd name="T7" fmla="*/ 44 h 120"/>
                <a:gd name="T8" fmla="*/ 2 w 72"/>
                <a:gd name="T9" fmla="*/ 41 h 120"/>
                <a:gd name="T10" fmla="*/ 66 w 72"/>
                <a:gd name="T11" fmla="*/ 1 h 120"/>
                <a:gd name="T12" fmla="*/ 70 w 72"/>
                <a:gd name="T13" fmla="*/ 1 h 120"/>
                <a:gd name="T14" fmla="*/ 72 w 72"/>
                <a:gd name="T15" fmla="*/ 4 h 120"/>
                <a:gd name="T16" fmla="*/ 72 w 72"/>
                <a:gd name="T17" fmla="*/ 60 h 120"/>
                <a:gd name="T18" fmla="*/ 64 w 72"/>
                <a:gd name="T19" fmla="*/ 60 h 120"/>
                <a:gd name="T20" fmla="*/ 64 w 72"/>
                <a:gd name="T21" fmla="*/ 11 h 120"/>
                <a:gd name="T22" fmla="*/ 8 w 72"/>
                <a:gd name="T23" fmla="*/ 46 h 120"/>
                <a:gd name="T24" fmla="*/ 8 w 72"/>
                <a:gd name="T25" fmla="*/ 109 h 120"/>
                <a:gd name="T26" fmla="*/ 54 w 72"/>
                <a:gd name="T27" fmla="*/ 80 h 120"/>
                <a:gd name="T28" fmla="*/ 58 w 72"/>
                <a:gd name="T29" fmla="*/ 87 h 120"/>
                <a:gd name="T30" fmla="*/ 6 w 72"/>
                <a:gd name="T31" fmla="*/ 119 h 120"/>
                <a:gd name="T32" fmla="*/ 4 w 72"/>
                <a:gd name="T3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120">
                  <a:moveTo>
                    <a:pt x="4" y="120"/>
                  </a:moveTo>
                  <a:cubicBezTo>
                    <a:pt x="3" y="120"/>
                    <a:pt x="3" y="120"/>
                    <a:pt x="2" y="119"/>
                  </a:cubicBezTo>
                  <a:cubicBezTo>
                    <a:pt x="1" y="119"/>
                    <a:pt x="0" y="117"/>
                    <a:pt x="0" y="116"/>
                  </a:cubicBezTo>
                  <a:cubicBezTo>
                    <a:pt x="0" y="44"/>
                    <a:pt x="0" y="44"/>
                    <a:pt x="0" y="44"/>
                  </a:cubicBezTo>
                  <a:cubicBezTo>
                    <a:pt x="0" y="43"/>
                    <a:pt x="1" y="41"/>
                    <a:pt x="2" y="41"/>
                  </a:cubicBezTo>
                  <a:cubicBezTo>
                    <a:pt x="66" y="1"/>
                    <a:pt x="66" y="1"/>
                    <a:pt x="66" y="1"/>
                  </a:cubicBezTo>
                  <a:cubicBezTo>
                    <a:pt x="67" y="0"/>
                    <a:pt x="69" y="0"/>
                    <a:pt x="70" y="1"/>
                  </a:cubicBezTo>
                  <a:cubicBezTo>
                    <a:pt x="71" y="1"/>
                    <a:pt x="72" y="3"/>
                    <a:pt x="72" y="4"/>
                  </a:cubicBezTo>
                  <a:cubicBezTo>
                    <a:pt x="72" y="60"/>
                    <a:pt x="72" y="60"/>
                    <a:pt x="72" y="60"/>
                  </a:cubicBezTo>
                  <a:cubicBezTo>
                    <a:pt x="64" y="60"/>
                    <a:pt x="64" y="60"/>
                    <a:pt x="64" y="60"/>
                  </a:cubicBezTo>
                  <a:cubicBezTo>
                    <a:pt x="64" y="11"/>
                    <a:pt x="64" y="11"/>
                    <a:pt x="64" y="11"/>
                  </a:cubicBezTo>
                  <a:cubicBezTo>
                    <a:pt x="8" y="46"/>
                    <a:pt x="8" y="46"/>
                    <a:pt x="8" y="46"/>
                  </a:cubicBezTo>
                  <a:cubicBezTo>
                    <a:pt x="8" y="109"/>
                    <a:pt x="8" y="109"/>
                    <a:pt x="8" y="109"/>
                  </a:cubicBezTo>
                  <a:cubicBezTo>
                    <a:pt x="54" y="80"/>
                    <a:pt x="54" y="80"/>
                    <a:pt x="54" y="80"/>
                  </a:cubicBezTo>
                  <a:cubicBezTo>
                    <a:pt x="58" y="87"/>
                    <a:pt x="58" y="87"/>
                    <a:pt x="58" y="87"/>
                  </a:cubicBezTo>
                  <a:cubicBezTo>
                    <a:pt x="6" y="119"/>
                    <a:pt x="6" y="119"/>
                    <a:pt x="6" y="119"/>
                  </a:cubicBezTo>
                  <a:cubicBezTo>
                    <a:pt x="5" y="120"/>
                    <a:pt x="5" y="120"/>
                    <a:pt x="4" y="120"/>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65" name="Freeform 9">
              <a:extLst>
                <a:ext uri="{FF2B5EF4-FFF2-40B4-BE49-F238E27FC236}">
                  <a16:creationId xmlns:a16="http://schemas.microsoft.com/office/drawing/2014/main" id="{AC000E9D-88E4-44FC-BEDF-2E4460B61E92}"/>
                </a:ext>
              </a:extLst>
            </p:cNvPr>
            <p:cNvSpPr>
              <a:spLocks/>
            </p:cNvSpPr>
            <p:nvPr/>
          </p:nvSpPr>
          <p:spPr bwMode="auto">
            <a:xfrm>
              <a:off x="6779009" y="398378"/>
              <a:ext cx="389909" cy="228860"/>
            </a:xfrm>
            <a:custGeom>
              <a:avLst/>
              <a:gdLst>
                <a:gd name="T0" fmla="*/ 68 w 136"/>
                <a:gd name="T1" fmla="*/ 80 h 80"/>
                <a:gd name="T2" fmla="*/ 66 w 136"/>
                <a:gd name="T3" fmla="*/ 79 h 80"/>
                <a:gd name="T4" fmla="*/ 2 w 136"/>
                <a:gd name="T5" fmla="*/ 39 h 80"/>
                <a:gd name="T6" fmla="*/ 0 w 136"/>
                <a:gd name="T7" fmla="*/ 36 h 80"/>
                <a:gd name="T8" fmla="*/ 2 w 136"/>
                <a:gd name="T9" fmla="*/ 33 h 80"/>
                <a:gd name="T10" fmla="*/ 54 w 136"/>
                <a:gd name="T11" fmla="*/ 0 h 80"/>
                <a:gd name="T12" fmla="*/ 58 w 136"/>
                <a:gd name="T13" fmla="*/ 7 h 80"/>
                <a:gd name="T14" fmla="*/ 12 w 136"/>
                <a:gd name="T15" fmla="*/ 36 h 80"/>
                <a:gd name="T16" fmla="*/ 68 w 136"/>
                <a:gd name="T17" fmla="*/ 71 h 80"/>
                <a:gd name="T18" fmla="*/ 124 w 136"/>
                <a:gd name="T19" fmla="*/ 36 h 80"/>
                <a:gd name="T20" fmla="*/ 78 w 136"/>
                <a:gd name="T21" fmla="*/ 7 h 80"/>
                <a:gd name="T22" fmla="*/ 82 w 136"/>
                <a:gd name="T23" fmla="*/ 0 h 80"/>
                <a:gd name="T24" fmla="*/ 134 w 136"/>
                <a:gd name="T25" fmla="*/ 33 h 80"/>
                <a:gd name="T26" fmla="*/ 136 w 136"/>
                <a:gd name="T27" fmla="*/ 36 h 80"/>
                <a:gd name="T28" fmla="*/ 134 w 136"/>
                <a:gd name="T29" fmla="*/ 39 h 80"/>
                <a:gd name="T30" fmla="*/ 70 w 136"/>
                <a:gd name="T31" fmla="*/ 79 h 80"/>
                <a:gd name="T32" fmla="*/ 68 w 136"/>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80">
                  <a:moveTo>
                    <a:pt x="68" y="80"/>
                  </a:moveTo>
                  <a:cubicBezTo>
                    <a:pt x="67" y="80"/>
                    <a:pt x="67" y="80"/>
                    <a:pt x="66" y="79"/>
                  </a:cubicBezTo>
                  <a:cubicBezTo>
                    <a:pt x="2" y="39"/>
                    <a:pt x="2" y="39"/>
                    <a:pt x="2" y="39"/>
                  </a:cubicBezTo>
                  <a:cubicBezTo>
                    <a:pt x="1" y="39"/>
                    <a:pt x="0" y="37"/>
                    <a:pt x="0" y="36"/>
                  </a:cubicBezTo>
                  <a:cubicBezTo>
                    <a:pt x="0" y="35"/>
                    <a:pt x="1" y="33"/>
                    <a:pt x="2" y="33"/>
                  </a:cubicBezTo>
                  <a:cubicBezTo>
                    <a:pt x="54" y="0"/>
                    <a:pt x="54" y="0"/>
                    <a:pt x="54" y="0"/>
                  </a:cubicBezTo>
                  <a:cubicBezTo>
                    <a:pt x="58" y="7"/>
                    <a:pt x="58" y="7"/>
                    <a:pt x="58" y="7"/>
                  </a:cubicBezTo>
                  <a:cubicBezTo>
                    <a:pt x="12" y="36"/>
                    <a:pt x="12" y="36"/>
                    <a:pt x="12" y="36"/>
                  </a:cubicBezTo>
                  <a:cubicBezTo>
                    <a:pt x="68" y="71"/>
                    <a:pt x="68" y="71"/>
                    <a:pt x="68" y="71"/>
                  </a:cubicBezTo>
                  <a:cubicBezTo>
                    <a:pt x="124" y="36"/>
                    <a:pt x="124" y="36"/>
                    <a:pt x="124" y="36"/>
                  </a:cubicBezTo>
                  <a:cubicBezTo>
                    <a:pt x="78" y="7"/>
                    <a:pt x="78" y="7"/>
                    <a:pt x="78" y="7"/>
                  </a:cubicBezTo>
                  <a:cubicBezTo>
                    <a:pt x="82" y="0"/>
                    <a:pt x="82" y="0"/>
                    <a:pt x="82" y="0"/>
                  </a:cubicBezTo>
                  <a:cubicBezTo>
                    <a:pt x="134" y="33"/>
                    <a:pt x="134" y="33"/>
                    <a:pt x="134" y="33"/>
                  </a:cubicBezTo>
                  <a:cubicBezTo>
                    <a:pt x="135" y="33"/>
                    <a:pt x="136" y="35"/>
                    <a:pt x="136" y="36"/>
                  </a:cubicBezTo>
                  <a:cubicBezTo>
                    <a:pt x="136" y="37"/>
                    <a:pt x="135" y="39"/>
                    <a:pt x="134" y="39"/>
                  </a:cubicBezTo>
                  <a:cubicBezTo>
                    <a:pt x="70" y="79"/>
                    <a:pt x="70" y="79"/>
                    <a:pt x="70" y="79"/>
                  </a:cubicBezTo>
                  <a:cubicBezTo>
                    <a:pt x="69" y="80"/>
                    <a:pt x="69" y="80"/>
                    <a:pt x="68" y="80"/>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66" name="Freeform 10">
              <a:extLst>
                <a:ext uri="{FF2B5EF4-FFF2-40B4-BE49-F238E27FC236}">
                  <a16:creationId xmlns:a16="http://schemas.microsoft.com/office/drawing/2014/main" id="{29E0D058-7A82-486B-8624-9D108DD110FB}"/>
                </a:ext>
              </a:extLst>
            </p:cNvPr>
            <p:cNvSpPr>
              <a:spLocks/>
            </p:cNvSpPr>
            <p:nvPr/>
          </p:nvSpPr>
          <p:spPr bwMode="auto">
            <a:xfrm>
              <a:off x="6705144" y="627238"/>
              <a:ext cx="228860" cy="125933"/>
            </a:xfrm>
            <a:custGeom>
              <a:avLst/>
              <a:gdLst>
                <a:gd name="T0" fmla="*/ 9 w 189"/>
                <a:gd name="T1" fmla="*/ 104 h 104"/>
                <a:gd name="T2" fmla="*/ 0 w 189"/>
                <a:gd name="T3" fmla="*/ 85 h 104"/>
                <a:gd name="T4" fmla="*/ 180 w 189"/>
                <a:gd name="T5" fmla="*/ 0 h 104"/>
                <a:gd name="T6" fmla="*/ 189 w 189"/>
                <a:gd name="T7" fmla="*/ 19 h 104"/>
                <a:gd name="T8" fmla="*/ 9 w 189"/>
                <a:gd name="T9" fmla="*/ 104 h 104"/>
              </a:gdLst>
              <a:ahLst/>
              <a:cxnLst>
                <a:cxn ang="0">
                  <a:pos x="T0" y="T1"/>
                </a:cxn>
                <a:cxn ang="0">
                  <a:pos x="T2" y="T3"/>
                </a:cxn>
                <a:cxn ang="0">
                  <a:pos x="T4" y="T5"/>
                </a:cxn>
                <a:cxn ang="0">
                  <a:pos x="T6" y="T7"/>
                </a:cxn>
                <a:cxn ang="0">
                  <a:pos x="T8" y="T9"/>
                </a:cxn>
              </a:cxnLst>
              <a:rect l="0" t="0" r="r" b="b"/>
              <a:pathLst>
                <a:path w="189" h="104">
                  <a:moveTo>
                    <a:pt x="9" y="104"/>
                  </a:moveTo>
                  <a:lnTo>
                    <a:pt x="0" y="85"/>
                  </a:lnTo>
                  <a:lnTo>
                    <a:pt x="180" y="0"/>
                  </a:lnTo>
                  <a:lnTo>
                    <a:pt x="189" y="19"/>
                  </a:lnTo>
                  <a:lnTo>
                    <a:pt x="9" y="10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67" name="Freeform 11">
              <a:extLst>
                <a:ext uri="{FF2B5EF4-FFF2-40B4-BE49-F238E27FC236}">
                  <a16:creationId xmlns:a16="http://schemas.microsoft.com/office/drawing/2014/main" id="{FC24D281-EC65-4D83-B5F7-606EA93C9169}"/>
                </a:ext>
              </a:extLst>
            </p:cNvPr>
            <p:cNvSpPr>
              <a:spLocks/>
            </p:cNvSpPr>
            <p:nvPr/>
          </p:nvSpPr>
          <p:spPr bwMode="auto">
            <a:xfrm>
              <a:off x="6699090" y="658722"/>
              <a:ext cx="98083" cy="129566"/>
            </a:xfrm>
            <a:custGeom>
              <a:avLst/>
              <a:gdLst>
                <a:gd name="T0" fmla="*/ 30 w 34"/>
                <a:gd name="T1" fmla="*/ 45 h 45"/>
                <a:gd name="T2" fmla="*/ 2 w 34"/>
                <a:gd name="T3" fmla="*/ 33 h 45"/>
                <a:gd name="T4" fmla="*/ 0 w 34"/>
                <a:gd name="T5" fmla="*/ 28 h 45"/>
                <a:gd name="T6" fmla="*/ 8 w 34"/>
                <a:gd name="T7" fmla="*/ 0 h 45"/>
                <a:gd name="T8" fmla="*/ 16 w 34"/>
                <a:gd name="T9" fmla="*/ 2 h 45"/>
                <a:gd name="T10" fmla="*/ 9 w 34"/>
                <a:gd name="T11" fmla="*/ 27 h 45"/>
                <a:gd name="T12" fmla="*/ 34 w 34"/>
                <a:gd name="T13" fmla="*/ 37 h 45"/>
                <a:gd name="T14" fmla="*/ 30 w 3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5">
                  <a:moveTo>
                    <a:pt x="30" y="45"/>
                  </a:moveTo>
                  <a:cubicBezTo>
                    <a:pt x="2" y="33"/>
                    <a:pt x="2" y="33"/>
                    <a:pt x="2" y="33"/>
                  </a:cubicBezTo>
                  <a:cubicBezTo>
                    <a:pt x="1" y="32"/>
                    <a:pt x="0" y="30"/>
                    <a:pt x="0" y="28"/>
                  </a:cubicBezTo>
                  <a:cubicBezTo>
                    <a:pt x="8" y="0"/>
                    <a:pt x="8" y="0"/>
                    <a:pt x="8" y="0"/>
                  </a:cubicBezTo>
                  <a:cubicBezTo>
                    <a:pt x="16" y="2"/>
                    <a:pt x="16" y="2"/>
                    <a:pt x="16" y="2"/>
                  </a:cubicBezTo>
                  <a:cubicBezTo>
                    <a:pt x="9" y="27"/>
                    <a:pt x="9" y="27"/>
                    <a:pt x="9" y="27"/>
                  </a:cubicBezTo>
                  <a:cubicBezTo>
                    <a:pt x="34" y="37"/>
                    <a:pt x="34" y="37"/>
                    <a:pt x="34" y="37"/>
                  </a:cubicBezTo>
                  <a:lnTo>
                    <a:pt x="30" y="4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68" name="Freeform 12">
              <a:extLst>
                <a:ext uri="{FF2B5EF4-FFF2-40B4-BE49-F238E27FC236}">
                  <a16:creationId xmlns:a16="http://schemas.microsoft.com/office/drawing/2014/main" id="{431A6A56-D279-4A16-9B51-2FA1EDC329A0}"/>
                </a:ext>
              </a:extLst>
            </p:cNvPr>
            <p:cNvSpPr>
              <a:spLocks/>
            </p:cNvSpPr>
            <p:nvPr/>
          </p:nvSpPr>
          <p:spPr bwMode="auto">
            <a:xfrm>
              <a:off x="7013923" y="627238"/>
              <a:ext cx="228860" cy="125933"/>
            </a:xfrm>
            <a:custGeom>
              <a:avLst/>
              <a:gdLst>
                <a:gd name="T0" fmla="*/ 180 w 189"/>
                <a:gd name="T1" fmla="*/ 104 h 104"/>
                <a:gd name="T2" fmla="*/ 0 w 189"/>
                <a:gd name="T3" fmla="*/ 19 h 104"/>
                <a:gd name="T4" fmla="*/ 10 w 189"/>
                <a:gd name="T5" fmla="*/ 0 h 104"/>
                <a:gd name="T6" fmla="*/ 189 w 189"/>
                <a:gd name="T7" fmla="*/ 85 h 104"/>
                <a:gd name="T8" fmla="*/ 180 w 189"/>
                <a:gd name="T9" fmla="*/ 104 h 104"/>
              </a:gdLst>
              <a:ahLst/>
              <a:cxnLst>
                <a:cxn ang="0">
                  <a:pos x="T0" y="T1"/>
                </a:cxn>
                <a:cxn ang="0">
                  <a:pos x="T2" y="T3"/>
                </a:cxn>
                <a:cxn ang="0">
                  <a:pos x="T4" y="T5"/>
                </a:cxn>
                <a:cxn ang="0">
                  <a:pos x="T6" y="T7"/>
                </a:cxn>
                <a:cxn ang="0">
                  <a:pos x="T8" y="T9"/>
                </a:cxn>
              </a:cxnLst>
              <a:rect l="0" t="0" r="r" b="b"/>
              <a:pathLst>
                <a:path w="189" h="104">
                  <a:moveTo>
                    <a:pt x="180" y="104"/>
                  </a:moveTo>
                  <a:lnTo>
                    <a:pt x="0" y="19"/>
                  </a:lnTo>
                  <a:lnTo>
                    <a:pt x="10" y="0"/>
                  </a:lnTo>
                  <a:lnTo>
                    <a:pt x="189" y="85"/>
                  </a:lnTo>
                  <a:lnTo>
                    <a:pt x="180" y="10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69" name="Freeform 13">
              <a:extLst>
                <a:ext uri="{FF2B5EF4-FFF2-40B4-BE49-F238E27FC236}">
                  <a16:creationId xmlns:a16="http://schemas.microsoft.com/office/drawing/2014/main" id="{5AFBF3A3-B8C3-4B6B-AD6F-9EE4C5AC890D}"/>
                </a:ext>
              </a:extLst>
            </p:cNvPr>
            <p:cNvSpPr>
              <a:spLocks/>
            </p:cNvSpPr>
            <p:nvPr/>
          </p:nvSpPr>
          <p:spPr bwMode="auto">
            <a:xfrm>
              <a:off x="7150754" y="658722"/>
              <a:ext cx="98083" cy="129566"/>
            </a:xfrm>
            <a:custGeom>
              <a:avLst/>
              <a:gdLst>
                <a:gd name="T0" fmla="*/ 4 w 34"/>
                <a:gd name="T1" fmla="*/ 45 h 45"/>
                <a:gd name="T2" fmla="*/ 0 w 34"/>
                <a:gd name="T3" fmla="*/ 37 h 45"/>
                <a:gd name="T4" fmla="*/ 25 w 34"/>
                <a:gd name="T5" fmla="*/ 27 h 45"/>
                <a:gd name="T6" fmla="*/ 18 w 34"/>
                <a:gd name="T7" fmla="*/ 2 h 45"/>
                <a:gd name="T8" fmla="*/ 26 w 34"/>
                <a:gd name="T9" fmla="*/ 0 h 45"/>
                <a:gd name="T10" fmla="*/ 34 w 34"/>
                <a:gd name="T11" fmla="*/ 28 h 45"/>
                <a:gd name="T12" fmla="*/ 32 w 34"/>
                <a:gd name="T13" fmla="*/ 33 h 45"/>
                <a:gd name="T14" fmla="*/ 4 w 3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5">
                  <a:moveTo>
                    <a:pt x="4" y="45"/>
                  </a:moveTo>
                  <a:cubicBezTo>
                    <a:pt x="0" y="37"/>
                    <a:pt x="0" y="37"/>
                    <a:pt x="0" y="37"/>
                  </a:cubicBezTo>
                  <a:cubicBezTo>
                    <a:pt x="25" y="27"/>
                    <a:pt x="25" y="27"/>
                    <a:pt x="25" y="27"/>
                  </a:cubicBezTo>
                  <a:cubicBezTo>
                    <a:pt x="18" y="2"/>
                    <a:pt x="18" y="2"/>
                    <a:pt x="18" y="2"/>
                  </a:cubicBezTo>
                  <a:cubicBezTo>
                    <a:pt x="26" y="0"/>
                    <a:pt x="26" y="0"/>
                    <a:pt x="26" y="0"/>
                  </a:cubicBezTo>
                  <a:cubicBezTo>
                    <a:pt x="34" y="28"/>
                    <a:pt x="34" y="28"/>
                    <a:pt x="34" y="28"/>
                  </a:cubicBezTo>
                  <a:cubicBezTo>
                    <a:pt x="34" y="30"/>
                    <a:pt x="33" y="32"/>
                    <a:pt x="32" y="33"/>
                  </a:cubicBezTo>
                  <a:lnTo>
                    <a:pt x="4" y="4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70" name="Rectangle 14">
              <a:extLst>
                <a:ext uri="{FF2B5EF4-FFF2-40B4-BE49-F238E27FC236}">
                  <a16:creationId xmlns:a16="http://schemas.microsoft.com/office/drawing/2014/main" id="{5A484111-8D93-4C68-9BDF-52BBF53398D7}"/>
                </a:ext>
              </a:extLst>
            </p:cNvPr>
            <p:cNvSpPr>
              <a:spLocks noChangeArrowheads="1"/>
            </p:cNvSpPr>
            <p:nvPr/>
          </p:nvSpPr>
          <p:spPr bwMode="auto">
            <a:xfrm>
              <a:off x="6963066" y="307562"/>
              <a:ext cx="21796" cy="251867"/>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71" name="Freeform 15">
              <a:extLst>
                <a:ext uri="{FF2B5EF4-FFF2-40B4-BE49-F238E27FC236}">
                  <a16:creationId xmlns:a16="http://schemas.microsoft.com/office/drawing/2014/main" id="{47B68B85-55B2-4678-B940-13133C922DCF}"/>
                </a:ext>
              </a:extLst>
            </p:cNvPr>
            <p:cNvSpPr>
              <a:spLocks/>
            </p:cNvSpPr>
            <p:nvPr/>
          </p:nvSpPr>
          <p:spPr bwMode="auto">
            <a:xfrm>
              <a:off x="6896466" y="295453"/>
              <a:ext cx="154995" cy="77497"/>
            </a:xfrm>
            <a:custGeom>
              <a:avLst/>
              <a:gdLst>
                <a:gd name="T0" fmla="*/ 48 w 54"/>
                <a:gd name="T1" fmla="*/ 27 h 27"/>
                <a:gd name="T2" fmla="*/ 27 w 54"/>
                <a:gd name="T3" fmla="*/ 9 h 27"/>
                <a:gd name="T4" fmla="*/ 6 w 54"/>
                <a:gd name="T5" fmla="*/ 27 h 27"/>
                <a:gd name="T6" fmla="*/ 0 w 54"/>
                <a:gd name="T7" fmla="*/ 21 h 27"/>
                <a:gd name="T8" fmla="*/ 24 w 54"/>
                <a:gd name="T9" fmla="*/ 1 h 27"/>
                <a:gd name="T10" fmla="*/ 30 w 54"/>
                <a:gd name="T11" fmla="*/ 1 h 27"/>
                <a:gd name="T12" fmla="*/ 54 w 54"/>
                <a:gd name="T13" fmla="*/ 21 h 27"/>
                <a:gd name="T14" fmla="*/ 48 w 5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27">
                  <a:moveTo>
                    <a:pt x="48" y="27"/>
                  </a:moveTo>
                  <a:cubicBezTo>
                    <a:pt x="27" y="9"/>
                    <a:pt x="27" y="9"/>
                    <a:pt x="27" y="9"/>
                  </a:cubicBezTo>
                  <a:cubicBezTo>
                    <a:pt x="6" y="27"/>
                    <a:pt x="6" y="27"/>
                    <a:pt x="6" y="27"/>
                  </a:cubicBezTo>
                  <a:cubicBezTo>
                    <a:pt x="0" y="21"/>
                    <a:pt x="0" y="21"/>
                    <a:pt x="0" y="21"/>
                  </a:cubicBezTo>
                  <a:cubicBezTo>
                    <a:pt x="24" y="1"/>
                    <a:pt x="24" y="1"/>
                    <a:pt x="24" y="1"/>
                  </a:cubicBezTo>
                  <a:cubicBezTo>
                    <a:pt x="26" y="0"/>
                    <a:pt x="28" y="0"/>
                    <a:pt x="30" y="1"/>
                  </a:cubicBezTo>
                  <a:cubicBezTo>
                    <a:pt x="54" y="21"/>
                    <a:pt x="54" y="21"/>
                    <a:pt x="54" y="21"/>
                  </a:cubicBezTo>
                  <a:lnTo>
                    <a:pt x="48" y="27"/>
                  </a:lnTo>
                  <a:close/>
                </a:path>
              </a:pathLst>
            </a:custGeom>
            <a:grpFill/>
            <a:ln>
              <a:noFill/>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72" name="Freeform 16">
              <a:extLst>
                <a:ext uri="{FF2B5EF4-FFF2-40B4-BE49-F238E27FC236}">
                  <a16:creationId xmlns:a16="http://schemas.microsoft.com/office/drawing/2014/main" id="{5409FC7F-0A42-4862-8B04-1E2D2E7B3582}"/>
                </a:ext>
              </a:extLst>
            </p:cNvPr>
            <p:cNvSpPr>
              <a:spLocks noEditPoints="1"/>
            </p:cNvSpPr>
            <p:nvPr/>
          </p:nvSpPr>
          <p:spPr bwMode="auto">
            <a:xfrm>
              <a:off x="6837132" y="467400"/>
              <a:ext cx="273663" cy="274874"/>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8 h 96"/>
                <a:gd name="T12" fmla="*/ 8 w 96"/>
                <a:gd name="T13" fmla="*/ 48 h 96"/>
                <a:gd name="T14" fmla="*/ 48 w 96"/>
                <a:gd name="T15" fmla="*/ 88 h 96"/>
                <a:gd name="T16" fmla="*/ 88 w 96"/>
                <a:gd name="T17" fmla="*/ 48 h 96"/>
                <a:gd name="T18" fmla="*/ 48 w 96"/>
                <a:gd name="T1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4"/>
                    <a:pt x="0" y="48"/>
                  </a:cubicBezTo>
                  <a:cubicBezTo>
                    <a:pt x="0" y="22"/>
                    <a:pt x="22" y="0"/>
                    <a:pt x="48" y="0"/>
                  </a:cubicBezTo>
                  <a:cubicBezTo>
                    <a:pt x="74" y="0"/>
                    <a:pt x="96" y="22"/>
                    <a:pt x="96" y="48"/>
                  </a:cubicBezTo>
                  <a:cubicBezTo>
                    <a:pt x="96" y="74"/>
                    <a:pt x="74" y="96"/>
                    <a:pt x="48" y="96"/>
                  </a:cubicBezTo>
                  <a:close/>
                  <a:moveTo>
                    <a:pt x="48" y="8"/>
                  </a:moveTo>
                  <a:cubicBezTo>
                    <a:pt x="26" y="8"/>
                    <a:pt x="8" y="26"/>
                    <a:pt x="8" y="48"/>
                  </a:cubicBezTo>
                  <a:cubicBezTo>
                    <a:pt x="8" y="70"/>
                    <a:pt x="26" y="88"/>
                    <a:pt x="48" y="88"/>
                  </a:cubicBezTo>
                  <a:cubicBezTo>
                    <a:pt x="70" y="88"/>
                    <a:pt x="88" y="70"/>
                    <a:pt x="88" y="48"/>
                  </a:cubicBezTo>
                  <a:cubicBezTo>
                    <a:pt x="88" y="26"/>
                    <a:pt x="70" y="8"/>
                    <a:pt x="48" y="8"/>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grpSp>
      <p:grpSp>
        <p:nvGrpSpPr>
          <p:cNvPr id="82" name="Group 4">
            <a:extLst>
              <a:ext uri="{FF2B5EF4-FFF2-40B4-BE49-F238E27FC236}">
                <a16:creationId xmlns:a16="http://schemas.microsoft.com/office/drawing/2014/main" id="{893E7CC6-DE9B-4678-942F-A5F525A78F69}"/>
              </a:ext>
            </a:extLst>
          </p:cNvPr>
          <p:cNvGrpSpPr>
            <a:grpSpLocks noChangeAspect="1"/>
          </p:cNvGrpSpPr>
          <p:nvPr/>
        </p:nvGrpSpPr>
        <p:grpSpPr bwMode="auto">
          <a:xfrm>
            <a:off x="10074676" y="1855686"/>
            <a:ext cx="610472" cy="836373"/>
            <a:chOff x="2159" y="1412"/>
            <a:chExt cx="227" cy="311"/>
          </a:xfrm>
          <a:solidFill>
            <a:srgbClr val="FFFFFF"/>
          </a:solidFill>
        </p:grpSpPr>
        <p:sp>
          <p:nvSpPr>
            <p:cNvPr id="83" name="Freeform 5">
              <a:extLst>
                <a:ext uri="{FF2B5EF4-FFF2-40B4-BE49-F238E27FC236}">
                  <a16:creationId xmlns:a16="http://schemas.microsoft.com/office/drawing/2014/main" id="{DAD873EC-FC4F-49A7-9112-9600620E8685}"/>
                </a:ext>
              </a:extLst>
            </p:cNvPr>
            <p:cNvSpPr>
              <a:spLocks/>
            </p:cNvSpPr>
            <p:nvPr/>
          </p:nvSpPr>
          <p:spPr bwMode="auto">
            <a:xfrm>
              <a:off x="2159" y="1437"/>
              <a:ext cx="227" cy="286"/>
            </a:xfrm>
            <a:custGeom>
              <a:avLst/>
              <a:gdLst>
                <a:gd name="T0" fmla="*/ 447 w 481"/>
                <a:gd name="T1" fmla="*/ 0 h 607"/>
                <a:gd name="T2" fmla="*/ 374 w 481"/>
                <a:gd name="T3" fmla="*/ 0 h 607"/>
                <a:gd name="T4" fmla="*/ 377 w 481"/>
                <a:gd name="T5" fmla="*/ 5 h 607"/>
                <a:gd name="T6" fmla="*/ 390 w 481"/>
                <a:gd name="T7" fmla="*/ 36 h 607"/>
                <a:gd name="T8" fmla="*/ 429 w 481"/>
                <a:gd name="T9" fmla="*/ 36 h 607"/>
                <a:gd name="T10" fmla="*/ 450 w 481"/>
                <a:gd name="T11" fmla="*/ 57 h 607"/>
                <a:gd name="T12" fmla="*/ 450 w 481"/>
                <a:gd name="T13" fmla="*/ 551 h 607"/>
                <a:gd name="T14" fmla="*/ 429 w 481"/>
                <a:gd name="T15" fmla="*/ 573 h 607"/>
                <a:gd name="T16" fmla="*/ 54 w 481"/>
                <a:gd name="T17" fmla="*/ 573 h 607"/>
                <a:gd name="T18" fmla="*/ 32 w 481"/>
                <a:gd name="T19" fmla="*/ 551 h 607"/>
                <a:gd name="T20" fmla="*/ 32 w 481"/>
                <a:gd name="T21" fmla="*/ 57 h 607"/>
                <a:gd name="T22" fmla="*/ 54 w 481"/>
                <a:gd name="T23" fmla="*/ 36 h 607"/>
                <a:gd name="T24" fmla="*/ 89 w 481"/>
                <a:gd name="T25" fmla="*/ 36 h 607"/>
                <a:gd name="T26" fmla="*/ 101 w 481"/>
                <a:gd name="T27" fmla="*/ 5 h 607"/>
                <a:gd name="T28" fmla="*/ 105 w 481"/>
                <a:gd name="T29" fmla="*/ 0 h 607"/>
                <a:gd name="T30" fmla="*/ 34 w 481"/>
                <a:gd name="T31" fmla="*/ 0 h 607"/>
                <a:gd name="T32" fmla="*/ 0 w 481"/>
                <a:gd name="T33" fmla="*/ 34 h 607"/>
                <a:gd name="T34" fmla="*/ 0 w 481"/>
                <a:gd name="T35" fmla="*/ 573 h 607"/>
                <a:gd name="T36" fmla="*/ 34 w 481"/>
                <a:gd name="T37" fmla="*/ 607 h 607"/>
                <a:gd name="T38" fmla="*/ 447 w 481"/>
                <a:gd name="T39" fmla="*/ 607 h 607"/>
                <a:gd name="T40" fmla="*/ 481 w 481"/>
                <a:gd name="T41" fmla="*/ 573 h 607"/>
                <a:gd name="T42" fmla="*/ 481 w 481"/>
                <a:gd name="T43" fmla="*/ 34 h 607"/>
                <a:gd name="T44" fmla="*/ 447 w 481"/>
                <a:gd name="T45"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1" h="607">
                  <a:moveTo>
                    <a:pt x="447" y="0"/>
                  </a:moveTo>
                  <a:cubicBezTo>
                    <a:pt x="374" y="0"/>
                    <a:pt x="374" y="0"/>
                    <a:pt x="374" y="0"/>
                  </a:cubicBezTo>
                  <a:cubicBezTo>
                    <a:pt x="375" y="2"/>
                    <a:pt x="376" y="3"/>
                    <a:pt x="377" y="5"/>
                  </a:cubicBezTo>
                  <a:cubicBezTo>
                    <a:pt x="383" y="15"/>
                    <a:pt x="387" y="25"/>
                    <a:pt x="390" y="36"/>
                  </a:cubicBezTo>
                  <a:cubicBezTo>
                    <a:pt x="429" y="36"/>
                    <a:pt x="429" y="36"/>
                    <a:pt x="429" y="36"/>
                  </a:cubicBezTo>
                  <a:cubicBezTo>
                    <a:pt x="441" y="36"/>
                    <a:pt x="450" y="45"/>
                    <a:pt x="450" y="57"/>
                  </a:cubicBezTo>
                  <a:cubicBezTo>
                    <a:pt x="450" y="551"/>
                    <a:pt x="450" y="551"/>
                    <a:pt x="450" y="551"/>
                  </a:cubicBezTo>
                  <a:cubicBezTo>
                    <a:pt x="450" y="563"/>
                    <a:pt x="441" y="573"/>
                    <a:pt x="429" y="573"/>
                  </a:cubicBezTo>
                  <a:cubicBezTo>
                    <a:pt x="54" y="573"/>
                    <a:pt x="54" y="573"/>
                    <a:pt x="54" y="573"/>
                  </a:cubicBezTo>
                  <a:cubicBezTo>
                    <a:pt x="42" y="573"/>
                    <a:pt x="32" y="563"/>
                    <a:pt x="32" y="551"/>
                  </a:cubicBezTo>
                  <a:cubicBezTo>
                    <a:pt x="32" y="57"/>
                    <a:pt x="32" y="57"/>
                    <a:pt x="32" y="57"/>
                  </a:cubicBezTo>
                  <a:cubicBezTo>
                    <a:pt x="32" y="45"/>
                    <a:pt x="42" y="36"/>
                    <a:pt x="54" y="36"/>
                  </a:cubicBezTo>
                  <a:cubicBezTo>
                    <a:pt x="89" y="36"/>
                    <a:pt x="89" y="36"/>
                    <a:pt x="89" y="36"/>
                  </a:cubicBezTo>
                  <a:cubicBezTo>
                    <a:pt x="92" y="25"/>
                    <a:pt x="96" y="15"/>
                    <a:pt x="101" y="5"/>
                  </a:cubicBezTo>
                  <a:cubicBezTo>
                    <a:pt x="102" y="3"/>
                    <a:pt x="103" y="2"/>
                    <a:pt x="105" y="0"/>
                  </a:cubicBezTo>
                  <a:cubicBezTo>
                    <a:pt x="34" y="0"/>
                    <a:pt x="34" y="0"/>
                    <a:pt x="34" y="0"/>
                  </a:cubicBezTo>
                  <a:cubicBezTo>
                    <a:pt x="15" y="0"/>
                    <a:pt x="0" y="15"/>
                    <a:pt x="0" y="34"/>
                  </a:cubicBezTo>
                  <a:cubicBezTo>
                    <a:pt x="0" y="573"/>
                    <a:pt x="0" y="573"/>
                    <a:pt x="0" y="573"/>
                  </a:cubicBezTo>
                  <a:cubicBezTo>
                    <a:pt x="0" y="592"/>
                    <a:pt x="15" y="607"/>
                    <a:pt x="34" y="607"/>
                  </a:cubicBezTo>
                  <a:cubicBezTo>
                    <a:pt x="447" y="607"/>
                    <a:pt x="447" y="607"/>
                    <a:pt x="447" y="607"/>
                  </a:cubicBezTo>
                  <a:cubicBezTo>
                    <a:pt x="466" y="607"/>
                    <a:pt x="481" y="592"/>
                    <a:pt x="481" y="573"/>
                  </a:cubicBezTo>
                  <a:cubicBezTo>
                    <a:pt x="481" y="34"/>
                    <a:pt x="481" y="34"/>
                    <a:pt x="481" y="34"/>
                  </a:cubicBezTo>
                  <a:cubicBezTo>
                    <a:pt x="481" y="15"/>
                    <a:pt x="466" y="0"/>
                    <a:pt x="447" y="0"/>
                  </a:cubicBezTo>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en-US" sz="1067"/>
            </a:p>
          </p:txBody>
        </p:sp>
        <p:sp>
          <p:nvSpPr>
            <p:cNvPr id="84" name="Freeform 6">
              <a:extLst>
                <a:ext uri="{FF2B5EF4-FFF2-40B4-BE49-F238E27FC236}">
                  <a16:creationId xmlns:a16="http://schemas.microsoft.com/office/drawing/2014/main" id="{3DE86C9B-57C7-4545-9349-384F2A2D5C3F}"/>
                </a:ext>
              </a:extLst>
            </p:cNvPr>
            <p:cNvSpPr>
              <a:spLocks noEditPoints="1"/>
            </p:cNvSpPr>
            <p:nvPr/>
          </p:nvSpPr>
          <p:spPr bwMode="auto">
            <a:xfrm>
              <a:off x="2214" y="1412"/>
              <a:ext cx="115" cy="48"/>
            </a:xfrm>
            <a:custGeom>
              <a:avLst/>
              <a:gdLst>
                <a:gd name="T0" fmla="*/ 241 w 245"/>
                <a:gd name="T1" fmla="*/ 90 h 102"/>
                <a:gd name="T2" fmla="*/ 222 w 245"/>
                <a:gd name="T3" fmla="*/ 59 h 102"/>
                <a:gd name="T4" fmla="*/ 211 w 245"/>
                <a:gd name="T5" fmla="*/ 54 h 102"/>
                <a:gd name="T6" fmla="*/ 184 w 245"/>
                <a:gd name="T7" fmla="*/ 54 h 102"/>
                <a:gd name="T8" fmla="*/ 182 w 245"/>
                <a:gd name="T9" fmla="*/ 54 h 102"/>
                <a:gd name="T10" fmla="*/ 179 w 245"/>
                <a:gd name="T11" fmla="*/ 42 h 102"/>
                <a:gd name="T12" fmla="*/ 122 w 245"/>
                <a:gd name="T13" fmla="*/ 0 h 102"/>
                <a:gd name="T14" fmla="*/ 66 w 245"/>
                <a:gd name="T15" fmla="*/ 44 h 102"/>
                <a:gd name="T16" fmla="*/ 62 w 245"/>
                <a:gd name="T17" fmla="*/ 54 h 102"/>
                <a:gd name="T18" fmla="*/ 59 w 245"/>
                <a:gd name="T19" fmla="*/ 54 h 102"/>
                <a:gd name="T20" fmla="*/ 33 w 245"/>
                <a:gd name="T21" fmla="*/ 54 h 102"/>
                <a:gd name="T22" fmla="*/ 23 w 245"/>
                <a:gd name="T23" fmla="*/ 59 h 102"/>
                <a:gd name="T24" fmla="*/ 3 w 245"/>
                <a:gd name="T25" fmla="*/ 90 h 102"/>
                <a:gd name="T26" fmla="*/ 0 w 245"/>
                <a:gd name="T27" fmla="*/ 102 h 102"/>
                <a:gd name="T28" fmla="*/ 245 w 245"/>
                <a:gd name="T29" fmla="*/ 102 h 102"/>
                <a:gd name="T30" fmla="*/ 241 w 245"/>
                <a:gd name="T31" fmla="*/ 90 h 102"/>
                <a:gd name="T32" fmla="*/ 112 w 245"/>
                <a:gd name="T33" fmla="*/ 54 h 102"/>
                <a:gd name="T34" fmla="*/ 109 w 245"/>
                <a:gd name="T35" fmla="*/ 47 h 102"/>
                <a:gd name="T36" fmla="*/ 124 w 245"/>
                <a:gd name="T37" fmla="*/ 32 h 102"/>
                <a:gd name="T38" fmla="*/ 138 w 245"/>
                <a:gd name="T39" fmla="*/ 47 h 102"/>
                <a:gd name="T40" fmla="*/ 136 w 245"/>
                <a:gd name="T41" fmla="*/ 54 h 102"/>
                <a:gd name="T42" fmla="*/ 130 w 245"/>
                <a:gd name="T43" fmla="*/ 59 h 102"/>
                <a:gd name="T44" fmla="*/ 124 w 245"/>
                <a:gd name="T45" fmla="*/ 61 h 102"/>
                <a:gd name="T46" fmla="*/ 117 w 245"/>
                <a:gd name="T47" fmla="*/ 59 h 102"/>
                <a:gd name="T48" fmla="*/ 112 w 245"/>
                <a:gd name="T49" fmla="*/ 5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2">
                  <a:moveTo>
                    <a:pt x="241" y="90"/>
                  </a:moveTo>
                  <a:cubicBezTo>
                    <a:pt x="237" y="77"/>
                    <a:pt x="229" y="65"/>
                    <a:pt x="222" y="59"/>
                  </a:cubicBezTo>
                  <a:cubicBezTo>
                    <a:pt x="218" y="56"/>
                    <a:pt x="215" y="54"/>
                    <a:pt x="211" y="54"/>
                  </a:cubicBezTo>
                  <a:cubicBezTo>
                    <a:pt x="184" y="54"/>
                    <a:pt x="184" y="54"/>
                    <a:pt x="184" y="54"/>
                  </a:cubicBezTo>
                  <a:cubicBezTo>
                    <a:pt x="182" y="54"/>
                    <a:pt x="182" y="54"/>
                    <a:pt x="182" y="54"/>
                  </a:cubicBezTo>
                  <a:cubicBezTo>
                    <a:pt x="179" y="42"/>
                    <a:pt x="179" y="42"/>
                    <a:pt x="179" y="42"/>
                  </a:cubicBezTo>
                  <a:cubicBezTo>
                    <a:pt x="171" y="11"/>
                    <a:pt x="140" y="0"/>
                    <a:pt x="122" y="0"/>
                  </a:cubicBezTo>
                  <a:cubicBezTo>
                    <a:pt x="107" y="0"/>
                    <a:pt x="78" y="9"/>
                    <a:pt x="66" y="44"/>
                  </a:cubicBezTo>
                  <a:cubicBezTo>
                    <a:pt x="62" y="54"/>
                    <a:pt x="62" y="54"/>
                    <a:pt x="62" y="54"/>
                  </a:cubicBezTo>
                  <a:cubicBezTo>
                    <a:pt x="59" y="54"/>
                    <a:pt x="59" y="54"/>
                    <a:pt x="59" y="54"/>
                  </a:cubicBezTo>
                  <a:cubicBezTo>
                    <a:pt x="33" y="54"/>
                    <a:pt x="33" y="54"/>
                    <a:pt x="33" y="54"/>
                  </a:cubicBezTo>
                  <a:cubicBezTo>
                    <a:pt x="30" y="54"/>
                    <a:pt x="26" y="56"/>
                    <a:pt x="23" y="59"/>
                  </a:cubicBezTo>
                  <a:cubicBezTo>
                    <a:pt x="15" y="65"/>
                    <a:pt x="8" y="77"/>
                    <a:pt x="3" y="90"/>
                  </a:cubicBezTo>
                  <a:cubicBezTo>
                    <a:pt x="2" y="94"/>
                    <a:pt x="1" y="98"/>
                    <a:pt x="0" y="102"/>
                  </a:cubicBezTo>
                  <a:cubicBezTo>
                    <a:pt x="245" y="102"/>
                    <a:pt x="245" y="102"/>
                    <a:pt x="245" y="102"/>
                  </a:cubicBezTo>
                  <a:cubicBezTo>
                    <a:pt x="244" y="98"/>
                    <a:pt x="243" y="94"/>
                    <a:pt x="241" y="90"/>
                  </a:cubicBezTo>
                  <a:moveTo>
                    <a:pt x="112" y="54"/>
                  </a:moveTo>
                  <a:cubicBezTo>
                    <a:pt x="110" y="52"/>
                    <a:pt x="109" y="49"/>
                    <a:pt x="109" y="47"/>
                  </a:cubicBezTo>
                  <a:cubicBezTo>
                    <a:pt x="109" y="39"/>
                    <a:pt x="116" y="32"/>
                    <a:pt x="124" y="32"/>
                  </a:cubicBezTo>
                  <a:cubicBezTo>
                    <a:pt x="131" y="32"/>
                    <a:pt x="138" y="39"/>
                    <a:pt x="138" y="47"/>
                  </a:cubicBezTo>
                  <a:cubicBezTo>
                    <a:pt x="138" y="49"/>
                    <a:pt x="137" y="52"/>
                    <a:pt x="136" y="54"/>
                  </a:cubicBezTo>
                  <a:cubicBezTo>
                    <a:pt x="134" y="56"/>
                    <a:pt x="132" y="58"/>
                    <a:pt x="130" y="59"/>
                  </a:cubicBezTo>
                  <a:cubicBezTo>
                    <a:pt x="128" y="60"/>
                    <a:pt x="126" y="61"/>
                    <a:pt x="124" y="61"/>
                  </a:cubicBezTo>
                  <a:cubicBezTo>
                    <a:pt x="121" y="61"/>
                    <a:pt x="119" y="60"/>
                    <a:pt x="117" y="59"/>
                  </a:cubicBezTo>
                  <a:cubicBezTo>
                    <a:pt x="115" y="58"/>
                    <a:pt x="113" y="56"/>
                    <a:pt x="112" y="54"/>
                  </a:cubicBezTo>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en-US" sz="1067"/>
            </a:p>
          </p:txBody>
        </p:sp>
        <p:sp>
          <p:nvSpPr>
            <p:cNvPr id="85" name="Freeform 7">
              <a:extLst>
                <a:ext uri="{FF2B5EF4-FFF2-40B4-BE49-F238E27FC236}">
                  <a16:creationId xmlns:a16="http://schemas.microsoft.com/office/drawing/2014/main" id="{3D21316E-79BD-4B2B-B16E-FA827A256BA6}"/>
                </a:ext>
              </a:extLst>
            </p:cNvPr>
            <p:cNvSpPr>
              <a:spLocks noEditPoints="1"/>
            </p:cNvSpPr>
            <p:nvPr/>
          </p:nvSpPr>
          <p:spPr bwMode="auto">
            <a:xfrm>
              <a:off x="2221" y="1540"/>
              <a:ext cx="99" cy="99"/>
            </a:xfrm>
            <a:custGeom>
              <a:avLst/>
              <a:gdLst>
                <a:gd name="T0" fmla="*/ 179 w 211"/>
                <a:gd name="T1" fmla="*/ 212 h 212"/>
                <a:gd name="T2" fmla="*/ 32 w 211"/>
                <a:gd name="T3" fmla="*/ 212 h 212"/>
                <a:gd name="T4" fmla="*/ 0 w 211"/>
                <a:gd name="T5" fmla="*/ 180 h 212"/>
                <a:gd name="T6" fmla="*/ 0 w 211"/>
                <a:gd name="T7" fmla="*/ 32 h 212"/>
                <a:gd name="T8" fmla="*/ 32 w 211"/>
                <a:gd name="T9" fmla="*/ 0 h 212"/>
                <a:gd name="T10" fmla="*/ 179 w 211"/>
                <a:gd name="T11" fmla="*/ 0 h 212"/>
                <a:gd name="T12" fmla="*/ 211 w 211"/>
                <a:gd name="T13" fmla="*/ 32 h 212"/>
                <a:gd name="T14" fmla="*/ 211 w 211"/>
                <a:gd name="T15" fmla="*/ 180 h 212"/>
                <a:gd name="T16" fmla="*/ 179 w 211"/>
                <a:gd name="T17" fmla="*/ 212 h 212"/>
                <a:gd name="T18" fmla="*/ 32 w 211"/>
                <a:gd name="T19" fmla="*/ 31 h 212"/>
                <a:gd name="T20" fmla="*/ 30 w 211"/>
                <a:gd name="T21" fmla="*/ 32 h 212"/>
                <a:gd name="T22" fmla="*/ 30 w 211"/>
                <a:gd name="T23" fmla="*/ 180 h 212"/>
                <a:gd name="T24" fmla="*/ 32 w 211"/>
                <a:gd name="T25" fmla="*/ 182 h 212"/>
                <a:gd name="T26" fmla="*/ 179 w 211"/>
                <a:gd name="T27" fmla="*/ 182 h 212"/>
                <a:gd name="T28" fmla="*/ 181 w 211"/>
                <a:gd name="T29" fmla="*/ 180 h 212"/>
                <a:gd name="T30" fmla="*/ 181 w 211"/>
                <a:gd name="T31" fmla="*/ 32 h 212"/>
                <a:gd name="T32" fmla="*/ 179 w 211"/>
                <a:gd name="T33" fmla="*/ 31 h 212"/>
                <a:gd name="T34" fmla="*/ 32 w 211"/>
                <a:gd name="T35" fmla="*/ 3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1" h="212">
                  <a:moveTo>
                    <a:pt x="179" y="212"/>
                  </a:moveTo>
                  <a:cubicBezTo>
                    <a:pt x="32" y="212"/>
                    <a:pt x="32" y="212"/>
                    <a:pt x="32" y="212"/>
                  </a:cubicBezTo>
                  <a:cubicBezTo>
                    <a:pt x="14" y="212"/>
                    <a:pt x="0" y="198"/>
                    <a:pt x="0" y="180"/>
                  </a:cubicBezTo>
                  <a:cubicBezTo>
                    <a:pt x="0" y="32"/>
                    <a:pt x="0" y="32"/>
                    <a:pt x="0" y="32"/>
                  </a:cubicBezTo>
                  <a:cubicBezTo>
                    <a:pt x="0" y="15"/>
                    <a:pt x="14" y="0"/>
                    <a:pt x="32" y="0"/>
                  </a:cubicBezTo>
                  <a:cubicBezTo>
                    <a:pt x="179" y="0"/>
                    <a:pt x="179" y="0"/>
                    <a:pt x="179" y="0"/>
                  </a:cubicBezTo>
                  <a:cubicBezTo>
                    <a:pt x="197" y="0"/>
                    <a:pt x="211" y="15"/>
                    <a:pt x="211" y="32"/>
                  </a:cubicBezTo>
                  <a:cubicBezTo>
                    <a:pt x="211" y="180"/>
                    <a:pt x="211" y="180"/>
                    <a:pt x="211" y="180"/>
                  </a:cubicBezTo>
                  <a:cubicBezTo>
                    <a:pt x="211" y="198"/>
                    <a:pt x="197" y="212"/>
                    <a:pt x="179" y="212"/>
                  </a:cubicBezTo>
                  <a:moveTo>
                    <a:pt x="32" y="31"/>
                  </a:moveTo>
                  <a:cubicBezTo>
                    <a:pt x="31" y="31"/>
                    <a:pt x="30" y="31"/>
                    <a:pt x="30" y="32"/>
                  </a:cubicBezTo>
                  <a:cubicBezTo>
                    <a:pt x="30" y="180"/>
                    <a:pt x="30" y="180"/>
                    <a:pt x="30" y="180"/>
                  </a:cubicBezTo>
                  <a:cubicBezTo>
                    <a:pt x="30" y="181"/>
                    <a:pt x="31" y="182"/>
                    <a:pt x="32" y="182"/>
                  </a:cubicBezTo>
                  <a:cubicBezTo>
                    <a:pt x="179" y="182"/>
                    <a:pt x="179" y="182"/>
                    <a:pt x="179" y="182"/>
                  </a:cubicBezTo>
                  <a:cubicBezTo>
                    <a:pt x="180" y="182"/>
                    <a:pt x="181" y="181"/>
                    <a:pt x="181" y="180"/>
                  </a:cubicBezTo>
                  <a:cubicBezTo>
                    <a:pt x="181" y="32"/>
                    <a:pt x="181" y="32"/>
                    <a:pt x="181" y="32"/>
                  </a:cubicBezTo>
                  <a:cubicBezTo>
                    <a:pt x="181" y="31"/>
                    <a:pt x="180" y="31"/>
                    <a:pt x="179" y="31"/>
                  </a:cubicBezTo>
                  <a:lnTo>
                    <a:pt x="32" y="3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en-US" sz="1067"/>
            </a:p>
          </p:txBody>
        </p:sp>
        <p:sp>
          <p:nvSpPr>
            <p:cNvPr id="86" name="Freeform 8">
              <a:extLst>
                <a:ext uri="{FF2B5EF4-FFF2-40B4-BE49-F238E27FC236}">
                  <a16:creationId xmlns:a16="http://schemas.microsoft.com/office/drawing/2014/main" id="{845216FD-1906-4AF8-B740-36B85EFC4C44}"/>
                </a:ext>
              </a:extLst>
            </p:cNvPr>
            <p:cNvSpPr>
              <a:spLocks/>
            </p:cNvSpPr>
            <p:nvPr/>
          </p:nvSpPr>
          <p:spPr bwMode="auto">
            <a:xfrm>
              <a:off x="2245" y="1506"/>
              <a:ext cx="92" cy="108"/>
            </a:xfrm>
            <a:custGeom>
              <a:avLst/>
              <a:gdLst>
                <a:gd name="T0" fmla="*/ 184 w 197"/>
                <a:gd name="T1" fmla="*/ 5 h 230"/>
                <a:gd name="T2" fmla="*/ 159 w 197"/>
                <a:gd name="T3" fmla="*/ 13 h 230"/>
                <a:gd name="T4" fmla="*/ 69 w 197"/>
                <a:gd name="T5" fmla="*/ 181 h 230"/>
                <a:gd name="T6" fmla="*/ 34 w 197"/>
                <a:gd name="T7" fmla="*/ 153 h 230"/>
                <a:gd name="T8" fmla="*/ 7 w 197"/>
                <a:gd name="T9" fmla="*/ 153 h 230"/>
                <a:gd name="T10" fmla="*/ 7 w 197"/>
                <a:gd name="T11" fmla="*/ 180 h 230"/>
                <a:gd name="T12" fmla="*/ 58 w 197"/>
                <a:gd name="T13" fmla="*/ 221 h 230"/>
                <a:gd name="T14" fmla="*/ 59 w 197"/>
                <a:gd name="T15" fmla="*/ 222 h 230"/>
                <a:gd name="T16" fmla="*/ 65 w 197"/>
                <a:gd name="T17" fmla="*/ 228 h 230"/>
                <a:gd name="T18" fmla="*/ 74 w 197"/>
                <a:gd name="T19" fmla="*/ 230 h 230"/>
                <a:gd name="T20" fmla="*/ 91 w 197"/>
                <a:gd name="T21" fmla="*/ 220 h 230"/>
                <a:gd name="T22" fmla="*/ 192 w 197"/>
                <a:gd name="T23" fmla="*/ 30 h 230"/>
                <a:gd name="T24" fmla="*/ 184 w 197"/>
                <a:gd name="T25" fmla="*/ 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30">
                  <a:moveTo>
                    <a:pt x="184" y="5"/>
                  </a:moveTo>
                  <a:cubicBezTo>
                    <a:pt x="175" y="0"/>
                    <a:pt x="164" y="4"/>
                    <a:pt x="159" y="13"/>
                  </a:cubicBezTo>
                  <a:cubicBezTo>
                    <a:pt x="69" y="181"/>
                    <a:pt x="69" y="181"/>
                    <a:pt x="69" y="181"/>
                  </a:cubicBezTo>
                  <a:cubicBezTo>
                    <a:pt x="34" y="153"/>
                    <a:pt x="34" y="153"/>
                    <a:pt x="34" y="153"/>
                  </a:cubicBezTo>
                  <a:cubicBezTo>
                    <a:pt x="26" y="146"/>
                    <a:pt x="14" y="146"/>
                    <a:pt x="7" y="153"/>
                  </a:cubicBezTo>
                  <a:cubicBezTo>
                    <a:pt x="0" y="161"/>
                    <a:pt x="0" y="172"/>
                    <a:pt x="7" y="180"/>
                  </a:cubicBezTo>
                  <a:cubicBezTo>
                    <a:pt x="58" y="221"/>
                    <a:pt x="58" y="221"/>
                    <a:pt x="58" y="221"/>
                  </a:cubicBezTo>
                  <a:cubicBezTo>
                    <a:pt x="58" y="221"/>
                    <a:pt x="59" y="222"/>
                    <a:pt x="59" y="222"/>
                  </a:cubicBezTo>
                  <a:cubicBezTo>
                    <a:pt x="61" y="224"/>
                    <a:pt x="63" y="226"/>
                    <a:pt x="65" y="228"/>
                  </a:cubicBezTo>
                  <a:cubicBezTo>
                    <a:pt x="68" y="229"/>
                    <a:pt x="71" y="230"/>
                    <a:pt x="74" y="230"/>
                  </a:cubicBezTo>
                  <a:cubicBezTo>
                    <a:pt x="81" y="230"/>
                    <a:pt x="87" y="226"/>
                    <a:pt x="91" y="220"/>
                  </a:cubicBezTo>
                  <a:cubicBezTo>
                    <a:pt x="192" y="30"/>
                    <a:pt x="192" y="30"/>
                    <a:pt x="192" y="30"/>
                  </a:cubicBezTo>
                  <a:cubicBezTo>
                    <a:pt x="197" y="21"/>
                    <a:pt x="193" y="10"/>
                    <a:pt x="184" y="5"/>
                  </a:cubicBezTo>
                </a:path>
              </a:pathLst>
            </a:custGeom>
            <a:grpFill/>
            <a:ln w="12700">
              <a:noFill/>
              <a:round/>
              <a:headEnd/>
              <a:tailEnd/>
            </a:ln>
            <a:extLst/>
          </p:spPr>
          <p:txBody>
            <a:bodyPr vert="horz" wrap="square" lIns="121920" tIns="60960" rIns="121920" bIns="60960" numCol="1" anchor="t" anchorCtr="0" compatLnSpc="1">
              <a:prstTxWarp prst="textNoShape">
                <a:avLst/>
              </a:prstTxWarp>
            </a:bodyPr>
            <a:lstStyle/>
            <a:p>
              <a:endParaRPr lang="en-US" sz="1067"/>
            </a:p>
          </p:txBody>
        </p:sp>
      </p:grpSp>
      <p:sp>
        <p:nvSpPr>
          <p:cNvPr id="91" name="TextBox 90">
            <a:extLst>
              <a:ext uri="{FF2B5EF4-FFF2-40B4-BE49-F238E27FC236}">
                <a16:creationId xmlns:a16="http://schemas.microsoft.com/office/drawing/2014/main" id="{A6C3734B-6919-4E7A-8C49-FD490BA95E38}"/>
              </a:ext>
            </a:extLst>
          </p:cNvPr>
          <p:cNvSpPr txBox="1"/>
          <p:nvPr/>
        </p:nvSpPr>
        <p:spPr>
          <a:xfrm>
            <a:off x="452125" y="3910004"/>
            <a:ext cx="2765915" cy="2238000"/>
          </a:xfrm>
          <a:prstGeom prst="rect">
            <a:avLst/>
          </a:prstGeom>
          <a:gradFill flip="none" rotWithShape="1">
            <a:gsLst>
              <a:gs pos="100000">
                <a:schemeClr val="bg2">
                  <a:alpha val="0"/>
                </a:schemeClr>
              </a:gs>
              <a:gs pos="0">
                <a:schemeClr val="bg2"/>
              </a:gs>
            </a:gsLst>
            <a:lin ang="5400000" scaled="1"/>
            <a:tileRect/>
          </a:gradFill>
          <a:ln>
            <a:gradFill flip="none" rotWithShape="1">
              <a:gsLst>
                <a:gs pos="0">
                  <a:schemeClr val="accent2">
                    <a:alpha val="0"/>
                  </a:schemeClr>
                </a:gs>
                <a:gs pos="100000">
                  <a:schemeClr val="accent2"/>
                </a:gs>
              </a:gsLst>
              <a:lin ang="16200000" scaled="1"/>
              <a:tileRect/>
            </a:gradFill>
          </a:ln>
        </p:spPr>
        <p:txBody>
          <a:bodyPr vert="horz" wrap="square" lIns="121920" tIns="60960" rIns="121920" bIns="60960" rtlCol="0" anchor="t" anchorCtr="0">
            <a:noAutofit/>
          </a:bodyPr>
          <a:lstStyle/>
          <a:p>
            <a:pPr algn="ctr">
              <a:spcBef>
                <a:spcPts val="800"/>
              </a:spcBef>
            </a:pPr>
            <a:r>
              <a:rPr lang="en-US" sz="1600" b="1" dirty="0">
                <a:solidFill>
                  <a:srgbClr val="93E2FF"/>
                </a:solidFill>
                <a:effectLst>
                  <a:outerShdw blurRad="38100" dist="38100" dir="2700000" algn="tl">
                    <a:srgbClr val="000000">
                      <a:alpha val="43137"/>
                    </a:srgbClr>
                  </a:outerShdw>
                </a:effectLst>
              </a:rPr>
              <a:t>Optimized Production </a:t>
            </a:r>
          </a:p>
          <a:p>
            <a:pPr algn="ctr">
              <a:spcBef>
                <a:spcPts val="800"/>
              </a:spcBef>
            </a:pPr>
            <a:r>
              <a:rPr lang="en-US" sz="1467" dirty="0">
                <a:effectLst>
                  <a:outerShdw blurRad="38100" dist="38100" dir="2700000" algn="tl">
                    <a:srgbClr val="000000">
                      <a:alpha val="43137"/>
                    </a:srgbClr>
                  </a:outerShdw>
                </a:effectLst>
              </a:rPr>
              <a:t>An oil &amp; gas refiner utilizes data collected through IPCs in the refinery &amp; commodity market prices to now create a daily refining plan (was weekly)</a:t>
            </a:r>
            <a:endParaRPr lang="en-US" sz="1600" dirty="0">
              <a:effectLst>
                <a:outerShdw blurRad="38100" dist="38100" dir="2700000" algn="tl">
                  <a:srgbClr val="000000">
                    <a:alpha val="43137"/>
                  </a:srgbClr>
                </a:outerShdw>
              </a:effectLst>
            </a:endParaRPr>
          </a:p>
        </p:txBody>
      </p:sp>
      <p:sp>
        <p:nvSpPr>
          <p:cNvPr id="92" name="TextBox 91">
            <a:extLst>
              <a:ext uri="{FF2B5EF4-FFF2-40B4-BE49-F238E27FC236}">
                <a16:creationId xmlns:a16="http://schemas.microsoft.com/office/drawing/2014/main" id="{E2C3194B-F780-4CA4-8109-C2F15B440EE3}"/>
              </a:ext>
            </a:extLst>
          </p:cNvPr>
          <p:cNvSpPr txBox="1"/>
          <p:nvPr/>
        </p:nvSpPr>
        <p:spPr>
          <a:xfrm>
            <a:off x="3278893" y="3910004"/>
            <a:ext cx="2765913" cy="2238000"/>
          </a:xfrm>
          <a:prstGeom prst="rect">
            <a:avLst/>
          </a:prstGeom>
          <a:gradFill flip="none" rotWithShape="1">
            <a:gsLst>
              <a:gs pos="100000">
                <a:schemeClr val="bg2">
                  <a:alpha val="0"/>
                </a:schemeClr>
              </a:gs>
              <a:gs pos="0">
                <a:schemeClr val="bg2"/>
              </a:gs>
            </a:gsLst>
            <a:lin ang="5400000" scaled="1"/>
            <a:tileRect/>
          </a:gradFill>
          <a:ln>
            <a:gradFill flip="none" rotWithShape="1">
              <a:gsLst>
                <a:gs pos="0">
                  <a:schemeClr val="accent2">
                    <a:alpha val="0"/>
                  </a:schemeClr>
                </a:gs>
                <a:gs pos="100000">
                  <a:schemeClr val="accent2"/>
                </a:gs>
              </a:gsLst>
              <a:lin ang="16200000" scaled="1"/>
              <a:tileRect/>
            </a:gradFill>
          </a:ln>
        </p:spPr>
        <p:txBody>
          <a:bodyPr vert="horz" wrap="square" lIns="121920" tIns="60960" rIns="121920" bIns="60960" rtlCol="0" anchor="t" anchorCtr="0">
            <a:noAutofit/>
          </a:bodyPr>
          <a:lstStyle/>
          <a:p>
            <a:pPr algn="ctr">
              <a:spcBef>
                <a:spcPts val="800"/>
              </a:spcBef>
            </a:pPr>
            <a:r>
              <a:rPr lang="en-US" sz="1600" b="1" dirty="0">
                <a:solidFill>
                  <a:srgbClr val="93E2FF"/>
                </a:solidFill>
                <a:effectLst>
                  <a:outerShdw blurRad="38100" dist="38100" dir="2700000" algn="tl">
                    <a:srgbClr val="000000">
                      <a:alpha val="43137"/>
                    </a:srgbClr>
                  </a:outerShdw>
                </a:effectLst>
              </a:rPr>
              <a:t>Product Defect Detection </a:t>
            </a:r>
          </a:p>
          <a:p>
            <a:pPr algn="ctr">
              <a:spcBef>
                <a:spcPts val="800"/>
              </a:spcBef>
            </a:pPr>
            <a:r>
              <a:rPr lang="en-US" sz="1467" dirty="0">
                <a:effectLst>
                  <a:outerShdw blurRad="38100" dist="38100" dir="2700000" algn="tl">
                    <a:srgbClr val="000000">
                      <a:alpha val="43137"/>
                    </a:srgbClr>
                  </a:outerShdw>
                </a:effectLst>
              </a:rPr>
              <a:t>A manufacturer is using an IPC to detect product quality issues immediately – at the machine! </a:t>
            </a:r>
          </a:p>
        </p:txBody>
      </p:sp>
      <p:sp>
        <p:nvSpPr>
          <p:cNvPr id="93" name="TextBox 92">
            <a:extLst>
              <a:ext uri="{FF2B5EF4-FFF2-40B4-BE49-F238E27FC236}">
                <a16:creationId xmlns:a16="http://schemas.microsoft.com/office/drawing/2014/main" id="{D44748E4-50C1-47DF-AF30-7AE4CCAE1229}"/>
              </a:ext>
            </a:extLst>
          </p:cNvPr>
          <p:cNvSpPr txBox="1"/>
          <p:nvPr/>
        </p:nvSpPr>
        <p:spPr>
          <a:xfrm>
            <a:off x="6105657" y="3910004"/>
            <a:ext cx="2837187" cy="2238000"/>
          </a:xfrm>
          <a:prstGeom prst="rect">
            <a:avLst/>
          </a:prstGeom>
          <a:gradFill flip="none" rotWithShape="1">
            <a:gsLst>
              <a:gs pos="100000">
                <a:schemeClr val="bg2">
                  <a:alpha val="0"/>
                </a:schemeClr>
              </a:gs>
              <a:gs pos="0">
                <a:schemeClr val="bg2"/>
              </a:gs>
            </a:gsLst>
            <a:lin ang="5400000" scaled="1"/>
            <a:tileRect/>
          </a:gradFill>
          <a:ln>
            <a:gradFill flip="none" rotWithShape="1">
              <a:gsLst>
                <a:gs pos="0">
                  <a:schemeClr val="accent2">
                    <a:alpha val="0"/>
                  </a:schemeClr>
                </a:gs>
                <a:gs pos="100000">
                  <a:schemeClr val="accent2"/>
                </a:gs>
              </a:gsLst>
              <a:lin ang="16200000" scaled="1"/>
              <a:tileRect/>
            </a:gradFill>
          </a:ln>
        </p:spPr>
        <p:txBody>
          <a:bodyPr vert="horz" wrap="square" lIns="121920" tIns="60960" rIns="121920" bIns="60960" rtlCol="0" anchor="t" anchorCtr="0">
            <a:noAutofit/>
          </a:bodyPr>
          <a:lstStyle/>
          <a:p>
            <a:pPr algn="ctr">
              <a:spcBef>
                <a:spcPts val="800"/>
              </a:spcBef>
            </a:pPr>
            <a:r>
              <a:rPr lang="en-US" sz="1600" b="1" dirty="0">
                <a:solidFill>
                  <a:srgbClr val="93E2FF"/>
                </a:solidFill>
                <a:effectLst>
                  <a:outerShdw blurRad="38100" dist="38100" dir="2700000" algn="tl">
                    <a:srgbClr val="000000">
                      <a:alpha val="43137"/>
                    </a:srgbClr>
                  </a:outerShdw>
                </a:effectLst>
              </a:rPr>
              <a:t>On-Demand Manufacturing </a:t>
            </a:r>
          </a:p>
          <a:p>
            <a:pPr algn="ctr">
              <a:spcBef>
                <a:spcPts val="800"/>
              </a:spcBef>
            </a:pPr>
            <a:r>
              <a:rPr lang="en-US" sz="1467" dirty="0">
                <a:effectLst>
                  <a:outerShdw blurRad="38100" dist="38100" dir="2700000" algn="tl">
                    <a:srgbClr val="000000">
                      <a:alpha val="43137"/>
                    </a:srgbClr>
                  </a:outerShdw>
                </a:effectLst>
              </a:rPr>
              <a:t>A FMCG company adjusts its mass-market production to switch products without line switching to match its digital strategy &amp; grow revenue</a:t>
            </a:r>
          </a:p>
        </p:txBody>
      </p:sp>
      <p:sp>
        <p:nvSpPr>
          <p:cNvPr id="94" name="TextBox 93">
            <a:extLst>
              <a:ext uri="{FF2B5EF4-FFF2-40B4-BE49-F238E27FC236}">
                <a16:creationId xmlns:a16="http://schemas.microsoft.com/office/drawing/2014/main" id="{A12AE155-3903-4DC5-96BC-B40B894A9231}"/>
              </a:ext>
            </a:extLst>
          </p:cNvPr>
          <p:cNvSpPr txBox="1"/>
          <p:nvPr/>
        </p:nvSpPr>
        <p:spPr>
          <a:xfrm>
            <a:off x="9003696" y="3910004"/>
            <a:ext cx="2752432" cy="2238000"/>
          </a:xfrm>
          <a:prstGeom prst="rect">
            <a:avLst/>
          </a:prstGeom>
          <a:gradFill flip="none" rotWithShape="1">
            <a:gsLst>
              <a:gs pos="100000">
                <a:schemeClr val="bg2">
                  <a:alpha val="0"/>
                </a:schemeClr>
              </a:gs>
              <a:gs pos="0">
                <a:schemeClr val="bg2"/>
              </a:gs>
            </a:gsLst>
            <a:lin ang="5400000" scaled="1"/>
            <a:tileRect/>
          </a:gradFill>
          <a:ln>
            <a:gradFill flip="none" rotWithShape="1">
              <a:gsLst>
                <a:gs pos="0">
                  <a:schemeClr val="accent2">
                    <a:alpha val="0"/>
                  </a:schemeClr>
                </a:gs>
                <a:gs pos="100000">
                  <a:schemeClr val="accent2"/>
                </a:gs>
              </a:gsLst>
              <a:lin ang="16200000" scaled="1"/>
              <a:tileRect/>
            </a:gradFill>
          </a:ln>
        </p:spPr>
        <p:txBody>
          <a:bodyPr vert="horz" wrap="square" lIns="121920" tIns="60960" rIns="121920" bIns="60960" rtlCol="0" anchor="t" anchorCtr="0">
            <a:noAutofit/>
          </a:bodyPr>
          <a:lstStyle/>
          <a:p>
            <a:pPr algn="ctr">
              <a:spcBef>
                <a:spcPts val="800"/>
              </a:spcBef>
            </a:pPr>
            <a:r>
              <a:rPr lang="en-US" sz="1600" b="1" dirty="0">
                <a:solidFill>
                  <a:srgbClr val="93E2FF"/>
                </a:solidFill>
                <a:effectLst>
                  <a:outerShdw blurRad="38100" dist="38100" dir="2700000" algn="tl">
                    <a:srgbClr val="000000">
                      <a:alpha val="43137"/>
                    </a:srgbClr>
                  </a:outerShdw>
                </a:effectLst>
              </a:rPr>
              <a:t>Predictive Maintenance </a:t>
            </a:r>
          </a:p>
          <a:p>
            <a:pPr algn="ctr">
              <a:spcBef>
                <a:spcPts val="800"/>
              </a:spcBef>
            </a:pPr>
            <a:r>
              <a:rPr lang="en-US" sz="1467" dirty="0">
                <a:effectLst>
                  <a:outerShdw blurRad="38100" dist="38100" dir="2700000" algn="tl">
                    <a:srgbClr val="000000">
                      <a:alpha val="43137"/>
                    </a:srgbClr>
                  </a:outerShdw>
                </a:effectLst>
              </a:rPr>
              <a:t>Semiconductor maker monitors vibrations on equipment fans to predict fan failures – realizes higher equipment reliability &amp; higher product yield </a:t>
            </a:r>
          </a:p>
        </p:txBody>
      </p:sp>
    </p:spTree>
    <p:extLst>
      <p:ext uri="{BB962C8B-B14F-4D97-AF65-F5344CB8AC3E}">
        <p14:creationId xmlns:p14="http://schemas.microsoft.com/office/powerpoint/2010/main" val="374921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accent3">
                    <a:alpha val="90000"/>
                  </a:schemeClr>
                </a:solidFill>
                <a:latin typeface="Intel Clear Pro" panose="020B0804020202060201" pitchFamily="34" charset="0"/>
                <a:ea typeface="Intel Clear Pro" panose="020B0804020202060201" pitchFamily="34" charset="0"/>
                <a:cs typeface="Intel Clear Pro" panose="020B0804020202060201" pitchFamily="34" charset="0"/>
              </a:rPr>
              <a:t>Industrial</a:t>
            </a:r>
            <a:r>
              <a:rPr lang="en-US" sz="4400" dirty="0">
                <a:latin typeface="Intel Clear Pro" panose="020B0804020202060201" pitchFamily="34" charset="0"/>
                <a:ea typeface="Intel Clear Pro" panose="020B0804020202060201" pitchFamily="34" charset="0"/>
                <a:cs typeface="Intel Clear Pro" panose="020B0804020202060201" pitchFamily="34" charset="0"/>
              </a:rPr>
              <a:t> Edge Compute is Transforming</a:t>
            </a:r>
          </a:p>
        </p:txBody>
      </p:sp>
      <p:sp>
        <p:nvSpPr>
          <p:cNvPr id="5" name="Text Placeholder 4">
            <a:extLst>
              <a:ext uri="{FF2B5EF4-FFF2-40B4-BE49-F238E27FC236}">
                <a16:creationId xmlns:a16="http://schemas.microsoft.com/office/drawing/2014/main" id="{A359F350-FA0C-415D-A2BD-591625BA75D6}"/>
              </a:ext>
            </a:extLst>
          </p:cNvPr>
          <p:cNvSpPr>
            <a:spLocks noGrp="1"/>
          </p:cNvSpPr>
          <p:nvPr>
            <p:ph type="body" sz="quarter" idx="13"/>
          </p:nvPr>
        </p:nvSpPr>
        <p:spPr/>
        <p:txBody>
          <a:bodyPr/>
          <a:lstStyle/>
          <a:p>
            <a:endParaRPr lang="en-US"/>
          </a:p>
        </p:txBody>
      </p:sp>
      <p:sp>
        <p:nvSpPr>
          <p:cNvPr id="3" name="Slide Number Placeholder 2"/>
          <p:cNvSpPr>
            <a:spLocks noGrp="1"/>
          </p:cNvSpPr>
          <p:nvPr>
            <p:ph type="sldNum" sz="quarter" idx="14"/>
          </p:nvPr>
        </p:nvSpPr>
        <p:spPr>
          <a:prstGeom prst="rect">
            <a:avLst/>
          </a:prstGeom>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fld id="{FD44707B-D922-47D5-BD24-D96E91B70543}" type="slidenum">
              <a:rPr kumimoji="0" lang="en-US" sz="1800" b="0" i="0" u="none" strike="noStrike" kern="1200" cap="none" spc="0" normalizeH="0" baseline="0" noProof="0" smtClean="0">
                <a:ln>
                  <a:noFill/>
                </a:ln>
                <a:solidFill>
                  <a:srgbClr val="FFFFFF">
                    <a:tint val="75000"/>
                  </a:srgbClr>
                </a:solidFill>
                <a:effectLst/>
                <a:uLnTx/>
                <a:uFillTx/>
                <a:latin typeface="Intel Clear"/>
                <a:ea typeface="+mn-ea"/>
                <a:cs typeface="+mn-cs"/>
              </a:rPr>
              <a:pPr marL="0" marR="0" lvl="0" indent="0" algn="l" defTabSz="914400" rtl="0" eaLnBrk="0" fontAlgn="base" latinLnBrk="0" hangingPunct="0">
                <a:lnSpc>
                  <a:spcPct val="100000"/>
                </a:lnSpc>
                <a:spcBef>
                  <a:spcPct val="50000"/>
                </a:spcBef>
                <a:spcAft>
                  <a:spcPct val="0"/>
                </a:spcAft>
                <a:buClrTx/>
                <a:buSzTx/>
                <a:buFontTx/>
                <a:buNone/>
                <a:tabLst/>
                <a:defRPr/>
              </a:pPr>
              <a:t>11</a:t>
            </a:fld>
            <a:endParaRPr kumimoji="0" lang="en-US" sz="1800" b="0" i="0" u="none" strike="noStrike" kern="1200" cap="none" spc="0" normalizeH="0" baseline="0" noProof="0" dirty="0">
              <a:ln>
                <a:noFill/>
              </a:ln>
              <a:solidFill>
                <a:srgbClr val="FFFFFF">
                  <a:tint val="75000"/>
                </a:srgbClr>
              </a:solidFill>
              <a:effectLst/>
              <a:uLnTx/>
              <a:uFillTx/>
              <a:latin typeface="Intel Clear"/>
              <a:ea typeface="+mn-ea"/>
              <a:cs typeface="+mn-cs"/>
            </a:endParaRPr>
          </a:p>
        </p:txBody>
      </p:sp>
      <p:sp>
        <p:nvSpPr>
          <p:cNvPr id="75" name="Rounded Rectangle 74"/>
          <p:cNvSpPr/>
          <p:nvPr/>
        </p:nvSpPr>
        <p:spPr>
          <a:xfrm>
            <a:off x="471950" y="5184493"/>
            <a:ext cx="11248101" cy="976625"/>
          </a:xfrm>
          <a:prstGeom prst="roundRect">
            <a:avLst>
              <a:gd name="adj" fmla="val 6579"/>
            </a:avLst>
          </a:prstGeom>
          <a:solidFill>
            <a:schemeClr val="bg1">
              <a:lumMod val="75000"/>
              <a:alpha val="90000"/>
            </a:schemeClr>
          </a:solidFill>
          <a:ln>
            <a:solidFill>
              <a:srgbClr val="00AEEF"/>
            </a:solidFill>
          </a:ln>
        </p:spPr>
        <p:txBody>
          <a:bodyPr wrap="square">
            <a:noAutofit/>
          </a:bodyPr>
          <a:lstStyle/>
          <a:p>
            <a:pPr marL="0" marR="0" lvl="0" indent="0" algn="ctr" defTabSz="609585"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srgbClr val="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enabled by Technical Pillars of Transformation</a:t>
            </a:r>
          </a:p>
        </p:txBody>
      </p:sp>
      <p:sp>
        <p:nvSpPr>
          <p:cNvPr id="76" name="Rectangle 75"/>
          <p:cNvSpPr/>
          <p:nvPr/>
        </p:nvSpPr>
        <p:spPr bwMode="auto">
          <a:xfrm>
            <a:off x="1024895" y="5709665"/>
            <a:ext cx="1293807" cy="322011"/>
          </a:xfrm>
          <a:prstGeom prst="rect">
            <a:avLst/>
          </a:prstGeom>
          <a:noFill/>
          <a:ln w="9525" cap="flat" cmpd="sng" algn="ctr">
            <a:noFill/>
            <a:prstDash val="solid"/>
            <a:round/>
            <a:headEnd type="none" w="med" len="med"/>
            <a:tailEnd type="none" w="med" len="med"/>
          </a:ln>
          <a:effectLst/>
        </p:spPr>
        <p:txBody>
          <a:bodyPr vert="horz" wrap="none" lIns="91372" tIns="45688" rIns="91372" bIns="45688" numCol="1" rtlCol="0" anchor="ctr" anchorCtr="0" compatLnSpc="1">
            <a:prstTxWarp prst="textNoShape">
              <a:avLst/>
            </a:prstTxWarp>
            <a:spAutoFit/>
          </a:bodyPr>
          <a:lstStyle/>
          <a:p>
            <a:pPr marL="0" marR="0" lvl="0" indent="0" algn="ctr" defTabSz="914377" rtl="0" eaLnBrk="1" fontAlgn="base" latinLnBrk="0" hangingPunct="1">
              <a:lnSpc>
                <a:spcPct val="70000"/>
              </a:lnSpc>
              <a:spcBef>
                <a:spcPts val="0"/>
              </a:spcBef>
              <a:spcAft>
                <a:spcPts val="0"/>
              </a:spcAft>
              <a:buClr>
                <a:prstClr val="white"/>
              </a:buClr>
              <a:buSzTx/>
              <a:buFontTx/>
              <a:buNone/>
              <a:tabLst/>
              <a:defRPr/>
            </a:pPr>
            <a:r>
              <a:rPr kumimoji="0" lang="en-US" sz="2133" b="0" i="0" u="none" strike="noStrike" kern="120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Virtualization</a:t>
            </a:r>
          </a:p>
        </p:txBody>
      </p:sp>
      <p:sp>
        <p:nvSpPr>
          <p:cNvPr id="77" name="Rectangle 76"/>
          <p:cNvSpPr/>
          <p:nvPr/>
        </p:nvSpPr>
        <p:spPr bwMode="auto">
          <a:xfrm>
            <a:off x="3158562" y="5709665"/>
            <a:ext cx="838554" cy="322011"/>
          </a:xfrm>
          <a:prstGeom prst="rect">
            <a:avLst/>
          </a:prstGeom>
          <a:noFill/>
          <a:ln w="9525" cap="flat" cmpd="sng" algn="ctr">
            <a:noFill/>
            <a:prstDash val="solid"/>
            <a:round/>
            <a:headEnd type="none" w="med" len="med"/>
            <a:tailEnd type="none" w="med" len="med"/>
          </a:ln>
          <a:effectLst/>
        </p:spPr>
        <p:txBody>
          <a:bodyPr vert="horz" wrap="none" lIns="91372" tIns="45688" rIns="91372" bIns="45688" numCol="1" rtlCol="0" anchor="ctr" anchorCtr="0" compatLnSpc="1">
            <a:prstTxWarp prst="textNoShape">
              <a:avLst/>
            </a:prstTxWarp>
            <a:spAutoFit/>
          </a:bodyPr>
          <a:lstStyle/>
          <a:p>
            <a:pPr marL="0" marR="0" lvl="0" indent="0" algn="ctr" defTabSz="914377" rtl="0" eaLnBrk="1" fontAlgn="base" latinLnBrk="0" hangingPunct="1">
              <a:lnSpc>
                <a:spcPct val="70000"/>
              </a:lnSpc>
              <a:spcBef>
                <a:spcPts val="0"/>
              </a:spcBef>
              <a:spcAft>
                <a:spcPts val="0"/>
              </a:spcAft>
              <a:buClr>
                <a:prstClr val="white"/>
              </a:buClr>
              <a:buSzTx/>
              <a:buFontTx/>
              <a:buNone/>
              <a:tabLst/>
              <a:defRPr/>
            </a:pPr>
            <a:r>
              <a:rPr kumimoji="0" lang="en-US" sz="2133" b="0" i="0" u="none" strike="noStrike" kern="120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Security</a:t>
            </a:r>
          </a:p>
        </p:txBody>
      </p:sp>
      <p:sp>
        <p:nvSpPr>
          <p:cNvPr id="78" name="Rectangle 77"/>
          <p:cNvSpPr/>
          <p:nvPr/>
        </p:nvSpPr>
        <p:spPr bwMode="auto">
          <a:xfrm>
            <a:off x="4682549" y="5709665"/>
            <a:ext cx="681460" cy="322011"/>
          </a:xfrm>
          <a:prstGeom prst="rect">
            <a:avLst/>
          </a:prstGeom>
          <a:noFill/>
          <a:ln w="9525" cap="flat" cmpd="sng" algn="ctr">
            <a:noFill/>
            <a:prstDash val="solid"/>
            <a:round/>
            <a:headEnd type="none" w="med" len="med"/>
            <a:tailEnd type="none" w="med" len="med"/>
          </a:ln>
          <a:effectLst/>
        </p:spPr>
        <p:txBody>
          <a:bodyPr vert="horz" wrap="none" lIns="91372" tIns="45688" rIns="91372" bIns="45688" numCol="1" rtlCol="0" anchor="ctr" anchorCtr="0" compatLnSpc="1">
            <a:prstTxWarp prst="textNoShape">
              <a:avLst/>
            </a:prstTxWarp>
            <a:spAutoFit/>
          </a:bodyPr>
          <a:lstStyle/>
          <a:p>
            <a:pPr marL="0" marR="0" lvl="0" indent="0" algn="ctr" defTabSz="914377" rtl="0" eaLnBrk="1" fontAlgn="base" latinLnBrk="0" hangingPunct="1">
              <a:lnSpc>
                <a:spcPct val="70000"/>
              </a:lnSpc>
              <a:spcBef>
                <a:spcPts val="0"/>
              </a:spcBef>
              <a:spcAft>
                <a:spcPts val="0"/>
              </a:spcAft>
              <a:buClr>
                <a:prstClr val="white"/>
              </a:buClr>
              <a:buSzTx/>
              <a:buFontTx/>
              <a:buNone/>
              <a:tabLst/>
              <a:defRPr/>
            </a:pPr>
            <a:r>
              <a:rPr kumimoji="0" lang="en-US" sz="2133" b="0" i="0" u="none" strike="noStrike" kern="120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Safety</a:t>
            </a:r>
          </a:p>
        </p:txBody>
      </p:sp>
      <p:sp>
        <p:nvSpPr>
          <p:cNvPr id="79" name="Rectangle 78"/>
          <p:cNvSpPr/>
          <p:nvPr/>
        </p:nvSpPr>
        <p:spPr bwMode="auto">
          <a:xfrm>
            <a:off x="6138679" y="5709665"/>
            <a:ext cx="1194420" cy="322011"/>
          </a:xfrm>
          <a:prstGeom prst="rect">
            <a:avLst/>
          </a:prstGeom>
          <a:noFill/>
          <a:ln w="9525" cap="flat" cmpd="sng" algn="ctr">
            <a:noFill/>
            <a:prstDash val="solid"/>
            <a:round/>
            <a:headEnd type="none" w="med" len="med"/>
            <a:tailEnd type="none" w="med" len="med"/>
          </a:ln>
          <a:effectLst/>
        </p:spPr>
        <p:txBody>
          <a:bodyPr vert="horz" wrap="none" lIns="91372" tIns="45688" rIns="91372" bIns="45688" numCol="1" rtlCol="0" anchor="ctr" anchorCtr="0" compatLnSpc="1">
            <a:prstTxWarp prst="textNoShape">
              <a:avLst/>
            </a:prstTxWarp>
            <a:spAutoFit/>
          </a:bodyPr>
          <a:lstStyle/>
          <a:p>
            <a:pPr marL="0" marR="0" lvl="0" indent="0" algn="ctr" defTabSz="914377" rtl="0" eaLnBrk="1" fontAlgn="base" latinLnBrk="0" hangingPunct="1">
              <a:lnSpc>
                <a:spcPct val="70000"/>
              </a:lnSpc>
              <a:spcBef>
                <a:spcPts val="0"/>
              </a:spcBef>
              <a:spcAft>
                <a:spcPts val="0"/>
              </a:spcAft>
              <a:buClr>
                <a:prstClr val="white"/>
              </a:buClr>
              <a:buSzTx/>
              <a:buFontTx/>
              <a:buNone/>
              <a:tabLst/>
              <a:defRPr/>
            </a:pPr>
            <a:r>
              <a:rPr kumimoji="0" lang="en-US" sz="2133" b="0" i="0" u="none" strike="noStrike" kern="120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Analytics (AI)</a:t>
            </a:r>
          </a:p>
        </p:txBody>
      </p:sp>
      <p:sp>
        <p:nvSpPr>
          <p:cNvPr id="80" name="Rectangle 79"/>
          <p:cNvSpPr/>
          <p:nvPr/>
        </p:nvSpPr>
        <p:spPr bwMode="auto">
          <a:xfrm>
            <a:off x="10384909" y="5709665"/>
            <a:ext cx="869010" cy="322011"/>
          </a:xfrm>
          <a:prstGeom prst="rect">
            <a:avLst/>
          </a:prstGeom>
          <a:noFill/>
          <a:ln w="9525" cap="flat" cmpd="sng" algn="ctr">
            <a:noFill/>
            <a:prstDash val="solid"/>
            <a:round/>
            <a:headEnd type="none" w="med" len="med"/>
            <a:tailEnd type="none" w="med" len="med"/>
          </a:ln>
          <a:effectLst/>
        </p:spPr>
        <p:txBody>
          <a:bodyPr vert="horz" wrap="none" lIns="91372" tIns="45688" rIns="91372" bIns="45688" numCol="1" rtlCol="0" anchor="ctr" anchorCtr="0" compatLnSpc="1">
            <a:prstTxWarp prst="textNoShape">
              <a:avLst/>
            </a:prstTxWarp>
            <a:spAutoFit/>
          </a:bodyPr>
          <a:lstStyle/>
          <a:p>
            <a:pPr marL="0" marR="0" lvl="0" indent="0" algn="ctr" defTabSz="914377" rtl="0" eaLnBrk="1" fontAlgn="base" latinLnBrk="0" hangingPunct="1">
              <a:lnSpc>
                <a:spcPct val="70000"/>
              </a:lnSpc>
              <a:spcBef>
                <a:spcPts val="0"/>
              </a:spcBef>
              <a:spcAft>
                <a:spcPts val="0"/>
              </a:spcAft>
              <a:buClr>
                <a:prstClr val="white"/>
              </a:buClr>
              <a:buSzTx/>
              <a:buFontTx/>
              <a:buNone/>
              <a:tabLst/>
              <a:defRPr/>
            </a:pPr>
            <a:r>
              <a:rPr kumimoji="0" lang="en-US" sz="2133" b="0" i="0" u="none" strike="noStrike" kern="120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Real time</a:t>
            </a:r>
          </a:p>
        </p:txBody>
      </p:sp>
      <p:sp>
        <p:nvSpPr>
          <p:cNvPr id="90" name="Rectangle 89"/>
          <p:cNvSpPr/>
          <p:nvPr/>
        </p:nvSpPr>
        <p:spPr bwMode="auto">
          <a:xfrm>
            <a:off x="8258187" y="5709666"/>
            <a:ext cx="1282585" cy="322011"/>
          </a:xfrm>
          <a:prstGeom prst="rect">
            <a:avLst/>
          </a:prstGeom>
          <a:noFill/>
          <a:ln w="9525" cap="flat" cmpd="sng" algn="ctr">
            <a:noFill/>
            <a:prstDash val="solid"/>
            <a:round/>
            <a:headEnd type="none" w="med" len="med"/>
            <a:tailEnd type="none" w="med" len="med"/>
          </a:ln>
          <a:effectLst/>
        </p:spPr>
        <p:txBody>
          <a:bodyPr vert="horz" wrap="none" lIns="91372" tIns="45688" rIns="91372" bIns="45688" numCol="1" rtlCol="0" anchor="ctr" anchorCtr="0" compatLnSpc="1">
            <a:prstTxWarp prst="textNoShape">
              <a:avLst/>
            </a:prstTxWarp>
            <a:spAutoFit/>
          </a:bodyPr>
          <a:lstStyle/>
          <a:p>
            <a:pPr marL="0" marR="0" lvl="0" indent="0" algn="ctr" defTabSz="914377" rtl="0" eaLnBrk="1" fontAlgn="base" latinLnBrk="0" hangingPunct="1">
              <a:lnSpc>
                <a:spcPct val="70000"/>
              </a:lnSpc>
              <a:spcBef>
                <a:spcPts val="0"/>
              </a:spcBef>
              <a:spcAft>
                <a:spcPts val="0"/>
              </a:spcAft>
              <a:buClr>
                <a:prstClr val="white"/>
              </a:buClr>
              <a:buSzTx/>
              <a:buFontTx/>
              <a:buNone/>
              <a:tabLst/>
              <a:defRPr/>
            </a:pPr>
            <a:r>
              <a:rPr kumimoji="0" lang="en-US" sz="2133" b="0" i="0" u="none" strike="noStrike" kern="120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Machine vision</a:t>
            </a:r>
          </a:p>
        </p:txBody>
      </p:sp>
      <p:sp>
        <p:nvSpPr>
          <p:cNvPr id="91" name="Rectangle 90"/>
          <p:cNvSpPr/>
          <p:nvPr/>
        </p:nvSpPr>
        <p:spPr bwMode="auto">
          <a:xfrm>
            <a:off x="1037763" y="1057772"/>
            <a:ext cx="5505075" cy="898708"/>
          </a:xfrm>
          <a:prstGeom prst="rect">
            <a:avLst/>
          </a:prstGeom>
          <a:noFill/>
          <a:ln w="9525" cap="flat" cmpd="sng" algn="ctr">
            <a:noFill/>
            <a:prstDash val="solid"/>
            <a:round/>
            <a:headEnd type="none" w="med" len="med"/>
            <a:tailEnd type="none" w="med" len="med"/>
          </a:ln>
          <a:effectLst/>
          <a:scene3d>
            <a:camera prst="orthographicFront"/>
            <a:lightRig rig="threePt" dir="t"/>
          </a:scene3d>
          <a:sp3d extrusionH="209550" prstMaterial="plastic"/>
        </p:spPr>
        <p:txBody>
          <a:bodyPr vert="horz" wrap="square" lIns="0" tIns="121920" rIns="243840" bIns="121920" numCol="1" rtlCol="0" anchor="t" anchorCtr="0" compatLnSpc="1">
            <a:prstTxWarp prst="textNoShape">
              <a:avLst/>
            </a:prstTxWarp>
            <a:spAutoFit/>
          </a:bodyPr>
          <a:lstStyle/>
          <a:p>
            <a:pPr marL="0" marR="0" lvl="0" indent="0" algn="ctr" defTabSz="1088175" rtl="0" eaLnBrk="1" fontAlgn="auto" latinLnBrk="0" hangingPunct="1">
              <a:lnSpc>
                <a:spcPct val="7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From</a:t>
            </a:r>
            <a:r>
              <a:rPr kumimoji="0" lang="en-US" sz="3200" b="0" i="0" u="none" strike="noStrike" kern="0" cap="none" spc="0" normalizeH="0" baseline="0" noProof="0" dirty="0">
                <a:ln>
                  <a:noFill/>
                </a:ln>
                <a:solidFill>
                  <a:srgbClr val="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This…</a:t>
            </a:r>
          </a:p>
          <a:p>
            <a:pPr marL="0" marR="0" lvl="0" indent="0" algn="ctr" defTabSz="108817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Proprietary, Specialized, Monolithic</a:t>
            </a:r>
            <a:endParaRPr kumimoji="0" lang="en-US" sz="3333" b="0" i="0" u="none" strike="noStrike" kern="0" cap="none" spc="0" normalizeH="0" baseline="0" noProof="0" dirty="0">
              <a:ln>
                <a:noFill/>
              </a:ln>
              <a:solidFill>
                <a:srgbClr val="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98" name="Rectangle 97"/>
          <p:cNvSpPr/>
          <p:nvPr/>
        </p:nvSpPr>
        <p:spPr bwMode="auto">
          <a:xfrm>
            <a:off x="7458270" y="1110790"/>
            <a:ext cx="4119575" cy="898708"/>
          </a:xfrm>
          <a:prstGeom prst="rect">
            <a:avLst/>
          </a:prstGeom>
          <a:noFill/>
          <a:ln w="9525" cap="flat" cmpd="sng" algn="ctr">
            <a:noFill/>
            <a:prstDash val="solid"/>
            <a:round/>
            <a:headEnd type="none" w="med" len="med"/>
            <a:tailEnd type="none" w="med" len="med"/>
          </a:ln>
          <a:effectLst/>
          <a:scene3d>
            <a:camera prst="orthographicFront"/>
            <a:lightRig rig="threePt" dir="t"/>
          </a:scene3d>
          <a:sp3d extrusionH="209550" prstMaterial="plastic"/>
        </p:spPr>
        <p:txBody>
          <a:bodyPr vert="horz" wrap="square" lIns="0" tIns="121920" rIns="243840" bIns="121920" numCol="1" rtlCol="0" anchor="t" anchorCtr="0" compatLnSpc="1">
            <a:prstTxWarp prst="textNoShape">
              <a:avLst/>
            </a:prstTxWarp>
            <a:spAutoFit/>
          </a:bodyPr>
          <a:lstStyle/>
          <a:p>
            <a:pPr marL="0" marR="0" lvl="0" indent="0" algn="ctr" defTabSz="1088175" rtl="0" eaLnBrk="1" fontAlgn="auto" latinLnBrk="0" hangingPunct="1">
              <a:lnSpc>
                <a:spcPct val="7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To</a:t>
            </a:r>
            <a:r>
              <a:rPr kumimoji="0" lang="en-US" sz="3200" b="0" i="0" u="none" strike="noStrike" kern="0" cap="none" spc="0" normalizeH="0" baseline="0" noProof="0" dirty="0">
                <a:ln>
                  <a:noFill/>
                </a:ln>
                <a:solidFill>
                  <a:srgbClr val="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This…</a:t>
            </a:r>
          </a:p>
          <a:p>
            <a:pPr marL="0" marR="0" lvl="0" indent="0" algn="ctr" defTabSz="108817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Virtualized, Open, Interoperable</a:t>
            </a:r>
            <a:endParaRPr kumimoji="0" lang="en-US" sz="3667" b="0" i="0" u="none" strike="noStrike" kern="0" cap="none" spc="0" normalizeH="0" baseline="0" noProof="0" dirty="0">
              <a:ln>
                <a:noFill/>
              </a:ln>
              <a:solidFill>
                <a:srgbClr val="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114" name="Right Arrow 113"/>
          <p:cNvSpPr/>
          <p:nvPr/>
        </p:nvSpPr>
        <p:spPr bwMode="auto">
          <a:xfrm>
            <a:off x="5459402" y="2083511"/>
            <a:ext cx="2321637" cy="1169168"/>
          </a:xfrm>
          <a:prstGeom prst="rightArrow">
            <a:avLst>
              <a:gd name="adj1" fmla="val 50000"/>
              <a:gd name="adj2" fmla="val 34604"/>
            </a:avLst>
          </a:prstGeom>
          <a:solidFill>
            <a:srgbClr val="00B0F0"/>
          </a:solidFill>
          <a:ln w="19050" cap="flat" cmpd="sng" algn="ctr">
            <a:noFill/>
            <a:prstDash val="solid"/>
            <a:round/>
            <a:headEnd type="none" w="med" len="med"/>
            <a:tailEnd type="none" w="med" len="med"/>
          </a:ln>
          <a:effectLst/>
        </p:spPr>
        <p:txBody>
          <a:bodyPr vert="horz" wrap="square" lIns="108824" tIns="54413" rIns="108824" bIns="54413" numCol="1" rtlCol="0" anchor="t" anchorCtr="0" compatLnSpc="1">
            <a:prstTxWarp prst="textNoShape">
              <a:avLst/>
            </a:prstTxWarp>
            <a:noAutofit/>
          </a:bodyPr>
          <a:lstStyle/>
          <a:p>
            <a:pPr marL="0" marR="0" lvl="0" indent="0" algn="ctr" defTabSz="1088121" rtl="0" eaLnBrk="0" fontAlgn="base" latinLnBrk="0" hangingPunct="0">
              <a:lnSpc>
                <a:spcPct val="80000"/>
              </a:lnSpc>
              <a:spcBef>
                <a:spcPct val="50000"/>
              </a:spcBef>
              <a:spcAft>
                <a:spcPct val="0"/>
              </a:spcAft>
              <a:buClrTx/>
              <a:buSzTx/>
              <a:buFontTx/>
              <a:buNone/>
              <a:tabLst/>
              <a:defRPr/>
            </a:pPr>
            <a:endParaRPr kumimoji="0" lang="en-US" sz="1333"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Intel Clear"/>
              <a:ea typeface="Intel Clear" charset="0"/>
              <a:cs typeface="Intel Clear" charset="0"/>
            </a:endParaRPr>
          </a:p>
        </p:txBody>
      </p:sp>
      <p:grpSp>
        <p:nvGrpSpPr>
          <p:cNvPr id="21" name="Group 20"/>
          <p:cNvGrpSpPr/>
          <p:nvPr/>
        </p:nvGrpSpPr>
        <p:grpSpPr>
          <a:xfrm>
            <a:off x="1431458" y="2134782"/>
            <a:ext cx="4604799" cy="1066628"/>
            <a:chOff x="969906" y="1769040"/>
            <a:chExt cx="3453599" cy="799971"/>
          </a:xfrm>
        </p:grpSpPr>
        <p:grpSp>
          <p:nvGrpSpPr>
            <p:cNvPr id="18" name="Group 17"/>
            <p:cNvGrpSpPr/>
            <p:nvPr/>
          </p:nvGrpSpPr>
          <p:grpSpPr>
            <a:xfrm>
              <a:off x="3107931" y="1769040"/>
              <a:ext cx="602901" cy="799971"/>
              <a:chOff x="3107931" y="1404867"/>
              <a:chExt cx="602901" cy="799971"/>
            </a:xfrm>
          </p:grpSpPr>
          <p:sp>
            <p:nvSpPr>
              <p:cNvPr id="102" name="Rounded Rectangle 101"/>
              <p:cNvSpPr/>
              <p:nvPr/>
            </p:nvSpPr>
            <p:spPr bwMode="auto">
              <a:xfrm>
                <a:off x="3107931" y="1404867"/>
                <a:ext cx="602901" cy="799971"/>
              </a:xfrm>
              <a:prstGeom prst="roundRect">
                <a:avLst>
                  <a:gd name="adj" fmla="val 7484"/>
                </a:avLst>
              </a:prstGeom>
              <a:solidFill>
                <a:schemeClr val="tx1"/>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76187" tIns="152400" rIns="76187" bIns="38095"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1067" b="1" i="0" u="none" strike="noStrike" kern="0" cap="none" spc="0" normalizeH="0" baseline="0" noProof="0" dirty="0">
                    <a:ln>
                      <a:noFill/>
                    </a:ln>
                    <a:solidFill>
                      <a:srgbClr val="339933"/>
                    </a:solidFill>
                    <a:effectLst/>
                    <a:uLnTx/>
                    <a:uFillTx/>
                    <a:latin typeface="Intel Clear"/>
                    <a:ea typeface="Intel Clear" charset="0"/>
                    <a:cs typeface="Intel Clear" charset="0"/>
                  </a:rPr>
                  <a:t>Robotics</a:t>
                </a:r>
              </a:p>
            </p:txBody>
          </p:sp>
          <p:pic>
            <p:nvPicPr>
              <p:cNvPr id="103" name="Picture 10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235331" y="1813826"/>
                <a:ext cx="356922" cy="305213"/>
              </a:xfrm>
              <a:prstGeom prst="rect">
                <a:avLst/>
              </a:prstGeom>
            </p:spPr>
          </p:pic>
        </p:grpSp>
        <p:grpSp>
          <p:nvGrpSpPr>
            <p:cNvPr id="17" name="Group 16"/>
            <p:cNvGrpSpPr/>
            <p:nvPr/>
          </p:nvGrpSpPr>
          <p:grpSpPr>
            <a:xfrm>
              <a:off x="2395256" y="1769040"/>
              <a:ext cx="602901" cy="799971"/>
              <a:chOff x="2395256" y="1404867"/>
              <a:chExt cx="602901" cy="799971"/>
            </a:xfrm>
          </p:grpSpPr>
          <p:sp>
            <p:nvSpPr>
              <p:cNvPr id="101" name="Rounded Rectangle 100"/>
              <p:cNvSpPr/>
              <p:nvPr/>
            </p:nvSpPr>
            <p:spPr bwMode="auto">
              <a:xfrm>
                <a:off x="2395256" y="1404867"/>
                <a:ext cx="602901" cy="799971"/>
              </a:xfrm>
              <a:prstGeom prst="roundRect">
                <a:avLst>
                  <a:gd name="adj" fmla="val 7484"/>
                </a:avLst>
              </a:prstGeom>
              <a:solidFill>
                <a:schemeClr val="tx1"/>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76187" tIns="152400" rIns="76187" bIns="38095"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1667" b="1" i="0" u="none" strike="noStrike" kern="0" cap="none" spc="0" normalizeH="0" baseline="0" noProof="0" dirty="0">
                    <a:ln>
                      <a:noFill/>
                    </a:ln>
                    <a:solidFill>
                      <a:srgbClr val="339933"/>
                    </a:solidFill>
                    <a:effectLst/>
                    <a:uLnTx/>
                    <a:uFillTx/>
                    <a:latin typeface="Intel Clear"/>
                    <a:ea typeface="Intel Clear" charset="0"/>
                    <a:cs typeface="Intel Clear" charset="0"/>
                  </a:rPr>
                  <a:t>HMI</a:t>
                </a:r>
              </a:p>
            </p:txBody>
          </p:sp>
          <p:pic>
            <p:nvPicPr>
              <p:cNvPr id="105" name="Picture 10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506252" y="1748347"/>
                <a:ext cx="418102" cy="436171"/>
              </a:xfrm>
              <a:prstGeom prst="rect">
                <a:avLst/>
              </a:prstGeom>
            </p:spPr>
          </p:pic>
        </p:grpSp>
        <p:grpSp>
          <p:nvGrpSpPr>
            <p:cNvPr id="16" name="Group 15"/>
            <p:cNvGrpSpPr/>
            <p:nvPr/>
          </p:nvGrpSpPr>
          <p:grpSpPr>
            <a:xfrm>
              <a:off x="1682581" y="1769040"/>
              <a:ext cx="602901" cy="799971"/>
              <a:chOff x="1682581" y="1404867"/>
              <a:chExt cx="602901" cy="799971"/>
            </a:xfrm>
          </p:grpSpPr>
          <p:sp>
            <p:nvSpPr>
              <p:cNvPr id="100" name="Rounded Rectangle 99"/>
              <p:cNvSpPr/>
              <p:nvPr/>
            </p:nvSpPr>
            <p:spPr bwMode="auto">
              <a:xfrm>
                <a:off x="1682581" y="1404867"/>
                <a:ext cx="602901" cy="799971"/>
              </a:xfrm>
              <a:prstGeom prst="roundRect">
                <a:avLst>
                  <a:gd name="adj" fmla="val 7484"/>
                </a:avLst>
              </a:prstGeom>
              <a:solidFill>
                <a:schemeClr val="tx1"/>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76187" tIns="152400" rIns="76187" bIns="38095"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1667" b="1" i="0" u="none" strike="noStrike" kern="0" cap="none" spc="0" normalizeH="0" baseline="0" noProof="0" dirty="0">
                    <a:ln>
                      <a:noFill/>
                    </a:ln>
                    <a:solidFill>
                      <a:srgbClr val="339933"/>
                    </a:solidFill>
                    <a:effectLst/>
                    <a:uLnTx/>
                    <a:uFillTx/>
                    <a:latin typeface="Intel Clear"/>
                    <a:ea typeface="Intel Clear" charset="0"/>
                    <a:cs typeface="Intel Clear" charset="0"/>
                  </a:rPr>
                  <a:t>PLC</a:t>
                </a:r>
              </a:p>
            </p:txBody>
          </p:sp>
          <p:pic>
            <p:nvPicPr>
              <p:cNvPr id="106" name="Picture 10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734331" y="1831187"/>
                <a:ext cx="448765" cy="270491"/>
              </a:xfrm>
              <a:prstGeom prst="rect">
                <a:avLst/>
              </a:prstGeom>
            </p:spPr>
          </p:pic>
        </p:grpSp>
        <p:grpSp>
          <p:nvGrpSpPr>
            <p:cNvPr id="15" name="Group 14"/>
            <p:cNvGrpSpPr/>
            <p:nvPr/>
          </p:nvGrpSpPr>
          <p:grpSpPr>
            <a:xfrm>
              <a:off x="969906" y="1769040"/>
              <a:ext cx="602901" cy="799971"/>
              <a:chOff x="969906" y="1404867"/>
              <a:chExt cx="602901" cy="799971"/>
            </a:xfrm>
          </p:grpSpPr>
          <p:sp>
            <p:nvSpPr>
              <p:cNvPr id="99" name="Rounded Rectangle 98"/>
              <p:cNvSpPr/>
              <p:nvPr/>
            </p:nvSpPr>
            <p:spPr bwMode="auto">
              <a:xfrm>
                <a:off x="969906" y="1404867"/>
                <a:ext cx="602901" cy="799971"/>
              </a:xfrm>
              <a:prstGeom prst="roundRect">
                <a:avLst>
                  <a:gd name="adj" fmla="val 7484"/>
                </a:avLst>
              </a:prstGeom>
              <a:solidFill>
                <a:schemeClr val="tx1"/>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76187" tIns="152400" rIns="76187" bIns="38095"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1667" b="1" i="0" u="none" strike="noStrike" kern="0" cap="none" spc="0" normalizeH="0" baseline="0" noProof="0" dirty="0">
                    <a:ln>
                      <a:noFill/>
                    </a:ln>
                    <a:solidFill>
                      <a:srgbClr val="339933"/>
                    </a:solidFill>
                    <a:effectLst/>
                    <a:uLnTx/>
                    <a:uFillTx/>
                    <a:latin typeface="Intel Clear"/>
                    <a:ea typeface="Intel Clear" charset="0"/>
                    <a:cs typeface="Intel Clear" charset="0"/>
                  </a:rPr>
                  <a:t>DCS</a:t>
                </a:r>
              </a:p>
            </p:txBody>
          </p:sp>
          <p:pic>
            <p:nvPicPr>
              <p:cNvPr id="107" name="Picture 106"/>
              <p:cNvPicPr>
                <a:picLocks noChangeAspect="1"/>
              </p:cNvPicPr>
              <p:nvPr/>
            </p:nvPicPr>
            <p:blipFill rotWithShape="1">
              <a:blip r:embed="rId7" cstate="email">
                <a:extLst>
                  <a:ext uri="{28A0092B-C50C-407E-A947-70E740481C1C}">
                    <a14:useLocalDpi xmlns:a14="http://schemas.microsoft.com/office/drawing/2010/main"/>
                  </a:ext>
                </a:extLst>
              </a:blip>
              <a:srcRect l="-12851"/>
              <a:stretch/>
            </p:blipFill>
            <p:spPr>
              <a:xfrm>
                <a:off x="1129509" y="1772625"/>
                <a:ext cx="247083" cy="387615"/>
              </a:xfrm>
              <a:prstGeom prst="rect">
                <a:avLst/>
              </a:prstGeom>
            </p:spPr>
          </p:pic>
        </p:grpSp>
        <p:grpSp>
          <p:nvGrpSpPr>
            <p:cNvPr id="19" name="Group 18"/>
            <p:cNvGrpSpPr/>
            <p:nvPr/>
          </p:nvGrpSpPr>
          <p:grpSpPr>
            <a:xfrm>
              <a:off x="3820604" y="1769040"/>
              <a:ext cx="602901" cy="799971"/>
              <a:chOff x="3820604" y="1404867"/>
              <a:chExt cx="602901" cy="799971"/>
            </a:xfrm>
          </p:grpSpPr>
          <p:sp>
            <p:nvSpPr>
              <p:cNvPr id="119" name="Rounded Rectangle 118"/>
              <p:cNvSpPr/>
              <p:nvPr/>
            </p:nvSpPr>
            <p:spPr bwMode="auto">
              <a:xfrm>
                <a:off x="3820604" y="1404867"/>
                <a:ext cx="602901" cy="799971"/>
              </a:xfrm>
              <a:prstGeom prst="roundRect">
                <a:avLst>
                  <a:gd name="adj" fmla="val 7484"/>
                </a:avLst>
              </a:prstGeom>
              <a:solidFill>
                <a:schemeClr val="tx1"/>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76187" tIns="152400" rIns="76187" bIns="38095"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1667" b="1" i="0" u="none" strike="noStrike" kern="0" cap="none" spc="0" normalizeH="0" baseline="0" noProof="0" dirty="0">
                    <a:ln>
                      <a:noFill/>
                    </a:ln>
                    <a:solidFill>
                      <a:srgbClr val="339933"/>
                    </a:solidFill>
                    <a:effectLst/>
                    <a:uLnTx/>
                    <a:uFillTx/>
                    <a:latin typeface="Intel Clear"/>
                    <a:ea typeface="Intel Clear" charset="0"/>
                    <a:cs typeface="Intel Clear" charset="0"/>
                  </a:rPr>
                  <a:t>MV</a:t>
                </a:r>
              </a:p>
            </p:txBody>
          </p:sp>
          <p:pic>
            <p:nvPicPr>
              <p:cNvPr id="129" name="Picture 12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970603" y="1855648"/>
                <a:ext cx="299150" cy="221568"/>
              </a:xfrm>
              <a:prstGeom prst="rect">
                <a:avLst/>
              </a:prstGeom>
            </p:spPr>
          </p:pic>
        </p:grpSp>
      </p:grpSp>
      <p:sp>
        <p:nvSpPr>
          <p:cNvPr id="131" name="TextBox 130"/>
          <p:cNvSpPr txBox="1"/>
          <p:nvPr/>
        </p:nvSpPr>
        <p:spPr>
          <a:xfrm rot="16200000">
            <a:off x="41624" y="2745294"/>
            <a:ext cx="1242296" cy="293478"/>
          </a:xfrm>
          <a:prstGeom prst="rect">
            <a:avLst/>
          </a:prstGeom>
          <a:noFill/>
        </p:spPr>
        <p:txBody>
          <a:bodyPr wrap="square" rtlCol="0">
            <a:spAutoFit/>
          </a:bodyPr>
          <a:lstStyle/>
          <a:p>
            <a:pPr marL="0" marR="0" lvl="0" indent="0" algn="ctr" defTabSz="914377" rtl="0" eaLnBrk="1" fontAlgn="auto" latinLnBrk="0" hangingPunct="1">
              <a:lnSpc>
                <a:spcPct val="7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Neo Sans Intel Medium"/>
                <a:ea typeface="+mn-ea"/>
                <a:cs typeface="+mn-cs"/>
              </a:rPr>
              <a:t>Control</a:t>
            </a:r>
          </a:p>
        </p:txBody>
      </p:sp>
      <p:grpSp>
        <p:nvGrpSpPr>
          <p:cNvPr id="20" name="Group 19"/>
          <p:cNvGrpSpPr/>
          <p:nvPr/>
        </p:nvGrpSpPr>
        <p:grpSpPr>
          <a:xfrm>
            <a:off x="8327226" y="1956480"/>
            <a:ext cx="2381661" cy="1423229"/>
            <a:chOff x="6062353" y="1278289"/>
            <a:chExt cx="2284088" cy="1364923"/>
          </a:xfrm>
        </p:grpSpPr>
        <p:sp>
          <p:nvSpPr>
            <p:cNvPr id="109" name="Rounded Rectangle 108"/>
            <p:cNvSpPr>
              <a:spLocks noChangeAspect="1"/>
            </p:cNvSpPr>
            <p:nvPr/>
          </p:nvSpPr>
          <p:spPr bwMode="auto">
            <a:xfrm>
              <a:off x="7189136" y="1548300"/>
              <a:ext cx="274320" cy="244249"/>
            </a:xfrm>
            <a:prstGeom prst="roundRect">
              <a:avLst>
                <a:gd name="adj" fmla="val 7484"/>
              </a:avLst>
            </a:prstGeom>
            <a:solidFill>
              <a:schemeClr val="tx1">
                <a:lumMod val="75000"/>
              </a:schemeClr>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0" tIns="0" rIns="0" bIns="0"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800" b="0" i="0" u="none" strike="noStrike" kern="0" cap="none" spc="0" normalizeH="0" baseline="0" noProof="0" dirty="0">
                  <a:ln>
                    <a:noFill/>
                  </a:ln>
                  <a:solidFill>
                    <a:srgbClr val="339933"/>
                  </a:solidFill>
                  <a:effectLst/>
                  <a:uLnTx/>
                  <a:uFillTx/>
                  <a:latin typeface="Intel Clear"/>
                  <a:ea typeface="Intel Clear" charset="0"/>
                  <a:cs typeface="Intel Clear" charset="0"/>
                </a:rPr>
                <a:t>VM: DCS</a:t>
              </a:r>
            </a:p>
          </p:txBody>
        </p:sp>
        <p:sp>
          <p:nvSpPr>
            <p:cNvPr id="110" name="Rounded Rectangle 109"/>
            <p:cNvSpPr>
              <a:spLocks noChangeAspect="1"/>
            </p:cNvSpPr>
            <p:nvPr/>
          </p:nvSpPr>
          <p:spPr bwMode="auto">
            <a:xfrm>
              <a:off x="7189136" y="1832714"/>
              <a:ext cx="274320" cy="244249"/>
            </a:xfrm>
            <a:prstGeom prst="roundRect">
              <a:avLst>
                <a:gd name="adj" fmla="val 7484"/>
              </a:avLst>
            </a:prstGeom>
            <a:solidFill>
              <a:schemeClr val="tx1">
                <a:lumMod val="75000"/>
              </a:schemeClr>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0" tIns="0" rIns="0" bIns="0"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800" b="0" i="0" u="none" strike="noStrike" kern="0" cap="none" spc="0" normalizeH="0" baseline="0" noProof="0" dirty="0">
                  <a:ln>
                    <a:noFill/>
                  </a:ln>
                  <a:solidFill>
                    <a:srgbClr val="339933"/>
                  </a:solidFill>
                  <a:effectLst/>
                  <a:uLnTx/>
                  <a:uFillTx/>
                  <a:latin typeface="Intel Clear"/>
                  <a:ea typeface="Intel Clear" charset="0"/>
                  <a:cs typeface="Intel Clear" charset="0"/>
                </a:rPr>
                <a:t>VM: PLC</a:t>
              </a:r>
            </a:p>
          </p:txBody>
        </p:sp>
        <p:sp>
          <p:nvSpPr>
            <p:cNvPr id="111" name="Rounded Rectangle 110"/>
            <p:cNvSpPr>
              <a:spLocks noChangeAspect="1"/>
            </p:cNvSpPr>
            <p:nvPr/>
          </p:nvSpPr>
          <p:spPr bwMode="auto">
            <a:xfrm>
              <a:off x="7542257" y="1649336"/>
              <a:ext cx="274320" cy="244249"/>
            </a:xfrm>
            <a:prstGeom prst="roundRect">
              <a:avLst>
                <a:gd name="adj" fmla="val 7484"/>
              </a:avLst>
            </a:prstGeom>
            <a:solidFill>
              <a:schemeClr val="tx1">
                <a:lumMod val="75000"/>
              </a:schemeClr>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0" tIns="0" rIns="0" bIns="0"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800" b="0" i="0" u="none" strike="noStrike" kern="0" cap="none" spc="0" normalizeH="0" baseline="0" noProof="0" dirty="0">
                  <a:ln>
                    <a:noFill/>
                  </a:ln>
                  <a:solidFill>
                    <a:srgbClr val="339933"/>
                  </a:solidFill>
                  <a:effectLst/>
                  <a:uLnTx/>
                  <a:uFillTx/>
                  <a:latin typeface="Intel Clear"/>
                  <a:ea typeface="Intel Clear" charset="0"/>
                  <a:cs typeface="Intel Clear" charset="0"/>
                </a:rPr>
                <a:t>VM: HMI</a:t>
              </a:r>
            </a:p>
          </p:txBody>
        </p:sp>
        <p:sp>
          <p:nvSpPr>
            <p:cNvPr id="112" name="Rounded Rectangle 111"/>
            <p:cNvSpPr>
              <a:spLocks noChangeAspect="1"/>
            </p:cNvSpPr>
            <p:nvPr/>
          </p:nvSpPr>
          <p:spPr bwMode="auto">
            <a:xfrm>
              <a:off x="7189136" y="2119039"/>
              <a:ext cx="274320" cy="244249"/>
            </a:xfrm>
            <a:prstGeom prst="roundRect">
              <a:avLst>
                <a:gd name="adj" fmla="val 7484"/>
              </a:avLst>
            </a:prstGeom>
            <a:solidFill>
              <a:schemeClr val="tx1">
                <a:lumMod val="75000"/>
              </a:schemeClr>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0" tIns="0" rIns="0" bIns="0"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800" b="0" i="0" u="none" strike="noStrike" kern="0" cap="none" spc="0" normalizeH="0" baseline="0" noProof="0" dirty="0">
                  <a:ln>
                    <a:noFill/>
                  </a:ln>
                  <a:solidFill>
                    <a:srgbClr val="339933"/>
                  </a:solidFill>
                  <a:effectLst/>
                  <a:uLnTx/>
                  <a:uFillTx/>
                  <a:latin typeface="Intel Clear"/>
                  <a:ea typeface="Intel Clear" charset="0"/>
                  <a:cs typeface="Intel Clear" charset="0"/>
                </a:rPr>
                <a:t>VM: MC</a:t>
              </a:r>
            </a:p>
          </p:txBody>
        </p:sp>
        <p:sp>
          <p:nvSpPr>
            <p:cNvPr id="113" name="Rounded Rectangle 112"/>
            <p:cNvSpPr>
              <a:spLocks noChangeAspect="1"/>
            </p:cNvSpPr>
            <p:nvPr/>
          </p:nvSpPr>
          <p:spPr bwMode="auto">
            <a:xfrm>
              <a:off x="7542257" y="1934171"/>
              <a:ext cx="274320" cy="244249"/>
            </a:xfrm>
            <a:prstGeom prst="roundRect">
              <a:avLst>
                <a:gd name="adj" fmla="val 7484"/>
              </a:avLst>
            </a:prstGeom>
            <a:solidFill>
              <a:schemeClr val="tx1">
                <a:lumMod val="75000"/>
              </a:schemeClr>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0" tIns="0" rIns="0" bIns="0"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800" b="0" i="0" u="none" strike="noStrike" kern="0" cap="none" spc="0" normalizeH="0" baseline="0" noProof="0" dirty="0">
                  <a:ln>
                    <a:noFill/>
                  </a:ln>
                  <a:solidFill>
                    <a:srgbClr val="339933"/>
                  </a:solidFill>
                  <a:effectLst/>
                  <a:uLnTx/>
                  <a:uFillTx/>
                  <a:latin typeface="Intel Clear"/>
                  <a:ea typeface="Intel Clear" charset="0"/>
                  <a:cs typeface="Intel Clear" charset="0"/>
                </a:rPr>
                <a:t>VM: MV</a:t>
              </a:r>
            </a:p>
          </p:txBody>
        </p:sp>
        <p:sp>
          <p:nvSpPr>
            <p:cNvPr id="133" name="Freeform 362"/>
            <p:cNvSpPr>
              <a:spLocks/>
            </p:cNvSpPr>
            <p:nvPr/>
          </p:nvSpPr>
          <p:spPr bwMode="auto">
            <a:xfrm>
              <a:off x="6062353" y="1278289"/>
              <a:ext cx="2284088" cy="1364923"/>
            </a:xfrm>
            <a:custGeom>
              <a:avLst/>
              <a:gdLst>
                <a:gd name="T0" fmla="*/ 228 w 256"/>
                <a:gd name="T1" fmla="*/ 70 h 165"/>
                <a:gd name="T2" fmla="*/ 227 w 256"/>
                <a:gd name="T3" fmla="*/ 69 h 165"/>
                <a:gd name="T4" fmla="*/ 227 w 256"/>
                <a:gd name="T5" fmla="*/ 68 h 165"/>
                <a:gd name="T6" fmla="*/ 159 w 256"/>
                <a:gd name="T7" fmla="*/ 0 h 165"/>
                <a:gd name="T8" fmla="*/ 100 w 256"/>
                <a:gd name="T9" fmla="*/ 34 h 165"/>
                <a:gd name="T10" fmla="*/ 98 w 256"/>
                <a:gd name="T11" fmla="*/ 34 h 165"/>
                <a:gd name="T12" fmla="*/ 82 w 256"/>
                <a:gd name="T13" fmla="*/ 34 h 165"/>
                <a:gd name="T14" fmla="*/ 37 w 256"/>
                <a:gd name="T15" fmla="*/ 74 h 165"/>
                <a:gd name="T16" fmla="*/ 36 w 256"/>
                <a:gd name="T17" fmla="*/ 85 h 165"/>
                <a:gd name="T18" fmla="*/ 34 w 256"/>
                <a:gd name="T19" fmla="*/ 87 h 165"/>
                <a:gd name="T20" fmla="*/ 0 w 256"/>
                <a:gd name="T21" fmla="*/ 126 h 165"/>
                <a:gd name="T22" fmla="*/ 40 w 256"/>
                <a:gd name="T23" fmla="*/ 165 h 165"/>
                <a:gd name="T24" fmla="*/ 75 w 256"/>
                <a:gd name="T25" fmla="*/ 165 h 165"/>
                <a:gd name="T26" fmla="*/ 76 w 256"/>
                <a:gd name="T27" fmla="*/ 164 h 165"/>
                <a:gd name="T28" fmla="*/ 76 w 256"/>
                <a:gd name="T29" fmla="*/ 153 h 165"/>
                <a:gd name="T30" fmla="*/ 75 w 256"/>
                <a:gd name="T31" fmla="*/ 152 h 165"/>
                <a:gd name="T32" fmla="*/ 40 w 256"/>
                <a:gd name="T33" fmla="*/ 152 h 165"/>
                <a:gd name="T34" fmla="*/ 14 w 256"/>
                <a:gd name="T35" fmla="*/ 126 h 165"/>
                <a:gd name="T36" fmla="*/ 41 w 256"/>
                <a:gd name="T37" fmla="*/ 100 h 165"/>
                <a:gd name="T38" fmla="*/ 49 w 256"/>
                <a:gd name="T39" fmla="*/ 101 h 165"/>
                <a:gd name="T40" fmla="*/ 51 w 256"/>
                <a:gd name="T41" fmla="*/ 97 h 165"/>
                <a:gd name="T42" fmla="*/ 50 w 256"/>
                <a:gd name="T43" fmla="*/ 90 h 165"/>
                <a:gd name="T44" fmla="*/ 50 w 256"/>
                <a:gd name="T45" fmla="*/ 77 h 165"/>
                <a:gd name="T46" fmla="*/ 83 w 256"/>
                <a:gd name="T47" fmla="*/ 48 h 165"/>
                <a:gd name="T48" fmla="*/ 100 w 256"/>
                <a:gd name="T49" fmla="*/ 49 h 165"/>
                <a:gd name="T50" fmla="*/ 105 w 256"/>
                <a:gd name="T51" fmla="*/ 52 h 165"/>
                <a:gd name="T52" fmla="*/ 107 w 256"/>
                <a:gd name="T53" fmla="*/ 51 h 165"/>
                <a:gd name="T54" fmla="*/ 110 w 256"/>
                <a:gd name="T55" fmla="*/ 45 h 165"/>
                <a:gd name="T56" fmla="*/ 159 w 256"/>
                <a:gd name="T57" fmla="*/ 14 h 165"/>
                <a:gd name="T58" fmla="*/ 213 w 256"/>
                <a:gd name="T59" fmla="*/ 68 h 165"/>
                <a:gd name="T60" fmla="*/ 212 w 256"/>
                <a:gd name="T61" fmla="*/ 79 h 165"/>
                <a:gd name="T62" fmla="*/ 212 w 256"/>
                <a:gd name="T63" fmla="*/ 80 h 165"/>
                <a:gd name="T64" fmla="*/ 218 w 256"/>
                <a:gd name="T65" fmla="*/ 81 h 165"/>
                <a:gd name="T66" fmla="*/ 242 w 256"/>
                <a:gd name="T67" fmla="*/ 115 h 165"/>
                <a:gd name="T68" fmla="*/ 205 w 256"/>
                <a:gd name="T69" fmla="*/ 152 h 165"/>
                <a:gd name="T70" fmla="*/ 188 w 256"/>
                <a:gd name="T71" fmla="*/ 152 h 165"/>
                <a:gd name="T72" fmla="*/ 187 w 256"/>
                <a:gd name="T73" fmla="*/ 153 h 165"/>
                <a:gd name="T74" fmla="*/ 187 w 256"/>
                <a:gd name="T75" fmla="*/ 164 h 165"/>
                <a:gd name="T76" fmla="*/ 188 w 256"/>
                <a:gd name="T77" fmla="*/ 165 h 165"/>
                <a:gd name="T78" fmla="*/ 205 w 256"/>
                <a:gd name="T79" fmla="*/ 165 h 165"/>
                <a:gd name="T80" fmla="*/ 256 w 256"/>
                <a:gd name="T81" fmla="*/ 115 h 165"/>
                <a:gd name="T82" fmla="*/ 228 w 256"/>
                <a:gd name="T83"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165">
                  <a:moveTo>
                    <a:pt x="228" y="70"/>
                  </a:moveTo>
                  <a:cubicBezTo>
                    <a:pt x="227" y="70"/>
                    <a:pt x="227" y="70"/>
                    <a:pt x="227" y="69"/>
                  </a:cubicBezTo>
                  <a:cubicBezTo>
                    <a:pt x="227" y="69"/>
                    <a:pt x="227" y="68"/>
                    <a:pt x="227" y="68"/>
                  </a:cubicBezTo>
                  <a:cubicBezTo>
                    <a:pt x="227" y="30"/>
                    <a:pt x="196" y="0"/>
                    <a:pt x="159" y="0"/>
                  </a:cubicBezTo>
                  <a:cubicBezTo>
                    <a:pt x="134" y="0"/>
                    <a:pt x="112" y="13"/>
                    <a:pt x="100" y="34"/>
                  </a:cubicBezTo>
                  <a:cubicBezTo>
                    <a:pt x="99" y="34"/>
                    <a:pt x="99" y="35"/>
                    <a:pt x="98" y="34"/>
                  </a:cubicBezTo>
                  <a:cubicBezTo>
                    <a:pt x="93" y="33"/>
                    <a:pt x="87" y="33"/>
                    <a:pt x="82" y="34"/>
                  </a:cubicBezTo>
                  <a:cubicBezTo>
                    <a:pt x="60" y="36"/>
                    <a:pt x="42" y="52"/>
                    <a:pt x="37" y="74"/>
                  </a:cubicBezTo>
                  <a:cubicBezTo>
                    <a:pt x="36" y="78"/>
                    <a:pt x="36" y="82"/>
                    <a:pt x="36" y="85"/>
                  </a:cubicBezTo>
                  <a:cubicBezTo>
                    <a:pt x="36" y="86"/>
                    <a:pt x="35" y="87"/>
                    <a:pt x="34" y="87"/>
                  </a:cubicBezTo>
                  <a:cubicBezTo>
                    <a:pt x="15" y="90"/>
                    <a:pt x="0" y="106"/>
                    <a:pt x="0" y="126"/>
                  </a:cubicBezTo>
                  <a:cubicBezTo>
                    <a:pt x="0" y="148"/>
                    <a:pt x="18" y="165"/>
                    <a:pt x="40" y="165"/>
                  </a:cubicBezTo>
                  <a:cubicBezTo>
                    <a:pt x="75" y="165"/>
                    <a:pt x="75" y="165"/>
                    <a:pt x="75" y="165"/>
                  </a:cubicBezTo>
                  <a:cubicBezTo>
                    <a:pt x="76" y="165"/>
                    <a:pt x="76" y="165"/>
                    <a:pt x="76" y="164"/>
                  </a:cubicBezTo>
                  <a:cubicBezTo>
                    <a:pt x="76" y="153"/>
                    <a:pt x="76" y="153"/>
                    <a:pt x="76" y="153"/>
                  </a:cubicBezTo>
                  <a:cubicBezTo>
                    <a:pt x="76" y="152"/>
                    <a:pt x="76" y="152"/>
                    <a:pt x="75" y="152"/>
                  </a:cubicBezTo>
                  <a:cubicBezTo>
                    <a:pt x="40" y="152"/>
                    <a:pt x="40" y="152"/>
                    <a:pt x="40" y="152"/>
                  </a:cubicBezTo>
                  <a:cubicBezTo>
                    <a:pt x="25" y="152"/>
                    <a:pt x="14" y="140"/>
                    <a:pt x="14" y="126"/>
                  </a:cubicBezTo>
                  <a:cubicBezTo>
                    <a:pt x="14" y="112"/>
                    <a:pt x="27" y="100"/>
                    <a:pt x="41" y="100"/>
                  </a:cubicBezTo>
                  <a:cubicBezTo>
                    <a:pt x="44" y="100"/>
                    <a:pt x="47" y="100"/>
                    <a:pt x="49" y="101"/>
                  </a:cubicBezTo>
                  <a:cubicBezTo>
                    <a:pt x="52" y="101"/>
                    <a:pt x="53" y="101"/>
                    <a:pt x="51" y="97"/>
                  </a:cubicBezTo>
                  <a:cubicBezTo>
                    <a:pt x="51" y="96"/>
                    <a:pt x="50" y="93"/>
                    <a:pt x="50" y="90"/>
                  </a:cubicBezTo>
                  <a:cubicBezTo>
                    <a:pt x="49" y="86"/>
                    <a:pt x="50" y="81"/>
                    <a:pt x="50" y="77"/>
                  </a:cubicBezTo>
                  <a:cubicBezTo>
                    <a:pt x="54" y="61"/>
                    <a:pt x="67" y="49"/>
                    <a:pt x="83" y="48"/>
                  </a:cubicBezTo>
                  <a:cubicBezTo>
                    <a:pt x="94" y="47"/>
                    <a:pt x="100" y="49"/>
                    <a:pt x="100" y="49"/>
                  </a:cubicBezTo>
                  <a:cubicBezTo>
                    <a:pt x="100" y="49"/>
                    <a:pt x="101" y="50"/>
                    <a:pt x="105" y="52"/>
                  </a:cubicBezTo>
                  <a:cubicBezTo>
                    <a:pt x="106" y="52"/>
                    <a:pt x="107" y="52"/>
                    <a:pt x="107" y="51"/>
                  </a:cubicBezTo>
                  <a:cubicBezTo>
                    <a:pt x="107" y="50"/>
                    <a:pt x="108" y="47"/>
                    <a:pt x="110" y="45"/>
                  </a:cubicBezTo>
                  <a:cubicBezTo>
                    <a:pt x="118" y="26"/>
                    <a:pt x="138" y="14"/>
                    <a:pt x="159" y="14"/>
                  </a:cubicBezTo>
                  <a:cubicBezTo>
                    <a:pt x="188" y="14"/>
                    <a:pt x="213" y="38"/>
                    <a:pt x="213" y="68"/>
                  </a:cubicBezTo>
                  <a:cubicBezTo>
                    <a:pt x="213" y="70"/>
                    <a:pt x="212" y="77"/>
                    <a:pt x="212" y="79"/>
                  </a:cubicBezTo>
                  <a:cubicBezTo>
                    <a:pt x="211" y="79"/>
                    <a:pt x="212" y="80"/>
                    <a:pt x="212" y="80"/>
                  </a:cubicBezTo>
                  <a:cubicBezTo>
                    <a:pt x="213" y="80"/>
                    <a:pt x="216" y="81"/>
                    <a:pt x="218" y="81"/>
                  </a:cubicBezTo>
                  <a:cubicBezTo>
                    <a:pt x="233" y="87"/>
                    <a:pt x="242" y="100"/>
                    <a:pt x="242" y="115"/>
                  </a:cubicBezTo>
                  <a:cubicBezTo>
                    <a:pt x="242" y="135"/>
                    <a:pt x="225" y="152"/>
                    <a:pt x="205" y="152"/>
                  </a:cubicBezTo>
                  <a:cubicBezTo>
                    <a:pt x="188" y="152"/>
                    <a:pt x="188" y="152"/>
                    <a:pt x="188" y="152"/>
                  </a:cubicBezTo>
                  <a:cubicBezTo>
                    <a:pt x="187" y="152"/>
                    <a:pt x="187" y="152"/>
                    <a:pt x="187" y="153"/>
                  </a:cubicBezTo>
                  <a:cubicBezTo>
                    <a:pt x="187" y="164"/>
                    <a:pt x="187" y="164"/>
                    <a:pt x="187" y="164"/>
                  </a:cubicBezTo>
                  <a:cubicBezTo>
                    <a:pt x="187" y="165"/>
                    <a:pt x="187" y="165"/>
                    <a:pt x="188" y="165"/>
                  </a:cubicBezTo>
                  <a:cubicBezTo>
                    <a:pt x="205" y="165"/>
                    <a:pt x="205" y="165"/>
                    <a:pt x="205" y="165"/>
                  </a:cubicBezTo>
                  <a:cubicBezTo>
                    <a:pt x="233" y="165"/>
                    <a:pt x="256" y="143"/>
                    <a:pt x="256" y="115"/>
                  </a:cubicBezTo>
                  <a:cubicBezTo>
                    <a:pt x="256" y="96"/>
                    <a:pt x="245" y="79"/>
                    <a:pt x="228" y="70"/>
                  </a:cubicBezTo>
                </a:path>
              </a:pathLst>
            </a:cu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sp>
          <p:nvSpPr>
            <p:cNvPr id="134" name="Freeform 363"/>
            <p:cNvSpPr>
              <a:spLocks noEditPoints="1"/>
            </p:cNvSpPr>
            <p:nvPr/>
          </p:nvSpPr>
          <p:spPr bwMode="auto">
            <a:xfrm>
              <a:off x="6701131" y="1793624"/>
              <a:ext cx="340706" cy="649840"/>
            </a:xfrm>
            <a:custGeom>
              <a:avLst/>
              <a:gdLst>
                <a:gd name="T0" fmla="*/ 0 w 83"/>
                <a:gd name="T1" fmla="*/ 1 h 159"/>
                <a:gd name="T2" fmla="*/ 0 w 83"/>
                <a:gd name="T3" fmla="*/ 158 h 159"/>
                <a:gd name="T4" fmla="*/ 1 w 83"/>
                <a:gd name="T5" fmla="*/ 159 h 159"/>
                <a:gd name="T6" fmla="*/ 82 w 83"/>
                <a:gd name="T7" fmla="*/ 159 h 159"/>
                <a:gd name="T8" fmla="*/ 83 w 83"/>
                <a:gd name="T9" fmla="*/ 158 h 159"/>
                <a:gd name="T10" fmla="*/ 83 w 83"/>
                <a:gd name="T11" fmla="*/ 1 h 159"/>
                <a:gd name="T12" fmla="*/ 82 w 83"/>
                <a:gd name="T13" fmla="*/ 0 h 159"/>
                <a:gd name="T14" fmla="*/ 1 w 83"/>
                <a:gd name="T15" fmla="*/ 0 h 159"/>
                <a:gd name="T16" fmla="*/ 0 w 83"/>
                <a:gd name="T17" fmla="*/ 1 h 159"/>
                <a:gd name="T18" fmla="*/ 69 w 83"/>
                <a:gd name="T19" fmla="*/ 58 h 159"/>
                <a:gd name="T20" fmla="*/ 68 w 83"/>
                <a:gd name="T21" fmla="*/ 59 h 159"/>
                <a:gd name="T22" fmla="*/ 15 w 83"/>
                <a:gd name="T23" fmla="*/ 59 h 159"/>
                <a:gd name="T24" fmla="*/ 14 w 83"/>
                <a:gd name="T25" fmla="*/ 58 h 159"/>
                <a:gd name="T26" fmla="*/ 14 w 83"/>
                <a:gd name="T27" fmla="*/ 46 h 159"/>
                <a:gd name="T28" fmla="*/ 15 w 83"/>
                <a:gd name="T29" fmla="*/ 45 h 159"/>
                <a:gd name="T30" fmla="*/ 68 w 83"/>
                <a:gd name="T31" fmla="*/ 45 h 159"/>
                <a:gd name="T32" fmla="*/ 69 w 83"/>
                <a:gd name="T33" fmla="*/ 46 h 159"/>
                <a:gd name="T34" fmla="*/ 69 w 83"/>
                <a:gd name="T35" fmla="*/ 58 h 159"/>
                <a:gd name="T36" fmla="*/ 69 w 83"/>
                <a:gd name="T37" fmla="*/ 34 h 159"/>
                <a:gd name="T38" fmla="*/ 68 w 83"/>
                <a:gd name="T39" fmla="*/ 35 h 159"/>
                <a:gd name="T40" fmla="*/ 15 w 83"/>
                <a:gd name="T41" fmla="*/ 35 h 159"/>
                <a:gd name="T42" fmla="*/ 14 w 83"/>
                <a:gd name="T43" fmla="*/ 34 h 159"/>
                <a:gd name="T44" fmla="*/ 14 w 83"/>
                <a:gd name="T45" fmla="*/ 22 h 159"/>
                <a:gd name="T46" fmla="*/ 15 w 83"/>
                <a:gd name="T47" fmla="*/ 21 h 159"/>
                <a:gd name="T48" fmla="*/ 68 w 83"/>
                <a:gd name="T49" fmla="*/ 21 h 159"/>
                <a:gd name="T50" fmla="*/ 69 w 83"/>
                <a:gd name="T51" fmla="*/ 22 h 159"/>
                <a:gd name="T52" fmla="*/ 69 w 83"/>
                <a:gd name="T53" fmla="*/ 3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159">
                  <a:moveTo>
                    <a:pt x="0" y="1"/>
                  </a:moveTo>
                  <a:cubicBezTo>
                    <a:pt x="0" y="158"/>
                    <a:pt x="0" y="158"/>
                    <a:pt x="0" y="158"/>
                  </a:cubicBezTo>
                  <a:cubicBezTo>
                    <a:pt x="0" y="159"/>
                    <a:pt x="0" y="159"/>
                    <a:pt x="1" y="159"/>
                  </a:cubicBezTo>
                  <a:cubicBezTo>
                    <a:pt x="82" y="159"/>
                    <a:pt x="82" y="159"/>
                    <a:pt x="82" y="159"/>
                  </a:cubicBezTo>
                  <a:cubicBezTo>
                    <a:pt x="82" y="159"/>
                    <a:pt x="83" y="159"/>
                    <a:pt x="83" y="158"/>
                  </a:cubicBezTo>
                  <a:cubicBezTo>
                    <a:pt x="83" y="1"/>
                    <a:pt x="83" y="1"/>
                    <a:pt x="83" y="1"/>
                  </a:cubicBezTo>
                  <a:cubicBezTo>
                    <a:pt x="83" y="1"/>
                    <a:pt x="82" y="0"/>
                    <a:pt x="82" y="0"/>
                  </a:cubicBezTo>
                  <a:cubicBezTo>
                    <a:pt x="1" y="0"/>
                    <a:pt x="1" y="0"/>
                    <a:pt x="1" y="0"/>
                  </a:cubicBezTo>
                  <a:cubicBezTo>
                    <a:pt x="0" y="0"/>
                    <a:pt x="0" y="1"/>
                    <a:pt x="0" y="1"/>
                  </a:cubicBezTo>
                  <a:moveTo>
                    <a:pt x="69" y="58"/>
                  </a:moveTo>
                  <a:cubicBezTo>
                    <a:pt x="69" y="59"/>
                    <a:pt x="69" y="59"/>
                    <a:pt x="68" y="59"/>
                  </a:cubicBezTo>
                  <a:cubicBezTo>
                    <a:pt x="15" y="59"/>
                    <a:pt x="15" y="59"/>
                    <a:pt x="15" y="59"/>
                  </a:cubicBezTo>
                  <a:cubicBezTo>
                    <a:pt x="14" y="59"/>
                    <a:pt x="14" y="59"/>
                    <a:pt x="14" y="58"/>
                  </a:cubicBezTo>
                  <a:cubicBezTo>
                    <a:pt x="14" y="46"/>
                    <a:pt x="14" y="46"/>
                    <a:pt x="14" y="46"/>
                  </a:cubicBezTo>
                  <a:cubicBezTo>
                    <a:pt x="14" y="46"/>
                    <a:pt x="14" y="45"/>
                    <a:pt x="15" y="45"/>
                  </a:cubicBezTo>
                  <a:cubicBezTo>
                    <a:pt x="68" y="45"/>
                    <a:pt x="68" y="45"/>
                    <a:pt x="68" y="45"/>
                  </a:cubicBezTo>
                  <a:cubicBezTo>
                    <a:pt x="69" y="45"/>
                    <a:pt x="69" y="46"/>
                    <a:pt x="69" y="46"/>
                  </a:cubicBezTo>
                  <a:lnTo>
                    <a:pt x="69" y="58"/>
                  </a:lnTo>
                  <a:close/>
                  <a:moveTo>
                    <a:pt x="69" y="34"/>
                  </a:moveTo>
                  <a:cubicBezTo>
                    <a:pt x="69" y="34"/>
                    <a:pt x="69" y="35"/>
                    <a:pt x="68" y="35"/>
                  </a:cubicBezTo>
                  <a:cubicBezTo>
                    <a:pt x="15" y="35"/>
                    <a:pt x="15" y="35"/>
                    <a:pt x="15" y="35"/>
                  </a:cubicBezTo>
                  <a:cubicBezTo>
                    <a:pt x="14" y="35"/>
                    <a:pt x="14" y="34"/>
                    <a:pt x="14" y="34"/>
                  </a:cubicBezTo>
                  <a:cubicBezTo>
                    <a:pt x="14" y="22"/>
                    <a:pt x="14" y="22"/>
                    <a:pt x="14" y="22"/>
                  </a:cubicBezTo>
                  <a:cubicBezTo>
                    <a:pt x="14" y="21"/>
                    <a:pt x="14" y="21"/>
                    <a:pt x="15" y="21"/>
                  </a:cubicBezTo>
                  <a:cubicBezTo>
                    <a:pt x="68" y="21"/>
                    <a:pt x="68" y="21"/>
                    <a:pt x="68" y="21"/>
                  </a:cubicBezTo>
                  <a:cubicBezTo>
                    <a:pt x="69" y="21"/>
                    <a:pt x="69" y="21"/>
                    <a:pt x="69" y="22"/>
                  </a:cubicBezTo>
                  <a:lnTo>
                    <a:pt x="69" y="34"/>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grpSp>
      <p:sp>
        <p:nvSpPr>
          <p:cNvPr id="135" name="TextBox 134"/>
          <p:cNvSpPr txBox="1"/>
          <p:nvPr/>
        </p:nvSpPr>
        <p:spPr>
          <a:xfrm rot="16200000">
            <a:off x="41624" y="4105670"/>
            <a:ext cx="1242296" cy="293478"/>
          </a:xfrm>
          <a:prstGeom prst="rect">
            <a:avLst/>
          </a:prstGeom>
          <a:noFill/>
        </p:spPr>
        <p:txBody>
          <a:bodyPr wrap="square" rtlCol="0">
            <a:spAutoFit/>
          </a:bodyPr>
          <a:lstStyle/>
          <a:p>
            <a:pPr marL="0" marR="0" lvl="0" indent="0" algn="ctr" defTabSz="914377" rtl="0" eaLnBrk="1" fontAlgn="auto" latinLnBrk="0" hangingPunct="1">
              <a:lnSpc>
                <a:spcPct val="7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Neo Sans Intel Medium"/>
                <a:ea typeface="+mn-ea"/>
                <a:cs typeface="+mn-cs"/>
              </a:rPr>
              <a:t>Analytics</a:t>
            </a:r>
          </a:p>
        </p:txBody>
      </p:sp>
      <p:sp>
        <p:nvSpPr>
          <p:cNvPr id="137" name="Right Arrow 136"/>
          <p:cNvSpPr/>
          <p:nvPr/>
        </p:nvSpPr>
        <p:spPr bwMode="auto">
          <a:xfrm>
            <a:off x="5354082" y="3595854"/>
            <a:ext cx="1557807" cy="1313111"/>
          </a:xfrm>
          <a:prstGeom prst="rightArrow">
            <a:avLst>
              <a:gd name="adj1" fmla="val 50000"/>
              <a:gd name="adj2" fmla="val 34604"/>
            </a:avLst>
          </a:prstGeom>
          <a:solidFill>
            <a:srgbClr val="00B0F0"/>
          </a:solidFill>
          <a:ln w="19050" cap="flat" cmpd="sng" algn="ctr">
            <a:noFill/>
            <a:prstDash val="solid"/>
            <a:round/>
            <a:headEnd type="none" w="med" len="med"/>
            <a:tailEnd type="none" w="med" len="med"/>
          </a:ln>
          <a:effectLst/>
        </p:spPr>
        <p:txBody>
          <a:bodyPr vert="horz" wrap="square" lIns="108824" tIns="54413" rIns="108824" bIns="54413" numCol="1" rtlCol="0" anchor="t" anchorCtr="0" compatLnSpc="1">
            <a:prstTxWarp prst="textNoShape">
              <a:avLst/>
            </a:prstTxWarp>
            <a:noAutofit/>
          </a:bodyPr>
          <a:lstStyle/>
          <a:p>
            <a:pPr marL="0" marR="0" lvl="0" indent="0" algn="ctr" defTabSz="1088121" rtl="0" eaLnBrk="0" fontAlgn="base" latinLnBrk="0" hangingPunct="0">
              <a:lnSpc>
                <a:spcPct val="80000"/>
              </a:lnSpc>
              <a:spcBef>
                <a:spcPct val="50000"/>
              </a:spcBef>
              <a:spcAft>
                <a:spcPct val="0"/>
              </a:spcAft>
              <a:buClrTx/>
              <a:buSzTx/>
              <a:buFontTx/>
              <a:buNone/>
              <a:tabLst/>
              <a:defRPr/>
            </a:pPr>
            <a:endParaRPr kumimoji="0" lang="en-US" sz="1333"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Intel Clear"/>
              <a:ea typeface="Intel Clear" charset="0"/>
              <a:cs typeface="Intel Clear" charset="0"/>
            </a:endParaRPr>
          </a:p>
        </p:txBody>
      </p:sp>
      <p:grpSp>
        <p:nvGrpSpPr>
          <p:cNvPr id="25" name="Group 24"/>
          <p:cNvGrpSpPr/>
          <p:nvPr/>
        </p:nvGrpSpPr>
        <p:grpSpPr>
          <a:xfrm>
            <a:off x="6990720" y="3501682"/>
            <a:ext cx="4729331" cy="1496855"/>
            <a:chOff x="5243040" y="2626261"/>
            <a:chExt cx="3546998" cy="1122641"/>
          </a:xfrm>
        </p:grpSpPr>
        <p:sp>
          <p:nvSpPr>
            <p:cNvPr id="156" name="Rounded Rectangle 155"/>
            <p:cNvSpPr/>
            <p:nvPr/>
          </p:nvSpPr>
          <p:spPr>
            <a:xfrm>
              <a:off x="5243040" y="2632789"/>
              <a:ext cx="3546998" cy="1116113"/>
            </a:xfrm>
            <a:prstGeom prst="roundRect">
              <a:avLst>
                <a:gd name="adj" fmla="val 2313"/>
              </a:avLst>
            </a:prstGeom>
            <a:solidFill>
              <a:schemeClr val="bg1">
                <a:lumMod val="75000"/>
                <a:alpha val="9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377" rtl="0" eaLnBrk="1" fontAlgn="auto" latinLnBrk="0" hangingPunct="1">
                <a:lnSpc>
                  <a:spcPct val="8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Intel Clear Pro"/>
                <a:ea typeface="+mn-ea"/>
                <a:cs typeface="+mn-cs"/>
              </a:endParaRPr>
            </a:p>
          </p:txBody>
        </p:sp>
        <p:grpSp>
          <p:nvGrpSpPr>
            <p:cNvPr id="149" name="Group 148"/>
            <p:cNvGrpSpPr/>
            <p:nvPr/>
          </p:nvGrpSpPr>
          <p:grpSpPr>
            <a:xfrm>
              <a:off x="6517420" y="3211229"/>
              <a:ext cx="308114" cy="306774"/>
              <a:chOff x="665062" y="5938108"/>
              <a:chExt cx="478433" cy="426240"/>
            </a:xfrm>
            <a:solidFill>
              <a:schemeClr val="accent2"/>
            </a:solidFill>
          </p:grpSpPr>
          <p:sp>
            <p:nvSpPr>
              <p:cNvPr id="169" name="Freeform 362"/>
              <p:cNvSpPr>
                <a:spLocks/>
              </p:cNvSpPr>
              <p:nvPr/>
            </p:nvSpPr>
            <p:spPr bwMode="auto">
              <a:xfrm>
                <a:off x="665062" y="5938108"/>
                <a:ext cx="478433" cy="308412"/>
              </a:xfrm>
              <a:custGeom>
                <a:avLst/>
                <a:gdLst>
                  <a:gd name="T0" fmla="*/ 228 w 256"/>
                  <a:gd name="T1" fmla="*/ 70 h 165"/>
                  <a:gd name="T2" fmla="*/ 227 w 256"/>
                  <a:gd name="T3" fmla="*/ 69 h 165"/>
                  <a:gd name="T4" fmla="*/ 227 w 256"/>
                  <a:gd name="T5" fmla="*/ 68 h 165"/>
                  <a:gd name="T6" fmla="*/ 159 w 256"/>
                  <a:gd name="T7" fmla="*/ 0 h 165"/>
                  <a:gd name="T8" fmla="*/ 100 w 256"/>
                  <a:gd name="T9" fmla="*/ 34 h 165"/>
                  <a:gd name="T10" fmla="*/ 98 w 256"/>
                  <a:gd name="T11" fmla="*/ 34 h 165"/>
                  <a:gd name="T12" fmla="*/ 82 w 256"/>
                  <a:gd name="T13" fmla="*/ 34 h 165"/>
                  <a:gd name="T14" fmla="*/ 37 w 256"/>
                  <a:gd name="T15" fmla="*/ 74 h 165"/>
                  <a:gd name="T16" fmla="*/ 36 w 256"/>
                  <a:gd name="T17" fmla="*/ 85 h 165"/>
                  <a:gd name="T18" fmla="*/ 34 w 256"/>
                  <a:gd name="T19" fmla="*/ 87 h 165"/>
                  <a:gd name="T20" fmla="*/ 0 w 256"/>
                  <a:gd name="T21" fmla="*/ 126 h 165"/>
                  <a:gd name="T22" fmla="*/ 40 w 256"/>
                  <a:gd name="T23" fmla="*/ 165 h 165"/>
                  <a:gd name="T24" fmla="*/ 75 w 256"/>
                  <a:gd name="T25" fmla="*/ 165 h 165"/>
                  <a:gd name="T26" fmla="*/ 76 w 256"/>
                  <a:gd name="T27" fmla="*/ 164 h 165"/>
                  <a:gd name="T28" fmla="*/ 76 w 256"/>
                  <a:gd name="T29" fmla="*/ 153 h 165"/>
                  <a:gd name="T30" fmla="*/ 75 w 256"/>
                  <a:gd name="T31" fmla="*/ 152 h 165"/>
                  <a:gd name="T32" fmla="*/ 40 w 256"/>
                  <a:gd name="T33" fmla="*/ 152 h 165"/>
                  <a:gd name="T34" fmla="*/ 14 w 256"/>
                  <a:gd name="T35" fmla="*/ 126 h 165"/>
                  <a:gd name="T36" fmla="*/ 41 w 256"/>
                  <a:gd name="T37" fmla="*/ 100 h 165"/>
                  <a:gd name="T38" fmla="*/ 49 w 256"/>
                  <a:gd name="T39" fmla="*/ 101 h 165"/>
                  <a:gd name="T40" fmla="*/ 51 w 256"/>
                  <a:gd name="T41" fmla="*/ 97 h 165"/>
                  <a:gd name="T42" fmla="*/ 50 w 256"/>
                  <a:gd name="T43" fmla="*/ 90 h 165"/>
                  <a:gd name="T44" fmla="*/ 50 w 256"/>
                  <a:gd name="T45" fmla="*/ 77 h 165"/>
                  <a:gd name="T46" fmla="*/ 83 w 256"/>
                  <a:gd name="T47" fmla="*/ 48 h 165"/>
                  <a:gd name="T48" fmla="*/ 100 w 256"/>
                  <a:gd name="T49" fmla="*/ 49 h 165"/>
                  <a:gd name="T50" fmla="*/ 105 w 256"/>
                  <a:gd name="T51" fmla="*/ 52 h 165"/>
                  <a:gd name="T52" fmla="*/ 107 w 256"/>
                  <a:gd name="T53" fmla="*/ 51 h 165"/>
                  <a:gd name="T54" fmla="*/ 110 w 256"/>
                  <a:gd name="T55" fmla="*/ 45 h 165"/>
                  <a:gd name="T56" fmla="*/ 159 w 256"/>
                  <a:gd name="T57" fmla="*/ 14 h 165"/>
                  <a:gd name="T58" fmla="*/ 213 w 256"/>
                  <a:gd name="T59" fmla="*/ 68 h 165"/>
                  <a:gd name="T60" fmla="*/ 212 w 256"/>
                  <a:gd name="T61" fmla="*/ 79 h 165"/>
                  <a:gd name="T62" fmla="*/ 212 w 256"/>
                  <a:gd name="T63" fmla="*/ 80 h 165"/>
                  <a:gd name="T64" fmla="*/ 218 w 256"/>
                  <a:gd name="T65" fmla="*/ 81 h 165"/>
                  <a:gd name="T66" fmla="*/ 242 w 256"/>
                  <a:gd name="T67" fmla="*/ 115 h 165"/>
                  <a:gd name="T68" fmla="*/ 205 w 256"/>
                  <a:gd name="T69" fmla="*/ 152 h 165"/>
                  <a:gd name="T70" fmla="*/ 188 w 256"/>
                  <a:gd name="T71" fmla="*/ 152 h 165"/>
                  <a:gd name="T72" fmla="*/ 187 w 256"/>
                  <a:gd name="T73" fmla="*/ 153 h 165"/>
                  <a:gd name="T74" fmla="*/ 187 w 256"/>
                  <a:gd name="T75" fmla="*/ 164 h 165"/>
                  <a:gd name="T76" fmla="*/ 188 w 256"/>
                  <a:gd name="T77" fmla="*/ 165 h 165"/>
                  <a:gd name="T78" fmla="*/ 205 w 256"/>
                  <a:gd name="T79" fmla="*/ 165 h 165"/>
                  <a:gd name="T80" fmla="*/ 256 w 256"/>
                  <a:gd name="T81" fmla="*/ 115 h 165"/>
                  <a:gd name="T82" fmla="*/ 228 w 256"/>
                  <a:gd name="T83"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165">
                    <a:moveTo>
                      <a:pt x="228" y="70"/>
                    </a:moveTo>
                    <a:cubicBezTo>
                      <a:pt x="227" y="70"/>
                      <a:pt x="227" y="70"/>
                      <a:pt x="227" y="69"/>
                    </a:cubicBezTo>
                    <a:cubicBezTo>
                      <a:pt x="227" y="69"/>
                      <a:pt x="227" y="68"/>
                      <a:pt x="227" y="68"/>
                    </a:cubicBezTo>
                    <a:cubicBezTo>
                      <a:pt x="227" y="30"/>
                      <a:pt x="196" y="0"/>
                      <a:pt x="159" y="0"/>
                    </a:cubicBezTo>
                    <a:cubicBezTo>
                      <a:pt x="134" y="0"/>
                      <a:pt x="112" y="13"/>
                      <a:pt x="100" y="34"/>
                    </a:cubicBezTo>
                    <a:cubicBezTo>
                      <a:pt x="99" y="34"/>
                      <a:pt x="99" y="35"/>
                      <a:pt x="98" y="34"/>
                    </a:cubicBezTo>
                    <a:cubicBezTo>
                      <a:pt x="93" y="33"/>
                      <a:pt x="87" y="33"/>
                      <a:pt x="82" y="34"/>
                    </a:cubicBezTo>
                    <a:cubicBezTo>
                      <a:pt x="60" y="36"/>
                      <a:pt x="42" y="52"/>
                      <a:pt x="37" y="74"/>
                    </a:cubicBezTo>
                    <a:cubicBezTo>
                      <a:pt x="36" y="78"/>
                      <a:pt x="36" y="82"/>
                      <a:pt x="36" y="85"/>
                    </a:cubicBezTo>
                    <a:cubicBezTo>
                      <a:pt x="36" y="86"/>
                      <a:pt x="35" y="87"/>
                      <a:pt x="34" y="87"/>
                    </a:cubicBezTo>
                    <a:cubicBezTo>
                      <a:pt x="15" y="90"/>
                      <a:pt x="0" y="106"/>
                      <a:pt x="0" y="126"/>
                    </a:cubicBezTo>
                    <a:cubicBezTo>
                      <a:pt x="0" y="148"/>
                      <a:pt x="18" y="165"/>
                      <a:pt x="40" y="165"/>
                    </a:cubicBezTo>
                    <a:cubicBezTo>
                      <a:pt x="75" y="165"/>
                      <a:pt x="75" y="165"/>
                      <a:pt x="75" y="165"/>
                    </a:cubicBezTo>
                    <a:cubicBezTo>
                      <a:pt x="76" y="165"/>
                      <a:pt x="76" y="165"/>
                      <a:pt x="76" y="164"/>
                    </a:cubicBezTo>
                    <a:cubicBezTo>
                      <a:pt x="76" y="153"/>
                      <a:pt x="76" y="153"/>
                      <a:pt x="76" y="153"/>
                    </a:cubicBezTo>
                    <a:cubicBezTo>
                      <a:pt x="76" y="152"/>
                      <a:pt x="76" y="152"/>
                      <a:pt x="75" y="152"/>
                    </a:cubicBezTo>
                    <a:cubicBezTo>
                      <a:pt x="40" y="152"/>
                      <a:pt x="40" y="152"/>
                      <a:pt x="40" y="152"/>
                    </a:cubicBezTo>
                    <a:cubicBezTo>
                      <a:pt x="25" y="152"/>
                      <a:pt x="14" y="140"/>
                      <a:pt x="14" y="126"/>
                    </a:cubicBezTo>
                    <a:cubicBezTo>
                      <a:pt x="14" y="112"/>
                      <a:pt x="27" y="100"/>
                      <a:pt x="41" y="100"/>
                    </a:cubicBezTo>
                    <a:cubicBezTo>
                      <a:pt x="44" y="100"/>
                      <a:pt x="47" y="100"/>
                      <a:pt x="49" y="101"/>
                    </a:cubicBezTo>
                    <a:cubicBezTo>
                      <a:pt x="52" y="101"/>
                      <a:pt x="53" y="101"/>
                      <a:pt x="51" y="97"/>
                    </a:cubicBezTo>
                    <a:cubicBezTo>
                      <a:pt x="51" y="96"/>
                      <a:pt x="50" y="93"/>
                      <a:pt x="50" y="90"/>
                    </a:cubicBezTo>
                    <a:cubicBezTo>
                      <a:pt x="49" y="86"/>
                      <a:pt x="50" y="81"/>
                      <a:pt x="50" y="77"/>
                    </a:cubicBezTo>
                    <a:cubicBezTo>
                      <a:pt x="54" y="61"/>
                      <a:pt x="67" y="49"/>
                      <a:pt x="83" y="48"/>
                    </a:cubicBezTo>
                    <a:cubicBezTo>
                      <a:pt x="94" y="47"/>
                      <a:pt x="100" y="49"/>
                      <a:pt x="100" y="49"/>
                    </a:cubicBezTo>
                    <a:cubicBezTo>
                      <a:pt x="100" y="49"/>
                      <a:pt x="101" y="50"/>
                      <a:pt x="105" y="52"/>
                    </a:cubicBezTo>
                    <a:cubicBezTo>
                      <a:pt x="106" y="52"/>
                      <a:pt x="107" y="52"/>
                      <a:pt x="107" y="51"/>
                    </a:cubicBezTo>
                    <a:cubicBezTo>
                      <a:pt x="107" y="50"/>
                      <a:pt x="108" y="47"/>
                      <a:pt x="110" y="45"/>
                    </a:cubicBezTo>
                    <a:cubicBezTo>
                      <a:pt x="118" y="26"/>
                      <a:pt x="138" y="14"/>
                      <a:pt x="159" y="14"/>
                    </a:cubicBezTo>
                    <a:cubicBezTo>
                      <a:pt x="188" y="14"/>
                      <a:pt x="213" y="38"/>
                      <a:pt x="213" y="68"/>
                    </a:cubicBezTo>
                    <a:cubicBezTo>
                      <a:pt x="213" y="70"/>
                      <a:pt x="212" y="77"/>
                      <a:pt x="212" y="79"/>
                    </a:cubicBezTo>
                    <a:cubicBezTo>
                      <a:pt x="211" y="79"/>
                      <a:pt x="212" y="80"/>
                      <a:pt x="212" y="80"/>
                    </a:cubicBezTo>
                    <a:cubicBezTo>
                      <a:pt x="213" y="80"/>
                      <a:pt x="216" y="81"/>
                      <a:pt x="218" y="81"/>
                    </a:cubicBezTo>
                    <a:cubicBezTo>
                      <a:pt x="233" y="87"/>
                      <a:pt x="242" y="100"/>
                      <a:pt x="242" y="115"/>
                    </a:cubicBezTo>
                    <a:cubicBezTo>
                      <a:pt x="242" y="135"/>
                      <a:pt x="225" y="152"/>
                      <a:pt x="205" y="152"/>
                    </a:cubicBezTo>
                    <a:cubicBezTo>
                      <a:pt x="188" y="152"/>
                      <a:pt x="188" y="152"/>
                      <a:pt x="188" y="152"/>
                    </a:cubicBezTo>
                    <a:cubicBezTo>
                      <a:pt x="187" y="152"/>
                      <a:pt x="187" y="152"/>
                      <a:pt x="187" y="153"/>
                    </a:cubicBezTo>
                    <a:cubicBezTo>
                      <a:pt x="187" y="164"/>
                      <a:pt x="187" y="164"/>
                      <a:pt x="187" y="164"/>
                    </a:cubicBezTo>
                    <a:cubicBezTo>
                      <a:pt x="187" y="165"/>
                      <a:pt x="187" y="165"/>
                      <a:pt x="188" y="165"/>
                    </a:cubicBezTo>
                    <a:cubicBezTo>
                      <a:pt x="205" y="165"/>
                      <a:pt x="205" y="165"/>
                      <a:pt x="205" y="165"/>
                    </a:cubicBezTo>
                    <a:cubicBezTo>
                      <a:pt x="233" y="165"/>
                      <a:pt x="256" y="143"/>
                      <a:pt x="256" y="115"/>
                    </a:cubicBezTo>
                    <a:cubicBezTo>
                      <a:pt x="256" y="96"/>
                      <a:pt x="245" y="79"/>
                      <a:pt x="228" y="70"/>
                    </a:cubicBezTo>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sp>
            <p:nvSpPr>
              <p:cNvPr id="170" name="Freeform 363"/>
              <p:cNvSpPr>
                <a:spLocks noEditPoints="1"/>
              </p:cNvSpPr>
              <p:nvPr/>
            </p:nvSpPr>
            <p:spPr bwMode="auto">
              <a:xfrm>
                <a:off x="833502" y="6067008"/>
                <a:ext cx="154997" cy="297340"/>
              </a:xfrm>
              <a:custGeom>
                <a:avLst/>
                <a:gdLst>
                  <a:gd name="T0" fmla="*/ 0 w 83"/>
                  <a:gd name="T1" fmla="*/ 1 h 159"/>
                  <a:gd name="T2" fmla="*/ 0 w 83"/>
                  <a:gd name="T3" fmla="*/ 158 h 159"/>
                  <a:gd name="T4" fmla="*/ 1 w 83"/>
                  <a:gd name="T5" fmla="*/ 159 h 159"/>
                  <a:gd name="T6" fmla="*/ 82 w 83"/>
                  <a:gd name="T7" fmla="*/ 159 h 159"/>
                  <a:gd name="T8" fmla="*/ 83 w 83"/>
                  <a:gd name="T9" fmla="*/ 158 h 159"/>
                  <a:gd name="T10" fmla="*/ 83 w 83"/>
                  <a:gd name="T11" fmla="*/ 1 h 159"/>
                  <a:gd name="T12" fmla="*/ 82 w 83"/>
                  <a:gd name="T13" fmla="*/ 0 h 159"/>
                  <a:gd name="T14" fmla="*/ 1 w 83"/>
                  <a:gd name="T15" fmla="*/ 0 h 159"/>
                  <a:gd name="T16" fmla="*/ 0 w 83"/>
                  <a:gd name="T17" fmla="*/ 1 h 159"/>
                  <a:gd name="T18" fmla="*/ 69 w 83"/>
                  <a:gd name="T19" fmla="*/ 58 h 159"/>
                  <a:gd name="T20" fmla="*/ 68 w 83"/>
                  <a:gd name="T21" fmla="*/ 59 h 159"/>
                  <a:gd name="T22" fmla="*/ 15 w 83"/>
                  <a:gd name="T23" fmla="*/ 59 h 159"/>
                  <a:gd name="T24" fmla="*/ 14 w 83"/>
                  <a:gd name="T25" fmla="*/ 58 h 159"/>
                  <a:gd name="T26" fmla="*/ 14 w 83"/>
                  <a:gd name="T27" fmla="*/ 46 h 159"/>
                  <a:gd name="T28" fmla="*/ 15 w 83"/>
                  <a:gd name="T29" fmla="*/ 45 h 159"/>
                  <a:gd name="T30" fmla="*/ 68 w 83"/>
                  <a:gd name="T31" fmla="*/ 45 h 159"/>
                  <a:gd name="T32" fmla="*/ 69 w 83"/>
                  <a:gd name="T33" fmla="*/ 46 h 159"/>
                  <a:gd name="T34" fmla="*/ 69 w 83"/>
                  <a:gd name="T35" fmla="*/ 58 h 159"/>
                  <a:gd name="T36" fmla="*/ 69 w 83"/>
                  <a:gd name="T37" fmla="*/ 34 h 159"/>
                  <a:gd name="T38" fmla="*/ 68 w 83"/>
                  <a:gd name="T39" fmla="*/ 35 h 159"/>
                  <a:gd name="T40" fmla="*/ 15 w 83"/>
                  <a:gd name="T41" fmla="*/ 35 h 159"/>
                  <a:gd name="T42" fmla="*/ 14 w 83"/>
                  <a:gd name="T43" fmla="*/ 34 h 159"/>
                  <a:gd name="T44" fmla="*/ 14 w 83"/>
                  <a:gd name="T45" fmla="*/ 22 h 159"/>
                  <a:gd name="T46" fmla="*/ 15 w 83"/>
                  <a:gd name="T47" fmla="*/ 21 h 159"/>
                  <a:gd name="T48" fmla="*/ 68 w 83"/>
                  <a:gd name="T49" fmla="*/ 21 h 159"/>
                  <a:gd name="T50" fmla="*/ 69 w 83"/>
                  <a:gd name="T51" fmla="*/ 22 h 159"/>
                  <a:gd name="T52" fmla="*/ 69 w 83"/>
                  <a:gd name="T53" fmla="*/ 3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159">
                    <a:moveTo>
                      <a:pt x="0" y="1"/>
                    </a:moveTo>
                    <a:cubicBezTo>
                      <a:pt x="0" y="158"/>
                      <a:pt x="0" y="158"/>
                      <a:pt x="0" y="158"/>
                    </a:cubicBezTo>
                    <a:cubicBezTo>
                      <a:pt x="0" y="159"/>
                      <a:pt x="0" y="159"/>
                      <a:pt x="1" y="159"/>
                    </a:cubicBezTo>
                    <a:cubicBezTo>
                      <a:pt x="82" y="159"/>
                      <a:pt x="82" y="159"/>
                      <a:pt x="82" y="159"/>
                    </a:cubicBezTo>
                    <a:cubicBezTo>
                      <a:pt x="82" y="159"/>
                      <a:pt x="83" y="159"/>
                      <a:pt x="83" y="158"/>
                    </a:cubicBezTo>
                    <a:cubicBezTo>
                      <a:pt x="83" y="1"/>
                      <a:pt x="83" y="1"/>
                      <a:pt x="83" y="1"/>
                    </a:cubicBezTo>
                    <a:cubicBezTo>
                      <a:pt x="83" y="1"/>
                      <a:pt x="82" y="0"/>
                      <a:pt x="82" y="0"/>
                    </a:cubicBezTo>
                    <a:cubicBezTo>
                      <a:pt x="1" y="0"/>
                      <a:pt x="1" y="0"/>
                      <a:pt x="1" y="0"/>
                    </a:cubicBezTo>
                    <a:cubicBezTo>
                      <a:pt x="0" y="0"/>
                      <a:pt x="0" y="1"/>
                      <a:pt x="0" y="1"/>
                    </a:cubicBezTo>
                    <a:moveTo>
                      <a:pt x="69" y="58"/>
                    </a:moveTo>
                    <a:cubicBezTo>
                      <a:pt x="69" y="59"/>
                      <a:pt x="69" y="59"/>
                      <a:pt x="68" y="59"/>
                    </a:cubicBezTo>
                    <a:cubicBezTo>
                      <a:pt x="15" y="59"/>
                      <a:pt x="15" y="59"/>
                      <a:pt x="15" y="59"/>
                    </a:cubicBezTo>
                    <a:cubicBezTo>
                      <a:pt x="14" y="59"/>
                      <a:pt x="14" y="59"/>
                      <a:pt x="14" y="58"/>
                    </a:cubicBezTo>
                    <a:cubicBezTo>
                      <a:pt x="14" y="46"/>
                      <a:pt x="14" y="46"/>
                      <a:pt x="14" y="46"/>
                    </a:cubicBezTo>
                    <a:cubicBezTo>
                      <a:pt x="14" y="46"/>
                      <a:pt x="14" y="45"/>
                      <a:pt x="15" y="45"/>
                    </a:cubicBezTo>
                    <a:cubicBezTo>
                      <a:pt x="68" y="45"/>
                      <a:pt x="68" y="45"/>
                      <a:pt x="68" y="45"/>
                    </a:cubicBezTo>
                    <a:cubicBezTo>
                      <a:pt x="69" y="45"/>
                      <a:pt x="69" y="46"/>
                      <a:pt x="69" y="46"/>
                    </a:cubicBezTo>
                    <a:lnTo>
                      <a:pt x="69" y="58"/>
                    </a:lnTo>
                    <a:close/>
                    <a:moveTo>
                      <a:pt x="69" y="34"/>
                    </a:moveTo>
                    <a:cubicBezTo>
                      <a:pt x="69" y="34"/>
                      <a:pt x="69" y="35"/>
                      <a:pt x="68" y="35"/>
                    </a:cubicBezTo>
                    <a:cubicBezTo>
                      <a:pt x="15" y="35"/>
                      <a:pt x="15" y="35"/>
                      <a:pt x="15" y="35"/>
                    </a:cubicBezTo>
                    <a:cubicBezTo>
                      <a:pt x="14" y="35"/>
                      <a:pt x="14" y="34"/>
                      <a:pt x="14" y="34"/>
                    </a:cubicBezTo>
                    <a:cubicBezTo>
                      <a:pt x="14" y="22"/>
                      <a:pt x="14" y="22"/>
                      <a:pt x="14" y="22"/>
                    </a:cubicBezTo>
                    <a:cubicBezTo>
                      <a:pt x="14" y="21"/>
                      <a:pt x="14" y="21"/>
                      <a:pt x="15" y="21"/>
                    </a:cubicBezTo>
                    <a:cubicBezTo>
                      <a:pt x="68" y="21"/>
                      <a:pt x="68" y="21"/>
                      <a:pt x="68" y="21"/>
                    </a:cubicBezTo>
                    <a:cubicBezTo>
                      <a:pt x="69" y="21"/>
                      <a:pt x="69" y="21"/>
                      <a:pt x="69" y="22"/>
                    </a:cubicBezTo>
                    <a:lnTo>
                      <a:pt x="69" y="34"/>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grpSp>
        <p:grpSp>
          <p:nvGrpSpPr>
            <p:cNvPr id="150" name="Group 149"/>
            <p:cNvGrpSpPr/>
            <p:nvPr/>
          </p:nvGrpSpPr>
          <p:grpSpPr>
            <a:xfrm>
              <a:off x="7352279" y="3115900"/>
              <a:ext cx="499605" cy="497433"/>
              <a:chOff x="665062" y="5938108"/>
              <a:chExt cx="478433" cy="426240"/>
            </a:xfrm>
            <a:solidFill>
              <a:schemeClr val="accent2"/>
            </a:solidFill>
          </p:grpSpPr>
          <p:sp>
            <p:nvSpPr>
              <p:cNvPr id="167" name="Freeform 362"/>
              <p:cNvSpPr>
                <a:spLocks/>
              </p:cNvSpPr>
              <p:nvPr/>
            </p:nvSpPr>
            <p:spPr bwMode="auto">
              <a:xfrm>
                <a:off x="665062" y="5938108"/>
                <a:ext cx="478433" cy="308412"/>
              </a:xfrm>
              <a:custGeom>
                <a:avLst/>
                <a:gdLst>
                  <a:gd name="T0" fmla="*/ 228 w 256"/>
                  <a:gd name="T1" fmla="*/ 70 h 165"/>
                  <a:gd name="T2" fmla="*/ 227 w 256"/>
                  <a:gd name="T3" fmla="*/ 69 h 165"/>
                  <a:gd name="T4" fmla="*/ 227 w 256"/>
                  <a:gd name="T5" fmla="*/ 68 h 165"/>
                  <a:gd name="T6" fmla="*/ 159 w 256"/>
                  <a:gd name="T7" fmla="*/ 0 h 165"/>
                  <a:gd name="T8" fmla="*/ 100 w 256"/>
                  <a:gd name="T9" fmla="*/ 34 h 165"/>
                  <a:gd name="T10" fmla="*/ 98 w 256"/>
                  <a:gd name="T11" fmla="*/ 34 h 165"/>
                  <a:gd name="T12" fmla="*/ 82 w 256"/>
                  <a:gd name="T13" fmla="*/ 34 h 165"/>
                  <a:gd name="T14" fmla="*/ 37 w 256"/>
                  <a:gd name="T15" fmla="*/ 74 h 165"/>
                  <a:gd name="T16" fmla="*/ 36 w 256"/>
                  <a:gd name="T17" fmla="*/ 85 h 165"/>
                  <a:gd name="T18" fmla="*/ 34 w 256"/>
                  <a:gd name="T19" fmla="*/ 87 h 165"/>
                  <a:gd name="T20" fmla="*/ 0 w 256"/>
                  <a:gd name="T21" fmla="*/ 126 h 165"/>
                  <a:gd name="T22" fmla="*/ 40 w 256"/>
                  <a:gd name="T23" fmla="*/ 165 h 165"/>
                  <a:gd name="T24" fmla="*/ 75 w 256"/>
                  <a:gd name="T25" fmla="*/ 165 h 165"/>
                  <a:gd name="T26" fmla="*/ 76 w 256"/>
                  <a:gd name="T27" fmla="*/ 164 h 165"/>
                  <a:gd name="T28" fmla="*/ 76 w 256"/>
                  <a:gd name="T29" fmla="*/ 153 h 165"/>
                  <a:gd name="T30" fmla="*/ 75 w 256"/>
                  <a:gd name="T31" fmla="*/ 152 h 165"/>
                  <a:gd name="T32" fmla="*/ 40 w 256"/>
                  <a:gd name="T33" fmla="*/ 152 h 165"/>
                  <a:gd name="T34" fmla="*/ 14 w 256"/>
                  <a:gd name="T35" fmla="*/ 126 h 165"/>
                  <a:gd name="T36" fmla="*/ 41 w 256"/>
                  <a:gd name="T37" fmla="*/ 100 h 165"/>
                  <a:gd name="T38" fmla="*/ 49 w 256"/>
                  <a:gd name="T39" fmla="*/ 101 h 165"/>
                  <a:gd name="T40" fmla="*/ 51 w 256"/>
                  <a:gd name="T41" fmla="*/ 97 h 165"/>
                  <a:gd name="T42" fmla="*/ 50 w 256"/>
                  <a:gd name="T43" fmla="*/ 90 h 165"/>
                  <a:gd name="T44" fmla="*/ 50 w 256"/>
                  <a:gd name="T45" fmla="*/ 77 h 165"/>
                  <a:gd name="T46" fmla="*/ 83 w 256"/>
                  <a:gd name="T47" fmla="*/ 48 h 165"/>
                  <a:gd name="T48" fmla="*/ 100 w 256"/>
                  <a:gd name="T49" fmla="*/ 49 h 165"/>
                  <a:gd name="T50" fmla="*/ 105 w 256"/>
                  <a:gd name="T51" fmla="*/ 52 h 165"/>
                  <a:gd name="T52" fmla="*/ 107 w 256"/>
                  <a:gd name="T53" fmla="*/ 51 h 165"/>
                  <a:gd name="T54" fmla="*/ 110 w 256"/>
                  <a:gd name="T55" fmla="*/ 45 h 165"/>
                  <a:gd name="T56" fmla="*/ 159 w 256"/>
                  <a:gd name="T57" fmla="*/ 14 h 165"/>
                  <a:gd name="T58" fmla="*/ 213 w 256"/>
                  <a:gd name="T59" fmla="*/ 68 h 165"/>
                  <a:gd name="T60" fmla="*/ 212 w 256"/>
                  <a:gd name="T61" fmla="*/ 79 h 165"/>
                  <a:gd name="T62" fmla="*/ 212 w 256"/>
                  <a:gd name="T63" fmla="*/ 80 h 165"/>
                  <a:gd name="T64" fmla="*/ 218 w 256"/>
                  <a:gd name="T65" fmla="*/ 81 h 165"/>
                  <a:gd name="T66" fmla="*/ 242 w 256"/>
                  <a:gd name="T67" fmla="*/ 115 h 165"/>
                  <a:gd name="T68" fmla="*/ 205 w 256"/>
                  <a:gd name="T69" fmla="*/ 152 h 165"/>
                  <a:gd name="T70" fmla="*/ 188 w 256"/>
                  <a:gd name="T71" fmla="*/ 152 h 165"/>
                  <a:gd name="T72" fmla="*/ 187 w 256"/>
                  <a:gd name="T73" fmla="*/ 153 h 165"/>
                  <a:gd name="T74" fmla="*/ 187 w 256"/>
                  <a:gd name="T75" fmla="*/ 164 h 165"/>
                  <a:gd name="T76" fmla="*/ 188 w 256"/>
                  <a:gd name="T77" fmla="*/ 165 h 165"/>
                  <a:gd name="T78" fmla="*/ 205 w 256"/>
                  <a:gd name="T79" fmla="*/ 165 h 165"/>
                  <a:gd name="T80" fmla="*/ 256 w 256"/>
                  <a:gd name="T81" fmla="*/ 115 h 165"/>
                  <a:gd name="T82" fmla="*/ 228 w 256"/>
                  <a:gd name="T83"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165">
                    <a:moveTo>
                      <a:pt x="228" y="70"/>
                    </a:moveTo>
                    <a:cubicBezTo>
                      <a:pt x="227" y="70"/>
                      <a:pt x="227" y="70"/>
                      <a:pt x="227" y="69"/>
                    </a:cubicBezTo>
                    <a:cubicBezTo>
                      <a:pt x="227" y="69"/>
                      <a:pt x="227" y="68"/>
                      <a:pt x="227" y="68"/>
                    </a:cubicBezTo>
                    <a:cubicBezTo>
                      <a:pt x="227" y="30"/>
                      <a:pt x="196" y="0"/>
                      <a:pt x="159" y="0"/>
                    </a:cubicBezTo>
                    <a:cubicBezTo>
                      <a:pt x="134" y="0"/>
                      <a:pt x="112" y="13"/>
                      <a:pt x="100" y="34"/>
                    </a:cubicBezTo>
                    <a:cubicBezTo>
                      <a:pt x="99" y="34"/>
                      <a:pt x="99" y="35"/>
                      <a:pt x="98" y="34"/>
                    </a:cubicBezTo>
                    <a:cubicBezTo>
                      <a:pt x="93" y="33"/>
                      <a:pt x="87" y="33"/>
                      <a:pt x="82" y="34"/>
                    </a:cubicBezTo>
                    <a:cubicBezTo>
                      <a:pt x="60" y="36"/>
                      <a:pt x="42" y="52"/>
                      <a:pt x="37" y="74"/>
                    </a:cubicBezTo>
                    <a:cubicBezTo>
                      <a:pt x="36" y="78"/>
                      <a:pt x="36" y="82"/>
                      <a:pt x="36" y="85"/>
                    </a:cubicBezTo>
                    <a:cubicBezTo>
                      <a:pt x="36" y="86"/>
                      <a:pt x="35" y="87"/>
                      <a:pt x="34" y="87"/>
                    </a:cubicBezTo>
                    <a:cubicBezTo>
                      <a:pt x="15" y="90"/>
                      <a:pt x="0" y="106"/>
                      <a:pt x="0" y="126"/>
                    </a:cubicBezTo>
                    <a:cubicBezTo>
                      <a:pt x="0" y="148"/>
                      <a:pt x="18" y="165"/>
                      <a:pt x="40" y="165"/>
                    </a:cubicBezTo>
                    <a:cubicBezTo>
                      <a:pt x="75" y="165"/>
                      <a:pt x="75" y="165"/>
                      <a:pt x="75" y="165"/>
                    </a:cubicBezTo>
                    <a:cubicBezTo>
                      <a:pt x="76" y="165"/>
                      <a:pt x="76" y="165"/>
                      <a:pt x="76" y="164"/>
                    </a:cubicBezTo>
                    <a:cubicBezTo>
                      <a:pt x="76" y="153"/>
                      <a:pt x="76" y="153"/>
                      <a:pt x="76" y="153"/>
                    </a:cubicBezTo>
                    <a:cubicBezTo>
                      <a:pt x="76" y="152"/>
                      <a:pt x="76" y="152"/>
                      <a:pt x="75" y="152"/>
                    </a:cubicBezTo>
                    <a:cubicBezTo>
                      <a:pt x="40" y="152"/>
                      <a:pt x="40" y="152"/>
                      <a:pt x="40" y="152"/>
                    </a:cubicBezTo>
                    <a:cubicBezTo>
                      <a:pt x="25" y="152"/>
                      <a:pt x="14" y="140"/>
                      <a:pt x="14" y="126"/>
                    </a:cubicBezTo>
                    <a:cubicBezTo>
                      <a:pt x="14" y="112"/>
                      <a:pt x="27" y="100"/>
                      <a:pt x="41" y="100"/>
                    </a:cubicBezTo>
                    <a:cubicBezTo>
                      <a:pt x="44" y="100"/>
                      <a:pt x="47" y="100"/>
                      <a:pt x="49" y="101"/>
                    </a:cubicBezTo>
                    <a:cubicBezTo>
                      <a:pt x="52" y="101"/>
                      <a:pt x="53" y="101"/>
                      <a:pt x="51" y="97"/>
                    </a:cubicBezTo>
                    <a:cubicBezTo>
                      <a:pt x="51" y="96"/>
                      <a:pt x="50" y="93"/>
                      <a:pt x="50" y="90"/>
                    </a:cubicBezTo>
                    <a:cubicBezTo>
                      <a:pt x="49" y="86"/>
                      <a:pt x="50" y="81"/>
                      <a:pt x="50" y="77"/>
                    </a:cubicBezTo>
                    <a:cubicBezTo>
                      <a:pt x="54" y="61"/>
                      <a:pt x="67" y="49"/>
                      <a:pt x="83" y="48"/>
                    </a:cubicBezTo>
                    <a:cubicBezTo>
                      <a:pt x="94" y="47"/>
                      <a:pt x="100" y="49"/>
                      <a:pt x="100" y="49"/>
                    </a:cubicBezTo>
                    <a:cubicBezTo>
                      <a:pt x="100" y="49"/>
                      <a:pt x="101" y="50"/>
                      <a:pt x="105" y="52"/>
                    </a:cubicBezTo>
                    <a:cubicBezTo>
                      <a:pt x="106" y="52"/>
                      <a:pt x="107" y="52"/>
                      <a:pt x="107" y="51"/>
                    </a:cubicBezTo>
                    <a:cubicBezTo>
                      <a:pt x="107" y="50"/>
                      <a:pt x="108" y="47"/>
                      <a:pt x="110" y="45"/>
                    </a:cubicBezTo>
                    <a:cubicBezTo>
                      <a:pt x="118" y="26"/>
                      <a:pt x="138" y="14"/>
                      <a:pt x="159" y="14"/>
                    </a:cubicBezTo>
                    <a:cubicBezTo>
                      <a:pt x="188" y="14"/>
                      <a:pt x="213" y="38"/>
                      <a:pt x="213" y="68"/>
                    </a:cubicBezTo>
                    <a:cubicBezTo>
                      <a:pt x="213" y="70"/>
                      <a:pt x="212" y="77"/>
                      <a:pt x="212" y="79"/>
                    </a:cubicBezTo>
                    <a:cubicBezTo>
                      <a:pt x="211" y="79"/>
                      <a:pt x="212" y="80"/>
                      <a:pt x="212" y="80"/>
                    </a:cubicBezTo>
                    <a:cubicBezTo>
                      <a:pt x="213" y="80"/>
                      <a:pt x="216" y="81"/>
                      <a:pt x="218" y="81"/>
                    </a:cubicBezTo>
                    <a:cubicBezTo>
                      <a:pt x="233" y="87"/>
                      <a:pt x="242" y="100"/>
                      <a:pt x="242" y="115"/>
                    </a:cubicBezTo>
                    <a:cubicBezTo>
                      <a:pt x="242" y="135"/>
                      <a:pt x="225" y="152"/>
                      <a:pt x="205" y="152"/>
                    </a:cubicBezTo>
                    <a:cubicBezTo>
                      <a:pt x="188" y="152"/>
                      <a:pt x="188" y="152"/>
                      <a:pt x="188" y="152"/>
                    </a:cubicBezTo>
                    <a:cubicBezTo>
                      <a:pt x="187" y="152"/>
                      <a:pt x="187" y="152"/>
                      <a:pt x="187" y="153"/>
                    </a:cubicBezTo>
                    <a:cubicBezTo>
                      <a:pt x="187" y="164"/>
                      <a:pt x="187" y="164"/>
                      <a:pt x="187" y="164"/>
                    </a:cubicBezTo>
                    <a:cubicBezTo>
                      <a:pt x="187" y="165"/>
                      <a:pt x="187" y="165"/>
                      <a:pt x="188" y="165"/>
                    </a:cubicBezTo>
                    <a:cubicBezTo>
                      <a:pt x="205" y="165"/>
                      <a:pt x="205" y="165"/>
                      <a:pt x="205" y="165"/>
                    </a:cubicBezTo>
                    <a:cubicBezTo>
                      <a:pt x="233" y="165"/>
                      <a:pt x="256" y="143"/>
                      <a:pt x="256" y="115"/>
                    </a:cubicBezTo>
                    <a:cubicBezTo>
                      <a:pt x="256" y="96"/>
                      <a:pt x="245" y="79"/>
                      <a:pt x="228" y="70"/>
                    </a:cubicBezTo>
                  </a:path>
                </a:pathLst>
              </a:custGeom>
              <a:solidFill>
                <a:srgbClr val="00B0F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sp>
            <p:nvSpPr>
              <p:cNvPr id="168" name="Freeform 363"/>
              <p:cNvSpPr>
                <a:spLocks noEditPoints="1"/>
              </p:cNvSpPr>
              <p:nvPr/>
            </p:nvSpPr>
            <p:spPr bwMode="auto">
              <a:xfrm>
                <a:off x="833502" y="6067008"/>
                <a:ext cx="154997" cy="297340"/>
              </a:xfrm>
              <a:custGeom>
                <a:avLst/>
                <a:gdLst>
                  <a:gd name="T0" fmla="*/ 0 w 83"/>
                  <a:gd name="T1" fmla="*/ 1 h 159"/>
                  <a:gd name="T2" fmla="*/ 0 w 83"/>
                  <a:gd name="T3" fmla="*/ 158 h 159"/>
                  <a:gd name="T4" fmla="*/ 1 w 83"/>
                  <a:gd name="T5" fmla="*/ 159 h 159"/>
                  <a:gd name="T6" fmla="*/ 82 w 83"/>
                  <a:gd name="T7" fmla="*/ 159 h 159"/>
                  <a:gd name="T8" fmla="*/ 83 w 83"/>
                  <a:gd name="T9" fmla="*/ 158 h 159"/>
                  <a:gd name="T10" fmla="*/ 83 w 83"/>
                  <a:gd name="T11" fmla="*/ 1 h 159"/>
                  <a:gd name="T12" fmla="*/ 82 w 83"/>
                  <a:gd name="T13" fmla="*/ 0 h 159"/>
                  <a:gd name="T14" fmla="*/ 1 w 83"/>
                  <a:gd name="T15" fmla="*/ 0 h 159"/>
                  <a:gd name="T16" fmla="*/ 0 w 83"/>
                  <a:gd name="T17" fmla="*/ 1 h 159"/>
                  <a:gd name="T18" fmla="*/ 69 w 83"/>
                  <a:gd name="T19" fmla="*/ 58 h 159"/>
                  <a:gd name="T20" fmla="*/ 68 w 83"/>
                  <a:gd name="T21" fmla="*/ 59 h 159"/>
                  <a:gd name="T22" fmla="*/ 15 w 83"/>
                  <a:gd name="T23" fmla="*/ 59 h 159"/>
                  <a:gd name="T24" fmla="*/ 14 w 83"/>
                  <a:gd name="T25" fmla="*/ 58 h 159"/>
                  <a:gd name="T26" fmla="*/ 14 w 83"/>
                  <a:gd name="T27" fmla="*/ 46 h 159"/>
                  <a:gd name="T28" fmla="*/ 15 w 83"/>
                  <a:gd name="T29" fmla="*/ 45 h 159"/>
                  <a:gd name="T30" fmla="*/ 68 w 83"/>
                  <a:gd name="T31" fmla="*/ 45 h 159"/>
                  <a:gd name="T32" fmla="*/ 69 w 83"/>
                  <a:gd name="T33" fmla="*/ 46 h 159"/>
                  <a:gd name="T34" fmla="*/ 69 w 83"/>
                  <a:gd name="T35" fmla="*/ 58 h 159"/>
                  <a:gd name="T36" fmla="*/ 69 w 83"/>
                  <a:gd name="T37" fmla="*/ 34 h 159"/>
                  <a:gd name="T38" fmla="*/ 68 w 83"/>
                  <a:gd name="T39" fmla="*/ 35 h 159"/>
                  <a:gd name="T40" fmla="*/ 15 w 83"/>
                  <a:gd name="T41" fmla="*/ 35 h 159"/>
                  <a:gd name="T42" fmla="*/ 14 w 83"/>
                  <a:gd name="T43" fmla="*/ 34 h 159"/>
                  <a:gd name="T44" fmla="*/ 14 w 83"/>
                  <a:gd name="T45" fmla="*/ 22 h 159"/>
                  <a:gd name="T46" fmla="*/ 15 w 83"/>
                  <a:gd name="T47" fmla="*/ 21 h 159"/>
                  <a:gd name="T48" fmla="*/ 68 w 83"/>
                  <a:gd name="T49" fmla="*/ 21 h 159"/>
                  <a:gd name="T50" fmla="*/ 69 w 83"/>
                  <a:gd name="T51" fmla="*/ 22 h 159"/>
                  <a:gd name="T52" fmla="*/ 69 w 83"/>
                  <a:gd name="T53" fmla="*/ 3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159">
                    <a:moveTo>
                      <a:pt x="0" y="1"/>
                    </a:moveTo>
                    <a:cubicBezTo>
                      <a:pt x="0" y="158"/>
                      <a:pt x="0" y="158"/>
                      <a:pt x="0" y="158"/>
                    </a:cubicBezTo>
                    <a:cubicBezTo>
                      <a:pt x="0" y="159"/>
                      <a:pt x="0" y="159"/>
                      <a:pt x="1" y="159"/>
                    </a:cubicBezTo>
                    <a:cubicBezTo>
                      <a:pt x="82" y="159"/>
                      <a:pt x="82" y="159"/>
                      <a:pt x="82" y="159"/>
                    </a:cubicBezTo>
                    <a:cubicBezTo>
                      <a:pt x="82" y="159"/>
                      <a:pt x="83" y="159"/>
                      <a:pt x="83" y="158"/>
                    </a:cubicBezTo>
                    <a:cubicBezTo>
                      <a:pt x="83" y="1"/>
                      <a:pt x="83" y="1"/>
                      <a:pt x="83" y="1"/>
                    </a:cubicBezTo>
                    <a:cubicBezTo>
                      <a:pt x="83" y="1"/>
                      <a:pt x="82" y="0"/>
                      <a:pt x="82" y="0"/>
                    </a:cubicBezTo>
                    <a:cubicBezTo>
                      <a:pt x="1" y="0"/>
                      <a:pt x="1" y="0"/>
                      <a:pt x="1" y="0"/>
                    </a:cubicBezTo>
                    <a:cubicBezTo>
                      <a:pt x="0" y="0"/>
                      <a:pt x="0" y="1"/>
                      <a:pt x="0" y="1"/>
                    </a:cubicBezTo>
                    <a:moveTo>
                      <a:pt x="69" y="58"/>
                    </a:moveTo>
                    <a:cubicBezTo>
                      <a:pt x="69" y="59"/>
                      <a:pt x="69" y="59"/>
                      <a:pt x="68" y="59"/>
                    </a:cubicBezTo>
                    <a:cubicBezTo>
                      <a:pt x="15" y="59"/>
                      <a:pt x="15" y="59"/>
                      <a:pt x="15" y="59"/>
                    </a:cubicBezTo>
                    <a:cubicBezTo>
                      <a:pt x="14" y="59"/>
                      <a:pt x="14" y="59"/>
                      <a:pt x="14" y="58"/>
                    </a:cubicBezTo>
                    <a:cubicBezTo>
                      <a:pt x="14" y="46"/>
                      <a:pt x="14" y="46"/>
                      <a:pt x="14" y="46"/>
                    </a:cubicBezTo>
                    <a:cubicBezTo>
                      <a:pt x="14" y="46"/>
                      <a:pt x="14" y="45"/>
                      <a:pt x="15" y="45"/>
                    </a:cubicBezTo>
                    <a:cubicBezTo>
                      <a:pt x="68" y="45"/>
                      <a:pt x="68" y="45"/>
                      <a:pt x="68" y="45"/>
                    </a:cubicBezTo>
                    <a:cubicBezTo>
                      <a:pt x="69" y="45"/>
                      <a:pt x="69" y="46"/>
                      <a:pt x="69" y="46"/>
                    </a:cubicBezTo>
                    <a:lnTo>
                      <a:pt x="69" y="58"/>
                    </a:lnTo>
                    <a:close/>
                    <a:moveTo>
                      <a:pt x="69" y="34"/>
                    </a:moveTo>
                    <a:cubicBezTo>
                      <a:pt x="69" y="34"/>
                      <a:pt x="69" y="35"/>
                      <a:pt x="68" y="35"/>
                    </a:cubicBezTo>
                    <a:cubicBezTo>
                      <a:pt x="15" y="35"/>
                      <a:pt x="15" y="35"/>
                      <a:pt x="15" y="35"/>
                    </a:cubicBezTo>
                    <a:cubicBezTo>
                      <a:pt x="14" y="35"/>
                      <a:pt x="14" y="34"/>
                      <a:pt x="14" y="34"/>
                    </a:cubicBezTo>
                    <a:cubicBezTo>
                      <a:pt x="14" y="22"/>
                      <a:pt x="14" y="22"/>
                      <a:pt x="14" y="22"/>
                    </a:cubicBezTo>
                    <a:cubicBezTo>
                      <a:pt x="14" y="21"/>
                      <a:pt x="14" y="21"/>
                      <a:pt x="15" y="21"/>
                    </a:cubicBezTo>
                    <a:cubicBezTo>
                      <a:pt x="68" y="21"/>
                      <a:pt x="68" y="21"/>
                      <a:pt x="68" y="21"/>
                    </a:cubicBezTo>
                    <a:cubicBezTo>
                      <a:pt x="69" y="21"/>
                      <a:pt x="69" y="21"/>
                      <a:pt x="69" y="22"/>
                    </a:cubicBezTo>
                    <a:lnTo>
                      <a:pt x="69" y="3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grpSp>
        <p:sp>
          <p:nvSpPr>
            <p:cNvPr id="151" name="TextBox 150"/>
            <p:cNvSpPr txBox="1"/>
            <p:nvPr/>
          </p:nvSpPr>
          <p:spPr>
            <a:xfrm>
              <a:off x="7213093" y="2701789"/>
              <a:ext cx="733501" cy="30008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On </a:t>
              </a:r>
              <a:r>
                <a:rPr kumimoji="0" lang="en-US" sz="1000" b="0" i="0" u="none" strike="noStrike" kern="1200" cap="none" spc="0" normalizeH="0" baseline="0" noProof="0" dirty="0" err="1">
                  <a:ln>
                    <a:noFill/>
                  </a:ln>
                  <a:solidFill>
                    <a:prstClr val="white">
                      <a:lumMod val="65000"/>
                      <a:lumOff val="35000"/>
                    </a:prstClr>
                  </a:solidFill>
                  <a:effectLst/>
                  <a:uLnTx/>
                  <a:uFillTx/>
                  <a:latin typeface="Intel Clear"/>
                  <a:ea typeface="+mn-ea"/>
                  <a:cs typeface="+mn-cs"/>
                </a:rPr>
                <a:t>Prem</a:t>
              </a: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Data Center</a:t>
              </a:r>
            </a:p>
          </p:txBody>
        </p:sp>
        <p:sp>
          <p:nvSpPr>
            <p:cNvPr id="153" name="TextBox 152"/>
            <p:cNvSpPr txBox="1"/>
            <p:nvPr/>
          </p:nvSpPr>
          <p:spPr>
            <a:xfrm>
              <a:off x="6346218" y="2683970"/>
              <a:ext cx="665196" cy="30008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Compute Node</a:t>
              </a:r>
            </a:p>
          </p:txBody>
        </p:sp>
        <p:grpSp>
          <p:nvGrpSpPr>
            <p:cNvPr id="154" name="Group 153"/>
            <p:cNvGrpSpPr/>
            <p:nvPr/>
          </p:nvGrpSpPr>
          <p:grpSpPr>
            <a:xfrm>
              <a:off x="5919925" y="3122304"/>
              <a:ext cx="548806" cy="484625"/>
              <a:chOff x="-6773876" y="2316704"/>
              <a:chExt cx="929031" cy="1168759"/>
            </a:xfrm>
          </p:grpSpPr>
          <p:grpSp>
            <p:nvGrpSpPr>
              <p:cNvPr id="161" name="Group 160"/>
              <p:cNvGrpSpPr/>
              <p:nvPr/>
            </p:nvGrpSpPr>
            <p:grpSpPr>
              <a:xfrm>
                <a:off x="-6773876" y="2316704"/>
                <a:ext cx="929031" cy="551963"/>
                <a:chOff x="1989734" y="1028121"/>
                <a:chExt cx="929031" cy="551963"/>
              </a:xfrm>
            </p:grpSpPr>
            <p:sp>
              <p:nvSpPr>
                <p:cNvPr id="165" name="Freeform 164"/>
                <p:cNvSpPr/>
                <p:nvPr/>
              </p:nvSpPr>
              <p:spPr>
                <a:xfrm>
                  <a:off x="1989734" y="1028121"/>
                  <a:ext cx="929031" cy="551963"/>
                </a:xfrm>
                <a:custGeom>
                  <a:avLst/>
                  <a:gdLst>
                    <a:gd name="connsiteX0" fmla="*/ 0 w 929031"/>
                    <a:gd name="connsiteY0" fmla="*/ 0 h 438912"/>
                    <a:gd name="connsiteX1" fmla="*/ 497434 w 929031"/>
                    <a:gd name="connsiteY1" fmla="*/ 0 h 438912"/>
                    <a:gd name="connsiteX2" fmla="*/ 497434 w 929031"/>
                    <a:gd name="connsiteY2" fmla="*/ 438912 h 438912"/>
                    <a:gd name="connsiteX3" fmla="*/ 929031 w 929031"/>
                    <a:gd name="connsiteY3" fmla="*/ 438912 h 438912"/>
                  </a:gdLst>
                  <a:ahLst/>
                  <a:cxnLst>
                    <a:cxn ang="0">
                      <a:pos x="connsiteX0" y="connsiteY0"/>
                    </a:cxn>
                    <a:cxn ang="0">
                      <a:pos x="connsiteX1" y="connsiteY1"/>
                    </a:cxn>
                    <a:cxn ang="0">
                      <a:pos x="connsiteX2" y="connsiteY2"/>
                    </a:cxn>
                    <a:cxn ang="0">
                      <a:pos x="connsiteX3" y="connsiteY3"/>
                    </a:cxn>
                  </a:cxnLst>
                  <a:rect l="l" t="t" r="r" b="b"/>
                  <a:pathLst>
                    <a:path w="929031" h="438912">
                      <a:moveTo>
                        <a:pt x="0" y="0"/>
                      </a:moveTo>
                      <a:lnTo>
                        <a:pt x="497434" y="0"/>
                      </a:lnTo>
                      <a:lnTo>
                        <a:pt x="497434" y="438912"/>
                      </a:lnTo>
                      <a:lnTo>
                        <a:pt x="929031" y="438912"/>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cxnSp>
              <p:nvCxnSpPr>
                <p:cNvPr id="166" name="Straight Connector 165"/>
                <p:cNvCxnSpPr/>
                <p:nvPr/>
              </p:nvCxnSpPr>
              <p:spPr>
                <a:xfrm>
                  <a:off x="1989734" y="1580083"/>
                  <a:ext cx="929031"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p:nvGrpSpPr>
            <p:grpSpPr>
              <a:xfrm flipV="1">
                <a:off x="-6773876" y="2868665"/>
                <a:ext cx="929031" cy="616798"/>
                <a:chOff x="1989734" y="963286"/>
                <a:chExt cx="929031" cy="616798"/>
              </a:xfrm>
            </p:grpSpPr>
            <p:sp>
              <p:nvSpPr>
                <p:cNvPr id="163" name="Freeform 162"/>
                <p:cNvSpPr/>
                <p:nvPr/>
              </p:nvSpPr>
              <p:spPr>
                <a:xfrm>
                  <a:off x="1989734" y="963286"/>
                  <a:ext cx="929031" cy="616798"/>
                </a:xfrm>
                <a:custGeom>
                  <a:avLst/>
                  <a:gdLst>
                    <a:gd name="connsiteX0" fmla="*/ 0 w 929031"/>
                    <a:gd name="connsiteY0" fmla="*/ 0 h 438912"/>
                    <a:gd name="connsiteX1" fmla="*/ 497434 w 929031"/>
                    <a:gd name="connsiteY1" fmla="*/ 0 h 438912"/>
                    <a:gd name="connsiteX2" fmla="*/ 497434 w 929031"/>
                    <a:gd name="connsiteY2" fmla="*/ 438912 h 438912"/>
                    <a:gd name="connsiteX3" fmla="*/ 929031 w 929031"/>
                    <a:gd name="connsiteY3" fmla="*/ 438912 h 438912"/>
                  </a:gdLst>
                  <a:ahLst/>
                  <a:cxnLst>
                    <a:cxn ang="0">
                      <a:pos x="connsiteX0" y="connsiteY0"/>
                    </a:cxn>
                    <a:cxn ang="0">
                      <a:pos x="connsiteX1" y="connsiteY1"/>
                    </a:cxn>
                    <a:cxn ang="0">
                      <a:pos x="connsiteX2" y="connsiteY2"/>
                    </a:cxn>
                    <a:cxn ang="0">
                      <a:pos x="connsiteX3" y="connsiteY3"/>
                    </a:cxn>
                  </a:cxnLst>
                  <a:rect l="l" t="t" r="r" b="b"/>
                  <a:pathLst>
                    <a:path w="929031" h="438912">
                      <a:moveTo>
                        <a:pt x="0" y="0"/>
                      </a:moveTo>
                      <a:lnTo>
                        <a:pt x="497434" y="0"/>
                      </a:lnTo>
                      <a:lnTo>
                        <a:pt x="497434" y="438912"/>
                      </a:lnTo>
                      <a:lnTo>
                        <a:pt x="929031" y="438912"/>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cxnSp>
              <p:nvCxnSpPr>
                <p:cNvPr id="164" name="Straight Connector 163"/>
                <p:cNvCxnSpPr/>
                <p:nvPr/>
              </p:nvCxnSpPr>
              <p:spPr>
                <a:xfrm>
                  <a:off x="1989734" y="1580083"/>
                  <a:ext cx="929031"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grpSp>
        <p:sp>
          <p:nvSpPr>
            <p:cNvPr id="155" name="TextBox 154"/>
            <p:cNvSpPr txBox="1"/>
            <p:nvPr/>
          </p:nvSpPr>
          <p:spPr>
            <a:xfrm>
              <a:off x="5257582" y="2626261"/>
              <a:ext cx="842033" cy="415498"/>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Machine</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Sensors + Connectivity</a:t>
              </a:r>
            </a:p>
          </p:txBody>
        </p:sp>
        <p:cxnSp>
          <p:nvCxnSpPr>
            <p:cNvPr id="157" name="Straight Connector 156"/>
            <p:cNvCxnSpPr/>
            <p:nvPr/>
          </p:nvCxnSpPr>
          <p:spPr>
            <a:xfrm>
              <a:off x="6883419" y="3361766"/>
              <a:ext cx="400698" cy="5701"/>
            </a:xfrm>
            <a:prstGeom prst="lin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5473301" y="3047510"/>
              <a:ext cx="375325" cy="634213"/>
              <a:chOff x="5473301" y="2981934"/>
              <a:chExt cx="375325" cy="634213"/>
            </a:xfrm>
          </p:grpSpPr>
          <p:pic>
            <p:nvPicPr>
              <p:cNvPr id="158" name="Picture 15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473301" y="3214690"/>
                <a:ext cx="375325" cy="194419"/>
              </a:xfrm>
              <a:prstGeom prst="rect">
                <a:avLst/>
              </a:prstGeom>
            </p:spPr>
          </p:pic>
          <p:pic>
            <p:nvPicPr>
              <p:cNvPr id="159" name="Picture 158"/>
              <p:cNvPicPr>
                <a:picLocks noChangeAspect="1"/>
              </p:cNvPicPr>
              <p:nvPr/>
            </p:nvPicPr>
            <p:blipFill rotWithShape="1">
              <a:blip r:embed="rId10" cstate="email">
                <a:extLst>
                  <a:ext uri="{28A0092B-C50C-407E-A947-70E740481C1C}">
                    <a14:useLocalDpi xmlns:a14="http://schemas.microsoft.com/office/drawing/2010/main"/>
                  </a:ext>
                </a:extLst>
              </a:blip>
              <a:srcRect t="23887" b="23887"/>
              <a:stretch/>
            </p:blipFill>
            <p:spPr>
              <a:xfrm>
                <a:off x="5506674" y="3469273"/>
                <a:ext cx="308579" cy="146874"/>
              </a:xfrm>
              <a:prstGeom prst="rect">
                <a:avLst/>
              </a:prstGeom>
            </p:spPr>
          </p:pic>
          <p:pic>
            <p:nvPicPr>
              <p:cNvPr id="160" name="Picture 15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474898" y="2981934"/>
                <a:ext cx="372130" cy="224583"/>
              </a:xfrm>
              <a:prstGeom prst="rect">
                <a:avLst/>
              </a:prstGeom>
            </p:spPr>
          </p:pic>
        </p:grpSp>
        <p:sp>
          <p:nvSpPr>
            <p:cNvPr id="148" name="TextBox 147"/>
            <p:cNvSpPr txBox="1"/>
            <p:nvPr/>
          </p:nvSpPr>
          <p:spPr>
            <a:xfrm>
              <a:off x="7999863" y="2753133"/>
              <a:ext cx="733503" cy="184666"/>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Analytics</a:t>
              </a:r>
            </a:p>
          </p:txBody>
        </p:sp>
        <p:pic>
          <p:nvPicPr>
            <p:cNvPr id="145" name="Picture 144"/>
            <p:cNvPicPr>
              <a:picLocks noChangeAspect="1"/>
            </p:cNvPicPr>
            <p:nvPr/>
          </p:nvPicPr>
          <p:blipFill rotWithShape="1">
            <a:blip r:embed="rId12" cstate="email">
              <a:extLst>
                <a:ext uri="{28A0092B-C50C-407E-A947-70E740481C1C}">
                  <a14:useLocalDpi xmlns:a14="http://schemas.microsoft.com/office/drawing/2010/main"/>
                </a:ext>
              </a:extLst>
            </a:blip>
            <a:srcRect l="-115" t="-2"/>
            <a:stretch/>
          </p:blipFill>
          <p:spPr>
            <a:xfrm>
              <a:off x="8086575" y="3098906"/>
              <a:ext cx="605536" cy="531420"/>
            </a:xfrm>
            <a:prstGeom prst="rect">
              <a:avLst/>
            </a:prstGeom>
          </p:spPr>
        </p:pic>
      </p:grpSp>
      <p:grpSp>
        <p:nvGrpSpPr>
          <p:cNvPr id="22" name="Group 21"/>
          <p:cNvGrpSpPr/>
          <p:nvPr/>
        </p:nvGrpSpPr>
        <p:grpSpPr>
          <a:xfrm>
            <a:off x="1405956" y="3535782"/>
            <a:ext cx="4644481" cy="1433255"/>
            <a:chOff x="1054466" y="2651836"/>
            <a:chExt cx="3483361" cy="1074941"/>
          </a:xfrm>
        </p:grpSpPr>
        <p:sp>
          <p:nvSpPr>
            <p:cNvPr id="138" name="Rounded Rectangle 137"/>
            <p:cNvSpPr/>
            <p:nvPr/>
          </p:nvSpPr>
          <p:spPr bwMode="auto">
            <a:xfrm>
              <a:off x="1054466" y="2651836"/>
              <a:ext cx="3483361" cy="1074941"/>
            </a:xfrm>
            <a:prstGeom prst="roundRect">
              <a:avLst>
                <a:gd name="adj" fmla="val 4365"/>
              </a:avLst>
            </a:prstGeom>
            <a:solidFill>
              <a:schemeClr val="tx1"/>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76187" tIns="152400" rIns="76187" bIns="38095"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endParaRPr kumimoji="0" lang="en-US" sz="1667" b="1" i="0" u="none" strike="noStrike" kern="0" cap="none" spc="0" normalizeH="0" baseline="0" noProof="0" dirty="0">
                <a:ln>
                  <a:noFill/>
                </a:ln>
                <a:solidFill>
                  <a:srgbClr val="339933"/>
                </a:solidFill>
                <a:effectLst/>
                <a:uLnTx/>
                <a:uFillTx/>
                <a:latin typeface="Intel Clear"/>
                <a:ea typeface="Intel Clear" charset="0"/>
                <a:cs typeface="Intel Clear" charset="0"/>
              </a:endParaRPr>
            </a:p>
          </p:txBody>
        </p:sp>
        <p:pic>
          <p:nvPicPr>
            <p:cNvPr id="139" name="Picture 13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57309" y="2711779"/>
              <a:ext cx="1038370" cy="533429"/>
            </a:xfrm>
            <a:prstGeom prst="rect">
              <a:avLst/>
            </a:prstGeom>
          </p:spPr>
        </p:pic>
        <p:pic>
          <p:nvPicPr>
            <p:cNvPr id="140" name="Picture 139"/>
            <p:cNvPicPr>
              <a:picLocks noChangeAspect="1"/>
            </p:cNvPicPr>
            <p:nvPr/>
          </p:nvPicPr>
          <p:blipFill rotWithShape="1">
            <a:blip r:embed="rId14" cstate="email">
              <a:extLst>
                <a:ext uri="{28A0092B-C50C-407E-A947-70E740481C1C}">
                  <a14:useLocalDpi xmlns:a14="http://schemas.microsoft.com/office/drawing/2010/main"/>
                </a:ext>
              </a:extLst>
            </a:blip>
            <a:srcRect t="18031" b="18031"/>
            <a:stretch/>
          </p:blipFill>
          <p:spPr>
            <a:xfrm>
              <a:off x="3438336" y="2709005"/>
              <a:ext cx="853710" cy="493362"/>
            </a:xfrm>
            <a:prstGeom prst="rect">
              <a:avLst/>
            </a:prstGeom>
          </p:spPr>
        </p:pic>
        <p:pic>
          <p:nvPicPr>
            <p:cNvPr id="141" name="Picture 14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281381" y="2670399"/>
              <a:ext cx="1029530" cy="616190"/>
            </a:xfrm>
            <a:prstGeom prst="rect">
              <a:avLst/>
            </a:prstGeom>
          </p:spPr>
        </p:pic>
        <p:pic>
          <p:nvPicPr>
            <p:cNvPr id="143" name="Picture 142"/>
            <p:cNvPicPr>
              <a:picLocks noChangeAspect="1"/>
            </p:cNvPicPr>
            <p:nvPr/>
          </p:nvPicPr>
          <p:blipFill rotWithShape="1">
            <a:blip r:embed="rId16"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456619" y="3278140"/>
              <a:ext cx="439751" cy="448637"/>
            </a:xfrm>
            <a:prstGeom prst="rect">
              <a:avLst/>
            </a:prstGeom>
          </p:spPr>
        </p:pic>
        <p:pic>
          <p:nvPicPr>
            <p:cNvPr id="144" name="Picture 143"/>
            <p:cNvPicPr>
              <a:picLocks noChangeAspect="1"/>
            </p:cNvPicPr>
            <p:nvPr/>
          </p:nvPicPr>
          <p:blipFill rotWithShape="1">
            <a:blip r:embed="rId17"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622646" y="3272181"/>
              <a:ext cx="485091" cy="441899"/>
            </a:xfrm>
            <a:prstGeom prst="rect">
              <a:avLst/>
            </a:prstGeom>
          </p:spPr>
        </p:pic>
        <p:pic>
          <p:nvPicPr>
            <p:cNvPr id="146" name="Picture 145"/>
            <p:cNvPicPr>
              <a:picLocks noChangeAspect="1"/>
            </p:cNvPicPr>
            <p:nvPr/>
          </p:nvPicPr>
          <p:blipFill rotWithShape="1">
            <a:blip r:embed="rId18"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2553601" y="3281509"/>
              <a:ext cx="485091" cy="441899"/>
            </a:xfrm>
            <a:prstGeom prst="rect">
              <a:avLst/>
            </a:prstGeom>
          </p:spPr>
        </p:pic>
      </p:grpSp>
      <p:sp>
        <p:nvSpPr>
          <p:cNvPr id="74" name="TextBox 73"/>
          <p:cNvSpPr txBox="1"/>
          <p:nvPr/>
        </p:nvSpPr>
        <p:spPr>
          <a:xfrm>
            <a:off x="10434015" y="2128749"/>
            <a:ext cx="1449789" cy="40011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On </a:t>
            </a:r>
            <a:r>
              <a:rPr kumimoji="0" lang="en-US" sz="1000" b="0" i="0" u="none" strike="noStrike" kern="1200" cap="none" spc="0" normalizeH="0" baseline="0" noProof="0" dirty="0" err="1">
                <a:ln>
                  <a:noFill/>
                </a:ln>
                <a:solidFill>
                  <a:prstClr val="white">
                    <a:lumMod val="65000"/>
                    <a:lumOff val="35000"/>
                  </a:prstClr>
                </a:solidFill>
                <a:effectLst/>
                <a:uLnTx/>
                <a:uFillTx/>
                <a:latin typeface="Intel Clear"/>
                <a:ea typeface="+mn-ea"/>
                <a:cs typeface="+mn-cs"/>
              </a:rPr>
              <a:t>Prem</a:t>
            </a: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 Compute</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(Edge to Fog)</a:t>
            </a:r>
          </a:p>
        </p:txBody>
      </p:sp>
    </p:spTree>
    <p:custDataLst>
      <p:tags r:id="rId1"/>
    </p:custDataLst>
    <p:extLst>
      <p:ext uri="{BB962C8B-B14F-4D97-AF65-F5344CB8AC3E}">
        <p14:creationId xmlns:p14="http://schemas.microsoft.com/office/powerpoint/2010/main" val="255665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rrow: Bent 29">
            <a:extLst>
              <a:ext uri="{FF2B5EF4-FFF2-40B4-BE49-F238E27FC236}">
                <a16:creationId xmlns:a16="http://schemas.microsoft.com/office/drawing/2014/main" id="{0FE1969B-B03A-475E-9F81-799F101756F9}"/>
              </a:ext>
            </a:extLst>
          </p:cNvPr>
          <p:cNvSpPr/>
          <p:nvPr/>
        </p:nvSpPr>
        <p:spPr>
          <a:xfrm rot="10800000">
            <a:off x="3283976" y="3328543"/>
            <a:ext cx="1910225" cy="1158240"/>
          </a:xfrm>
          <a:prstGeom prst="ben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113" name="Arrow: Bent 112">
            <a:extLst>
              <a:ext uri="{FF2B5EF4-FFF2-40B4-BE49-F238E27FC236}">
                <a16:creationId xmlns:a16="http://schemas.microsoft.com/office/drawing/2014/main" id="{FD134D7D-1A9C-4955-A7C6-7741D8C0C854}"/>
              </a:ext>
            </a:extLst>
          </p:cNvPr>
          <p:cNvSpPr/>
          <p:nvPr/>
        </p:nvSpPr>
        <p:spPr>
          <a:xfrm rot="10800000" flipH="1">
            <a:off x="6997801" y="3328543"/>
            <a:ext cx="1910225" cy="1158240"/>
          </a:xfrm>
          <a:prstGeom prst="ben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95" name="Rectangle 94">
            <a:extLst>
              <a:ext uri="{FF2B5EF4-FFF2-40B4-BE49-F238E27FC236}">
                <a16:creationId xmlns:a16="http://schemas.microsoft.com/office/drawing/2014/main" id="{DBB99B8A-AE31-47AF-9BC9-D77150A08425}"/>
              </a:ext>
            </a:extLst>
          </p:cNvPr>
          <p:cNvSpPr/>
          <p:nvPr/>
        </p:nvSpPr>
        <p:spPr>
          <a:xfrm>
            <a:off x="8910189" y="4644340"/>
            <a:ext cx="2812025" cy="6572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0" tIns="365760" rIns="0" rtlCol="0" anchor="ctr"/>
          <a:lstStyle/>
          <a:p>
            <a:pPr algn="ctr">
              <a:lnSpc>
                <a:spcPct val="80000"/>
              </a:lnSpc>
            </a:pPr>
            <a:r>
              <a:rPr lang="en-US" sz="2400" dirty="0">
                <a:latin typeface="+mj-lt"/>
              </a:rPr>
              <a:t>NEW OS</a:t>
            </a:r>
          </a:p>
        </p:txBody>
      </p:sp>
      <p:sp>
        <p:nvSpPr>
          <p:cNvPr id="3" name="Title 2"/>
          <p:cNvSpPr>
            <a:spLocks noGrp="1"/>
          </p:cNvSpPr>
          <p:nvPr>
            <p:ph type="title"/>
          </p:nvPr>
        </p:nvSpPr>
        <p:spPr>
          <a:xfrm>
            <a:off x="471950" y="304701"/>
            <a:ext cx="11248101" cy="724365"/>
          </a:xfrm>
        </p:spPr>
        <p:txBody>
          <a:bodyPr/>
          <a:lstStyle/>
          <a:p>
            <a:r>
              <a:rPr lang="en-US" dirty="0">
                <a:solidFill>
                  <a:schemeClr val="accent3"/>
                </a:solidFill>
              </a:rPr>
              <a:t>Two</a:t>
            </a:r>
            <a:r>
              <a:rPr lang="en-US" dirty="0"/>
              <a:t> Paths to Upgrade your Industrial PC</a:t>
            </a:r>
          </a:p>
        </p:txBody>
      </p:sp>
      <p:sp>
        <p:nvSpPr>
          <p:cNvPr id="22" name="TextBox 21"/>
          <p:cNvSpPr txBox="1"/>
          <p:nvPr/>
        </p:nvSpPr>
        <p:spPr>
          <a:xfrm>
            <a:off x="3671884" y="3382297"/>
            <a:ext cx="1090362" cy="584775"/>
          </a:xfrm>
          <a:prstGeom prst="rect">
            <a:avLst/>
          </a:prstGeom>
          <a:noFill/>
        </p:spPr>
        <p:txBody>
          <a:bodyPr wrap="none" rtlCol="0" anchor="ctr">
            <a:spAutoFit/>
          </a:bodyPr>
          <a:lstStyle/>
          <a:p>
            <a:pPr algn="ctr"/>
            <a:r>
              <a:rPr lang="en-US" sz="1600" dirty="0"/>
              <a:t>Complete</a:t>
            </a:r>
          </a:p>
          <a:p>
            <a:pPr algn="ctr"/>
            <a:r>
              <a:rPr lang="en-US" sz="1600" dirty="0"/>
              <a:t>Refresh</a:t>
            </a:r>
          </a:p>
        </p:txBody>
      </p:sp>
      <p:sp>
        <p:nvSpPr>
          <p:cNvPr id="13" name="Slide Number Placeholder 12"/>
          <p:cNvSpPr>
            <a:spLocks noGrp="1"/>
          </p:cNvSpPr>
          <p:nvPr>
            <p:ph type="sldNum" sz="quarter" idx="14"/>
          </p:nvPr>
        </p:nvSpPr>
        <p:spPr>
          <a:xfrm>
            <a:off x="11797792" y="6553153"/>
            <a:ext cx="163506" cy="164212"/>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12</a:t>
            </a:fld>
            <a:endParaRPr lang="en-US" dirty="0"/>
          </a:p>
        </p:txBody>
      </p:sp>
      <p:sp>
        <p:nvSpPr>
          <p:cNvPr id="7" name="Rectangle 6">
            <a:extLst>
              <a:ext uri="{FF2B5EF4-FFF2-40B4-BE49-F238E27FC236}">
                <a16:creationId xmlns:a16="http://schemas.microsoft.com/office/drawing/2014/main" id="{34D7DE43-99CE-4324-81CE-8F6BBDA1D681}"/>
              </a:ext>
            </a:extLst>
          </p:cNvPr>
          <p:cNvSpPr/>
          <p:nvPr/>
        </p:nvSpPr>
        <p:spPr>
          <a:xfrm>
            <a:off x="471950" y="3934194"/>
            <a:ext cx="657281" cy="6572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MES</a:t>
            </a:r>
          </a:p>
        </p:txBody>
      </p:sp>
      <p:sp>
        <p:nvSpPr>
          <p:cNvPr id="75" name="Rectangle 74">
            <a:extLst>
              <a:ext uri="{FF2B5EF4-FFF2-40B4-BE49-F238E27FC236}">
                <a16:creationId xmlns:a16="http://schemas.microsoft.com/office/drawing/2014/main" id="{2179DC8A-12CB-40D1-AE12-6581E135A7B7}"/>
              </a:ext>
            </a:extLst>
          </p:cNvPr>
          <p:cNvSpPr/>
          <p:nvPr/>
        </p:nvSpPr>
        <p:spPr>
          <a:xfrm>
            <a:off x="1190198" y="3934194"/>
            <a:ext cx="657281" cy="6572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APP1</a:t>
            </a:r>
          </a:p>
        </p:txBody>
      </p:sp>
      <p:sp>
        <p:nvSpPr>
          <p:cNvPr id="76" name="Rectangle 75">
            <a:extLst>
              <a:ext uri="{FF2B5EF4-FFF2-40B4-BE49-F238E27FC236}">
                <a16:creationId xmlns:a16="http://schemas.microsoft.com/office/drawing/2014/main" id="{20E2863B-71B5-40BA-B9E7-B1C509F6CCD9}"/>
              </a:ext>
            </a:extLst>
          </p:cNvPr>
          <p:cNvSpPr/>
          <p:nvPr/>
        </p:nvSpPr>
        <p:spPr>
          <a:xfrm>
            <a:off x="1908446" y="3934194"/>
            <a:ext cx="657281" cy="6572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APP2</a:t>
            </a:r>
          </a:p>
        </p:txBody>
      </p:sp>
      <p:sp>
        <p:nvSpPr>
          <p:cNvPr id="77" name="Rectangle 76">
            <a:extLst>
              <a:ext uri="{FF2B5EF4-FFF2-40B4-BE49-F238E27FC236}">
                <a16:creationId xmlns:a16="http://schemas.microsoft.com/office/drawing/2014/main" id="{D671A185-ED65-4E4F-A692-ADF4CFEE2426}"/>
              </a:ext>
            </a:extLst>
          </p:cNvPr>
          <p:cNvSpPr/>
          <p:nvPr/>
        </p:nvSpPr>
        <p:spPr>
          <a:xfrm>
            <a:off x="2626694" y="3934194"/>
            <a:ext cx="657281" cy="6572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APP…</a:t>
            </a:r>
          </a:p>
        </p:txBody>
      </p:sp>
      <p:sp>
        <p:nvSpPr>
          <p:cNvPr id="79" name="Rectangle 78">
            <a:extLst>
              <a:ext uri="{FF2B5EF4-FFF2-40B4-BE49-F238E27FC236}">
                <a16:creationId xmlns:a16="http://schemas.microsoft.com/office/drawing/2014/main" id="{FD495BAD-5182-4D29-96A0-E790B8E87603}"/>
              </a:ext>
            </a:extLst>
          </p:cNvPr>
          <p:cNvSpPr/>
          <p:nvPr/>
        </p:nvSpPr>
        <p:spPr>
          <a:xfrm>
            <a:off x="471950" y="4644340"/>
            <a:ext cx="2812025" cy="6572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0" rIns="0" rtlCol="0" anchor="ctr"/>
          <a:lstStyle/>
          <a:p>
            <a:pPr algn="ctr">
              <a:lnSpc>
                <a:spcPct val="80000"/>
              </a:lnSpc>
            </a:pPr>
            <a:r>
              <a:rPr lang="en-US" sz="2400" dirty="0">
                <a:latin typeface="+mj-lt"/>
              </a:rPr>
              <a:t>NEW OS</a:t>
            </a:r>
          </a:p>
        </p:txBody>
      </p:sp>
      <p:sp>
        <p:nvSpPr>
          <p:cNvPr id="80" name="Rectangle 79">
            <a:extLst>
              <a:ext uri="{FF2B5EF4-FFF2-40B4-BE49-F238E27FC236}">
                <a16:creationId xmlns:a16="http://schemas.microsoft.com/office/drawing/2014/main" id="{DC72ED62-C2F0-41B7-A196-52526C328C5D}"/>
              </a:ext>
            </a:extLst>
          </p:cNvPr>
          <p:cNvSpPr/>
          <p:nvPr/>
        </p:nvSpPr>
        <p:spPr>
          <a:xfrm>
            <a:off x="471950" y="5354485"/>
            <a:ext cx="2812025" cy="65728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3733" dirty="0">
                <a:solidFill>
                  <a:schemeClr val="bg2"/>
                </a:solidFill>
                <a:latin typeface="+mj-lt"/>
              </a:rPr>
              <a:t>NEW</a:t>
            </a:r>
            <a:r>
              <a:rPr lang="en-US" sz="2133" dirty="0">
                <a:solidFill>
                  <a:schemeClr val="bg2"/>
                </a:solidFill>
                <a:latin typeface="+mj-lt"/>
              </a:rPr>
              <a:t> IPC HARDWARE</a:t>
            </a:r>
          </a:p>
        </p:txBody>
      </p:sp>
      <p:pic>
        <p:nvPicPr>
          <p:cNvPr id="19" name="Picture 18">
            <a:extLst>
              <a:ext uri="{FF2B5EF4-FFF2-40B4-BE49-F238E27FC236}">
                <a16:creationId xmlns:a16="http://schemas.microsoft.com/office/drawing/2014/main" id="{59E534B9-C559-4A17-AC4F-FB67EC6173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869" y="4877990"/>
            <a:ext cx="1061340" cy="189980"/>
          </a:xfrm>
          <a:prstGeom prst="rect">
            <a:avLst/>
          </a:prstGeom>
        </p:spPr>
      </p:pic>
      <p:pic>
        <p:nvPicPr>
          <p:cNvPr id="2054" name="Picture 6" descr="Image result for linux logo">
            <a:extLst>
              <a:ext uri="{FF2B5EF4-FFF2-40B4-BE49-F238E27FC236}">
                <a16:creationId xmlns:a16="http://schemas.microsoft.com/office/drawing/2014/main" id="{15F8E919-FA34-4D8E-B2FF-6812CF2C16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1732" y="4767556"/>
            <a:ext cx="346309" cy="410849"/>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0B75AAD5-95CC-41F6-87D5-41E7B31C0EEB}"/>
              </a:ext>
            </a:extLst>
          </p:cNvPr>
          <p:cNvSpPr/>
          <p:nvPr/>
        </p:nvSpPr>
        <p:spPr>
          <a:xfrm>
            <a:off x="8908026" y="3224049"/>
            <a:ext cx="657281" cy="6572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MES</a:t>
            </a:r>
          </a:p>
        </p:txBody>
      </p:sp>
      <p:sp>
        <p:nvSpPr>
          <p:cNvPr id="83" name="Rectangle 82">
            <a:extLst>
              <a:ext uri="{FF2B5EF4-FFF2-40B4-BE49-F238E27FC236}">
                <a16:creationId xmlns:a16="http://schemas.microsoft.com/office/drawing/2014/main" id="{419C3C85-7B2F-4320-9C29-63DC1DB47972}"/>
              </a:ext>
            </a:extLst>
          </p:cNvPr>
          <p:cNvSpPr/>
          <p:nvPr/>
        </p:nvSpPr>
        <p:spPr>
          <a:xfrm>
            <a:off x="9626274" y="3224049"/>
            <a:ext cx="657281" cy="6572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APP1</a:t>
            </a:r>
          </a:p>
        </p:txBody>
      </p:sp>
      <p:sp>
        <p:nvSpPr>
          <p:cNvPr id="85" name="Rectangle 84">
            <a:extLst>
              <a:ext uri="{FF2B5EF4-FFF2-40B4-BE49-F238E27FC236}">
                <a16:creationId xmlns:a16="http://schemas.microsoft.com/office/drawing/2014/main" id="{7FCE795B-D977-4EF8-B0EE-55C4D49278BE}"/>
              </a:ext>
            </a:extLst>
          </p:cNvPr>
          <p:cNvSpPr/>
          <p:nvPr/>
        </p:nvSpPr>
        <p:spPr>
          <a:xfrm>
            <a:off x="10344522" y="3224049"/>
            <a:ext cx="657281" cy="6572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APP2</a:t>
            </a:r>
          </a:p>
        </p:txBody>
      </p:sp>
      <p:sp>
        <p:nvSpPr>
          <p:cNvPr id="87" name="Rectangle 86">
            <a:extLst>
              <a:ext uri="{FF2B5EF4-FFF2-40B4-BE49-F238E27FC236}">
                <a16:creationId xmlns:a16="http://schemas.microsoft.com/office/drawing/2014/main" id="{C85430DC-DB1B-473A-8F54-6E95C1E60C46}"/>
              </a:ext>
            </a:extLst>
          </p:cNvPr>
          <p:cNvSpPr/>
          <p:nvPr/>
        </p:nvSpPr>
        <p:spPr>
          <a:xfrm>
            <a:off x="11062770" y="3224048"/>
            <a:ext cx="657281" cy="1361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APP…</a:t>
            </a:r>
          </a:p>
        </p:txBody>
      </p:sp>
      <p:sp>
        <p:nvSpPr>
          <p:cNvPr id="88" name="Rectangle 87">
            <a:extLst>
              <a:ext uri="{FF2B5EF4-FFF2-40B4-BE49-F238E27FC236}">
                <a16:creationId xmlns:a16="http://schemas.microsoft.com/office/drawing/2014/main" id="{26E72932-D3EB-4777-A5EC-B022D06304F7}"/>
              </a:ext>
            </a:extLst>
          </p:cNvPr>
          <p:cNvSpPr/>
          <p:nvPr/>
        </p:nvSpPr>
        <p:spPr>
          <a:xfrm>
            <a:off x="8908026" y="3934194"/>
            <a:ext cx="2093777" cy="657281"/>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41120" tIns="121920" rIns="0" rtlCol="0" anchor="ctr"/>
          <a:lstStyle/>
          <a:p>
            <a:pPr>
              <a:lnSpc>
                <a:spcPct val="70000"/>
              </a:lnSpc>
            </a:pPr>
            <a:r>
              <a:rPr lang="en-US" sz="2400" dirty="0">
                <a:latin typeface="+mj-lt"/>
              </a:rPr>
              <a:t>Legacy </a:t>
            </a:r>
            <a:br>
              <a:rPr lang="en-US" sz="2400" dirty="0">
                <a:latin typeface="+mj-lt"/>
              </a:rPr>
            </a:br>
            <a:r>
              <a:rPr lang="en-US" sz="2400" dirty="0">
                <a:latin typeface="+mj-lt"/>
              </a:rPr>
              <a:t>OS</a:t>
            </a:r>
          </a:p>
        </p:txBody>
      </p:sp>
      <p:sp>
        <p:nvSpPr>
          <p:cNvPr id="91" name="Rectangle 90">
            <a:extLst>
              <a:ext uri="{FF2B5EF4-FFF2-40B4-BE49-F238E27FC236}">
                <a16:creationId xmlns:a16="http://schemas.microsoft.com/office/drawing/2014/main" id="{0D3191F5-32EC-4439-908E-DE8F34AFF86F}"/>
              </a:ext>
            </a:extLst>
          </p:cNvPr>
          <p:cNvSpPr/>
          <p:nvPr/>
        </p:nvSpPr>
        <p:spPr>
          <a:xfrm>
            <a:off x="8908026" y="5354485"/>
            <a:ext cx="2812025" cy="65728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3733" dirty="0">
                <a:solidFill>
                  <a:schemeClr val="bg2"/>
                </a:solidFill>
                <a:latin typeface="+mj-lt"/>
              </a:rPr>
              <a:t>NEW</a:t>
            </a:r>
            <a:r>
              <a:rPr lang="en-US" sz="2133" dirty="0">
                <a:solidFill>
                  <a:schemeClr val="bg2"/>
                </a:solidFill>
                <a:latin typeface="+mj-lt"/>
              </a:rPr>
              <a:t> IPC HARDWARE</a:t>
            </a:r>
          </a:p>
        </p:txBody>
      </p:sp>
      <p:pic>
        <p:nvPicPr>
          <p:cNvPr id="92" name="Picture 91">
            <a:extLst>
              <a:ext uri="{FF2B5EF4-FFF2-40B4-BE49-F238E27FC236}">
                <a16:creationId xmlns:a16="http://schemas.microsoft.com/office/drawing/2014/main" id="{5A5E0C80-D93D-4990-B33C-A60F5B3E9D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76945" y="5023333"/>
            <a:ext cx="1061340" cy="189980"/>
          </a:xfrm>
          <a:prstGeom prst="rect">
            <a:avLst/>
          </a:prstGeom>
        </p:spPr>
      </p:pic>
      <p:pic>
        <p:nvPicPr>
          <p:cNvPr id="93" name="Picture 6" descr="Image result for linux logo">
            <a:extLst>
              <a:ext uri="{FF2B5EF4-FFF2-40B4-BE49-F238E27FC236}">
                <a16:creationId xmlns:a16="http://schemas.microsoft.com/office/drawing/2014/main" id="{0DB395A4-9F36-4DF7-87F1-5703B66224B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40252" y="4955869"/>
            <a:ext cx="273865" cy="324904"/>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a:extLst>
              <a:ext uri="{FF2B5EF4-FFF2-40B4-BE49-F238E27FC236}">
                <a16:creationId xmlns:a16="http://schemas.microsoft.com/office/drawing/2014/main" id="{1260CEDD-DA47-4EB1-A460-9001CB367B8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977675" y="4142541"/>
            <a:ext cx="1041952" cy="196121"/>
          </a:xfrm>
          <a:prstGeom prst="rect">
            <a:avLst/>
          </a:prstGeom>
        </p:spPr>
      </p:pic>
      <p:sp>
        <p:nvSpPr>
          <p:cNvPr id="24" name="Rectangle 23">
            <a:extLst>
              <a:ext uri="{FF2B5EF4-FFF2-40B4-BE49-F238E27FC236}">
                <a16:creationId xmlns:a16="http://schemas.microsoft.com/office/drawing/2014/main" id="{7123DDEC-E671-4160-9DA6-0B41742C5B9A}"/>
              </a:ext>
            </a:extLst>
          </p:cNvPr>
          <p:cNvSpPr/>
          <p:nvPr/>
        </p:nvSpPr>
        <p:spPr>
          <a:xfrm>
            <a:off x="8908024" y="4644339"/>
            <a:ext cx="2816352" cy="2828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pPr>
            <a:r>
              <a:rPr lang="en-US" sz="2400" dirty="0">
                <a:solidFill>
                  <a:schemeClr val="bg2"/>
                </a:solidFill>
                <a:latin typeface="+mj-lt"/>
              </a:rPr>
              <a:t>HYPERVISOR</a:t>
            </a:r>
          </a:p>
        </p:txBody>
      </p:sp>
      <p:grpSp>
        <p:nvGrpSpPr>
          <p:cNvPr id="25" name="Group 24">
            <a:extLst>
              <a:ext uri="{FF2B5EF4-FFF2-40B4-BE49-F238E27FC236}">
                <a16:creationId xmlns:a16="http://schemas.microsoft.com/office/drawing/2014/main" id="{C715CB25-B920-4E80-AAFE-347ADE67F0B9}"/>
              </a:ext>
            </a:extLst>
          </p:cNvPr>
          <p:cNvGrpSpPr/>
          <p:nvPr/>
        </p:nvGrpSpPr>
        <p:grpSpPr>
          <a:xfrm>
            <a:off x="4689989" y="1252225"/>
            <a:ext cx="2812025" cy="2077572"/>
            <a:chOff x="506362" y="2829974"/>
            <a:chExt cx="2109019" cy="1558179"/>
          </a:xfrm>
        </p:grpSpPr>
        <p:sp>
          <p:nvSpPr>
            <p:cNvPr id="97" name="Rectangle 96">
              <a:extLst>
                <a:ext uri="{FF2B5EF4-FFF2-40B4-BE49-F238E27FC236}">
                  <a16:creationId xmlns:a16="http://schemas.microsoft.com/office/drawing/2014/main" id="{CD667CFF-95E6-4B98-8A6B-F859E397056C}"/>
                </a:ext>
              </a:extLst>
            </p:cNvPr>
            <p:cNvSpPr/>
            <p:nvPr/>
          </p:nvSpPr>
          <p:spPr>
            <a:xfrm>
              <a:off x="506362" y="2829974"/>
              <a:ext cx="492961" cy="49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MES</a:t>
              </a:r>
            </a:p>
          </p:txBody>
        </p:sp>
        <p:sp>
          <p:nvSpPr>
            <p:cNvPr id="98" name="Rectangle 97">
              <a:extLst>
                <a:ext uri="{FF2B5EF4-FFF2-40B4-BE49-F238E27FC236}">
                  <a16:creationId xmlns:a16="http://schemas.microsoft.com/office/drawing/2014/main" id="{7F6E46E2-444C-4BCE-AA87-5CB6502B06FF}"/>
                </a:ext>
              </a:extLst>
            </p:cNvPr>
            <p:cNvSpPr/>
            <p:nvPr/>
          </p:nvSpPr>
          <p:spPr>
            <a:xfrm>
              <a:off x="1045048" y="2829974"/>
              <a:ext cx="492961" cy="49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APP1</a:t>
              </a:r>
            </a:p>
          </p:txBody>
        </p:sp>
        <p:sp>
          <p:nvSpPr>
            <p:cNvPr id="99" name="Rectangle 98">
              <a:extLst>
                <a:ext uri="{FF2B5EF4-FFF2-40B4-BE49-F238E27FC236}">
                  <a16:creationId xmlns:a16="http://schemas.microsoft.com/office/drawing/2014/main" id="{AF128773-4A58-4018-98ED-65E14BF54BF5}"/>
                </a:ext>
              </a:extLst>
            </p:cNvPr>
            <p:cNvSpPr/>
            <p:nvPr/>
          </p:nvSpPr>
          <p:spPr>
            <a:xfrm>
              <a:off x="1583734" y="2829974"/>
              <a:ext cx="492961" cy="49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APP2</a:t>
              </a:r>
            </a:p>
          </p:txBody>
        </p:sp>
        <p:sp>
          <p:nvSpPr>
            <p:cNvPr id="100" name="Rectangle 99">
              <a:extLst>
                <a:ext uri="{FF2B5EF4-FFF2-40B4-BE49-F238E27FC236}">
                  <a16:creationId xmlns:a16="http://schemas.microsoft.com/office/drawing/2014/main" id="{CE3751C6-E1E5-4229-B2F9-CFFD0FCAC6DE}"/>
                </a:ext>
              </a:extLst>
            </p:cNvPr>
            <p:cNvSpPr/>
            <p:nvPr/>
          </p:nvSpPr>
          <p:spPr>
            <a:xfrm>
              <a:off x="2122420" y="2829974"/>
              <a:ext cx="492961" cy="49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APP…</a:t>
              </a:r>
            </a:p>
          </p:txBody>
        </p:sp>
        <p:sp>
          <p:nvSpPr>
            <p:cNvPr id="101" name="Rectangle 100">
              <a:extLst>
                <a:ext uri="{FF2B5EF4-FFF2-40B4-BE49-F238E27FC236}">
                  <a16:creationId xmlns:a16="http://schemas.microsoft.com/office/drawing/2014/main" id="{C8A62F40-C2C1-4577-A652-39B0A2025BAD}"/>
                </a:ext>
              </a:extLst>
            </p:cNvPr>
            <p:cNvSpPr/>
            <p:nvPr/>
          </p:nvSpPr>
          <p:spPr>
            <a:xfrm>
              <a:off x="506362" y="3362583"/>
              <a:ext cx="2109019" cy="492961"/>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0" rIns="0" rtlCol="0" anchor="ctr"/>
            <a:lstStyle/>
            <a:p>
              <a:pPr algn="ctr">
                <a:lnSpc>
                  <a:spcPct val="80000"/>
                </a:lnSpc>
              </a:pPr>
              <a:r>
                <a:rPr lang="en-US" sz="2400" dirty="0">
                  <a:latin typeface="+mj-lt"/>
                </a:rPr>
                <a:t>Legacy OS</a:t>
              </a:r>
            </a:p>
          </p:txBody>
        </p:sp>
        <p:sp>
          <p:nvSpPr>
            <p:cNvPr id="102" name="Rectangle 101">
              <a:extLst>
                <a:ext uri="{FF2B5EF4-FFF2-40B4-BE49-F238E27FC236}">
                  <a16:creationId xmlns:a16="http://schemas.microsoft.com/office/drawing/2014/main" id="{1EA09242-5659-4728-B280-F32135A2A411}"/>
                </a:ext>
              </a:extLst>
            </p:cNvPr>
            <p:cNvSpPr/>
            <p:nvPr/>
          </p:nvSpPr>
          <p:spPr>
            <a:xfrm>
              <a:off x="506362" y="3895192"/>
              <a:ext cx="2109019" cy="49296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3733" dirty="0">
                  <a:solidFill>
                    <a:schemeClr val="bg2"/>
                  </a:solidFill>
                  <a:latin typeface="+mj-lt"/>
                </a:rPr>
                <a:t>OLD</a:t>
              </a:r>
              <a:r>
                <a:rPr lang="en-US" sz="2133" dirty="0">
                  <a:solidFill>
                    <a:schemeClr val="bg2"/>
                  </a:solidFill>
                  <a:latin typeface="+mj-lt"/>
                </a:rPr>
                <a:t> industrial pc</a:t>
              </a:r>
            </a:p>
          </p:txBody>
        </p:sp>
      </p:grpSp>
      <p:pic>
        <p:nvPicPr>
          <p:cNvPr id="107" name="Picture 106">
            <a:extLst>
              <a:ext uri="{FF2B5EF4-FFF2-40B4-BE49-F238E27FC236}">
                <a16:creationId xmlns:a16="http://schemas.microsoft.com/office/drawing/2014/main" id="{98F60510-84F3-4B65-A113-80A3C3881D9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99796" y="2192950"/>
            <a:ext cx="1041952" cy="196121"/>
          </a:xfrm>
          <a:prstGeom prst="rect">
            <a:avLst/>
          </a:prstGeom>
        </p:spPr>
      </p:pic>
      <p:sp>
        <p:nvSpPr>
          <p:cNvPr id="27" name="Rectangle 26">
            <a:extLst>
              <a:ext uri="{FF2B5EF4-FFF2-40B4-BE49-F238E27FC236}">
                <a16:creationId xmlns:a16="http://schemas.microsoft.com/office/drawing/2014/main" id="{6DB8B5C9-0A9C-4CBE-93F0-0AF0C8257B77}"/>
              </a:ext>
            </a:extLst>
          </p:cNvPr>
          <p:cNvSpPr/>
          <p:nvPr/>
        </p:nvSpPr>
        <p:spPr>
          <a:xfrm>
            <a:off x="3283974" y="4657548"/>
            <a:ext cx="2434655" cy="1077218"/>
          </a:xfrm>
          <a:prstGeom prst="rect">
            <a:avLst/>
          </a:prstGeom>
        </p:spPr>
        <p:txBody>
          <a:bodyPr wrap="square">
            <a:spAutoFit/>
          </a:bodyPr>
          <a:lstStyle/>
          <a:p>
            <a:r>
              <a:rPr lang="en-US" sz="1600" dirty="0"/>
              <a:t>Upgrade to the latest generation of hardware &amp; update your SW applications and drivers</a:t>
            </a:r>
          </a:p>
        </p:txBody>
      </p:sp>
      <p:sp>
        <p:nvSpPr>
          <p:cNvPr id="111" name="Rectangle 110">
            <a:extLst>
              <a:ext uri="{FF2B5EF4-FFF2-40B4-BE49-F238E27FC236}">
                <a16:creationId xmlns:a16="http://schemas.microsoft.com/office/drawing/2014/main" id="{DCDD6FB7-3DE9-4F6D-84A9-392811CDC379}"/>
              </a:ext>
            </a:extLst>
          </p:cNvPr>
          <p:cNvSpPr/>
          <p:nvPr/>
        </p:nvSpPr>
        <p:spPr>
          <a:xfrm>
            <a:off x="6096001" y="4657548"/>
            <a:ext cx="2812025" cy="1323439"/>
          </a:xfrm>
          <a:prstGeom prst="rect">
            <a:avLst/>
          </a:prstGeom>
        </p:spPr>
        <p:txBody>
          <a:bodyPr wrap="square">
            <a:spAutoFit/>
          </a:bodyPr>
          <a:lstStyle/>
          <a:p>
            <a:pPr algn="r"/>
            <a:r>
              <a:rPr lang="en-US" sz="1600" dirty="0"/>
              <a:t>Maintain your existing software, I/O, applications  while deploying latest generation HW and applications</a:t>
            </a:r>
          </a:p>
        </p:txBody>
      </p:sp>
      <p:sp>
        <p:nvSpPr>
          <p:cNvPr id="29" name="Rectangle 28">
            <a:extLst>
              <a:ext uri="{FF2B5EF4-FFF2-40B4-BE49-F238E27FC236}">
                <a16:creationId xmlns:a16="http://schemas.microsoft.com/office/drawing/2014/main" id="{2815A341-D88C-4198-9863-2D978C47DB7B}"/>
              </a:ext>
            </a:extLst>
          </p:cNvPr>
          <p:cNvSpPr/>
          <p:nvPr/>
        </p:nvSpPr>
        <p:spPr>
          <a:xfrm>
            <a:off x="471950" y="1930194"/>
            <a:ext cx="2812015" cy="830997"/>
          </a:xfrm>
          <a:prstGeom prst="rect">
            <a:avLst/>
          </a:prstGeom>
        </p:spPr>
        <p:txBody>
          <a:bodyPr wrap="square">
            <a:spAutoFit/>
          </a:bodyPr>
          <a:lstStyle/>
          <a:p>
            <a:pPr algn="ctr"/>
            <a:r>
              <a:rPr lang="en-US" sz="2400" dirty="0"/>
              <a:t>Upgrade Software </a:t>
            </a:r>
            <a:br>
              <a:rPr lang="en-US" sz="2400" dirty="0"/>
            </a:br>
            <a:r>
              <a:rPr lang="en-US" sz="2400" dirty="0"/>
              <a:t>&amp; Hardware</a:t>
            </a:r>
          </a:p>
        </p:txBody>
      </p:sp>
      <p:sp>
        <p:nvSpPr>
          <p:cNvPr id="112" name="Rectangle 111">
            <a:extLst>
              <a:ext uri="{FF2B5EF4-FFF2-40B4-BE49-F238E27FC236}">
                <a16:creationId xmlns:a16="http://schemas.microsoft.com/office/drawing/2014/main" id="{0A861640-8B2D-4393-ABFB-334FB2334469}"/>
              </a:ext>
            </a:extLst>
          </p:cNvPr>
          <p:cNvSpPr/>
          <p:nvPr/>
        </p:nvSpPr>
        <p:spPr>
          <a:xfrm>
            <a:off x="8908037" y="1930194"/>
            <a:ext cx="2812015" cy="830997"/>
          </a:xfrm>
          <a:prstGeom prst="rect">
            <a:avLst/>
          </a:prstGeom>
        </p:spPr>
        <p:txBody>
          <a:bodyPr wrap="square">
            <a:spAutoFit/>
          </a:bodyPr>
          <a:lstStyle/>
          <a:p>
            <a:pPr algn="ctr"/>
            <a:r>
              <a:rPr lang="en-US" sz="2400" dirty="0"/>
              <a:t>Upgrade Hardware Only</a:t>
            </a:r>
          </a:p>
        </p:txBody>
      </p:sp>
      <p:sp>
        <p:nvSpPr>
          <p:cNvPr id="114" name="TextBox 113">
            <a:extLst>
              <a:ext uri="{FF2B5EF4-FFF2-40B4-BE49-F238E27FC236}">
                <a16:creationId xmlns:a16="http://schemas.microsoft.com/office/drawing/2014/main" id="{F08E7CDC-2F5E-4A64-BA62-93544173ED0D}"/>
              </a:ext>
            </a:extLst>
          </p:cNvPr>
          <p:cNvSpPr txBox="1"/>
          <p:nvPr/>
        </p:nvSpPr>
        <p:spPr>
          <a:xfrm>
            <a:off x="7343841" y="3382297"/>
            <a:ext cx="1423787" cy="584775"/>
          </a:xfrm>
          <a:prstGeom prst="rect">
            <a:avLst/>
          </a:prstGeom>
          <a:noFill/>
        </p:spPr>
        <p:txBody>
          <a:bodyPr wrap="none" rtlCol="0" anchor="ctr">
            <a:spAutoFit/>
          </a:bodyPr>
          <a:lstStyle/>
          <a:p>
            <a:pPr algn="ctr"/>
            <a:r>
              <a:rPr lang="en-US" sz="1600" dirty="0"/>
              <a:t>Legacy</a:t>
            </a:r>
            <a:br>
              <a:rPr lang="en-US" sz="1600" dirty="0"/>
            </a:br>
            <a:r>
              <a:rPr lang="en-US" sz="1600" dirty="0"/>
              <a:t>Compatibility</a:t>
            </a:r>
          </a:p>
        </p:txBody>
      </p:sp>
      <p:sp>
        <p:nvSpPr>
          <p:cNvPr id="39" name="Text Placeholder 6">
            <a:extLst>
              <a:ext uri="{FF2B5EF4-FFF2-40B4-BE49-F238E27FC236}">
                <a16:creationId xmlns:a16="http://schemas.microsoft.com/office/drawing/2014/main" id="{8D194EFE-A668-4185-9770-7648CD54CACE}"/>
              </a:ext>
            </a:extLst>
          </p:cNvPr>
          <p:cNvSpPr>
            <a:spLocks noGrp="1"/>
          </p:cNvSpPr>
          <p:nvPr>
            <p:ph type="body" sz="quarter" idx="13"/>
          </p:nvPr>
        </p:nvSpPr>
        <p:spPr>
          <a:xfrm>
            <a:off x="471950" y="6185035"/>
            <a:ext cx="11248101" cy="222305"/>
          </a:xfrm>
        </p:spPr>
        <p:txBody>
          <a:bodyPr/>
          <a:lstStyle/>
          <a:p>
            <a:r>
              <a:rPr lang="en-US" dirty="0"/>
              <a:t>* Other names and brands may be claimed as the property of others.</a:t>
            </a:r>
          </a:p>
        </p:txBody>
      </p:sp>
    </p:spTree>
    <p:extLst>
      <p:ext uri="{BB962C8B-B14F-4D97-AF65-F5344CB8AC3E}">
        <p14:creationId xmlns:p14="http://schemas.microsoft.com/office/powerpoint/2010/main" val="72920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514444F8-2E6C-43B1-99B5-25C86BDF2995}"/>
              </a:ext>
            </a:extLst>
          </p:cNvPr>
          <p:cNvGrpSpPr/>
          <p:nvPr/>
        </p:nvGrpSpPr>
        <p:grpSpPr>
          <a:xfrm>
            <a:off x="471950" y="554665"/>
            <a:ext cx="11248100" cy="5294076"/>
            <a:chOff x="353962" y="650939"/>
            <a:chExt cx="8436075" cy="3970557"/>
          </a:xfrm>
        </p:grpSpPr>
        <p:grpSp>
          <p:nvGrpSpPr>
            <p:cNvPr id="6" name="Group 5">
              <a:extLst>
                <a:ext uri="{FF2B5EF4-FFF2-40B4-BE49-F238E27FC236}">
                  <a16:creationId xmlns:a16="http://schemas.microsoft.com/office/drawing/2014/main" id="{9E353EBC-4187-4B1A-A293-6FC4C947FF3F}"/>
                </a:ext>
              </a:extLst>
            </p:cNvPr>
            <p:cNvGrpSpPr/>
            <p:nvPr/>
          </p:nvGrpSpPr>
          <p:grpSpPr>
            <a:xfrm>
              <a:off x="2920357" y="2206090"/>
              <a:ext cx="3303286" cy="860254"/>
              <a:chOff x="2685893" y="2270661"/>
              <a:chExt cx="3303286" cy="860254"/>
            </a:xfrm>
          </p:grpSpPr>
          <p:pic>
            <p:nvPicPr>
              <p:cNvPr id="16" name="Picture 15">
                <a:extLst>
                  <a:ext uri="{FF2B5EF4-FFF2-40B4-BE49-F238E27FC236}">
                    <a16:creationId xmlns:a16="http://schemas.microsoft.com/office/drawing/2014/main" id="{1DD37A42-1AA6-4D52-8841-901EA50B1D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5893" y="2270661"/>
                <a:ext cx="904162" cy="696270"/>
              </a:xfrm>
              <a:prstGeom prst="rect">
                <a:avLst/>
              </a:prstGeom>
            </p:spPr>
          </p:pic>
          <p:pic>
            <p:nvPicPr>
              <p:cNvPr id="18" name="Picture 17">
                <a:extLst>
                  <a:ext uri="{FF2B5EF4-FFF2-40B4-BE49-F238E27FC236}">
                    <a16:creationId xmlns:a16="http://schemas.microsoft.com/office/drawing/2014/main" id="{F09E94F6-C35E-4D30-B19A-4F3CD36CA3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7507" y="2513315"/>
                <a:ext cx="774415" cy="554804"/>
              </a:xfrm>
              <a:prstGeom prst="rect">
                <a:avLst/>
              </a:prstGeom>
            </p:spPr>
          </p:pic>
          <p:pic>
            <p:nvPicPr>
              <p:cNvPr id="20" name="Picture 19">
                <a:extLst>
                  <a:ext uri="{FF2B5EF4-FFF2-40B4-BE49-F238E27FC236}">
                    <a16:creationId xmlns:a16="http://schemas.microsoft.com/office/drawing/2014/main" id="{33D8AA79-B6B4-412B-9CA7-87CCFC2F91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3916" y="2301370"/>
                <a:ext cx="655263" cy="629052"/>
              </a:xfrm>
              <a:prstGeom prst="rect">
                <a:avLst/>
              </a:prstGeom>
            </p:spPr>
          </p:pic>
          <p:pic>
            <p:nvPicPr>
              <p:cNvPr id="21" name="Picture 20">
                <a:extLst>
                  <a:ext uri="{FF2B5EF4-FFF2-40B4-BE49-F238E27FC236}">
                    <a16:creationId xmlns:a16="http://schemas.microsoft.com/office/drawing/2014/main" id="{3CE9B2D9-816C-4605-8293-1405E8FC82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0725" y="2457906"/>
                <a:ext cx="692918" cy="578069"/>
              </a:xfrm>
              <a:prstGeom prst="rect">
                <a:avLst/>
              </a:prstGeom>
            </p:spPr>
          </p:pic>
          <p:pic>
            <p:nvPicPr>
              <p:cNvPr id="17" name="Picture 16">
                <a:extLst>
                  <a:ext uri="{FF2B5EF4-FFF2-40B4-BE49-F238E27FC236}">
                    <a16:creationId xmlns:a16="http://schemas.microsoft.com/office/drawing/2014/main" id="{FEC25735-F489-4E3B-8A74-2A93EA737FA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63243" y="2732173"/>
                <a:ext cx="797486" cy="398742"/>
              </a:xfrm>
              <a:prstGeom prst="rect">
                <a:avLst/>
              </a:prstGeom>
            </p:spPr>
          </p:pic>
        </p:grpSp>
        <p:sp>
          <p:nvSpPr>
            <p:cNvPr id="22" name="Rounded Rectangle 44">
              <a:extLst>
                <a:ext uri="{FF2B5EF4-FFF2-40B4-BE49-F238E27FC236}">
                  <a16:creationId xmlns:a16="http://schemas.microsoft.com/office/drawing/2014/main" id="{3F7BFD66-B382-472A-8458-C8EB6A412FD1}"/>
                </a:ext>
              </a:extLst>
            </p:cNvPr>
            <p:cNvSpPr/>
            <p:nvPr/>
          </p:nvSpPr>
          <p:spPr>
            <a:xfrm>
              <a:off x="353962" y="650939"/>
              <a:ext cx="2781546" cy="1322061"/>
            </a:xfrm>
            <a:prstGeom prst="rect">
              <a:avLst/>
            </a:prstGeom>
            <a:gradFill flip="none" rotWithShape="1">
              <a:gsLst>
                <a:gs pos="100000">
                  <a:schemeClr val="bg2"/>
                </a:gs>
                <a:gs pos="0">
                  <a:schemeClr val="bg2">
                    <a:alpha val="0"/>
                  </a:schemeClr>
                </a:gs>
              </a:gsLst>
              <a:lin ang="16200000" scaled="1"/>
              <a:tileRect/>
            </a:gradFill>
            <a:ln>
              <a:gradFill flip="none" rotWithShape="1">
                <a:gsLst>
                  <a:gs pos="0">
                    <a:schemeClr val="accent2">
                      <a:alpha val="0"/>
                    </a:schemeClr>
                  </a:gs>
                  <a:gs pos="100000">
                    <a:schemeClr val="accent2"/>
                  </a:gs>
                </a:gsLst>
                <a:lin ang="16200000" scaled="1"/>
                <a:tileRect/>
              </a:gradFill>
            </a:ln>
          </p:spPr>
          <p:txBody>
            <a:bodyPr wrap="square" lIns="121920" tIns="121920" rIns="121920" bIns="60960" anchor="t" anchorCtr="0">
              <a:noAutofit/>
            </a:bodyPr>
            <a:lstStyle/>
            <a:p>
              <a:pPr algn="ctr" defTabSz="914377">
                <a:lnSpc>
                  <a:spcPct val="70000"/>
                </a:lnSpc>
                <a:spcBef>
                  <a:spcPts val="800"/>
                </a:spcBef>
                <a:defRPr/>
              </a:pPr>
              <a:r>
                <a:rPr lang="en-US" sz="3733" kern="0" dirty="0">
                  <a:solidFill>
                    <a:schemeClr val="accent3"/>
                  </a:solidFill>
                  <a:latin typeface="Intel Clear Pro"/>
                </a:rPr>
                <a:t>Production</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Control &amp; Automation </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Improve Yield </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Reduce Downtime </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Optimization </a:t>
              </a:r>
              <a:endParaRPr lang="en-US" sz="3200"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24" name="Rounded Rectangle 44">
              <a:extLst>
                <a:ext uri="{FF2B5EF4-FFF2-40B4-BE49-F238E27FC236}">
                  <a16:creationId xmlns:a16="http://schemas.microsoft.com/office/drawing/2014/main" id="{C4139D84-A412-4993-AEEA-0B131CCE8018}"/>
                </a:ext>
              </a:extLst>
            </p:cNvPr>
            <p:cNvSpPr/>
            <p:nvPr/>
          </p:nvSpPr>
          <p:spPr>
            <a:xfrm>
              <a:off x="3181227" y="650939"/>
              <a:ext cx="2781546" cy="1322061"/>
            </a:xfrm>
            <a:prstGeom prst="rect">
              <a:avLst/>
            </a:prstGeom>
            <a:gradFill flip="none" rotWithShape="1">
              <a:gsLst>
                <a:gs pos="100000">
                  <a:schemeClr val="bg2"/>
                </a:gs>
                <a:gs pos="0">
                  <a:schemeClr val="bg2">
                    <a:alpha val="0"/>
                  </a:schemeClr>
                </a:gs>
              </a:gsLst>
              <a:lin ang="16200000" scaled="1"/>
              <a:tileRect/>
            </a:gradFill>
            <a:ln>
              <a:gradFill flip="none" rotWithShape="1">
                <a:gsLst>
                  <a:gs pos="0">
                    <a:schemeClr val="accent2">
                      <a:alpha val="0"/>
                    </a:schemeClr>
                  </a:gs>
                  <a:gs pos="100000">
                    <a:schemeClr val="accent2"/>
                  </a:gs>
                </a:gsLst>
                <a:lin ang="16200000" scaled="1"/>
                <a:tileRect/>
              </a:gradFill>
            </a:ln>
          </p:spPr>
          <p:txBody>
            <a:bodyPr wrap="square" lIns="121920" tIns="121920" rIns="121920" bIns="60960" anchor="t" anchorCtr="0">
              <a:noAutofit/>
            </a:bodyPr>
            <a:lstStyle/>
            <a:p>
              <a:pPr algn="ctr" defTabSz="914377">
                <a:lnSpc>
                  <a:spcPct val="70000"/>
                </a:lnSpc>
                <a:spcBef>
                  <a:spcPts val="800"/>
                </a:spcBef>
                <a:defRPr/>
              </a:pPr>
              <a:r>
                <a:rPr lang="en-US" sz="3733" kern="0" dirty="0">
                  <a:solidFill>
                    <a:schemeClr val="accent3"/>
                  </a:solidFill>
                  <a:latin typeface="Intel Clear Pro"/>
                </a:rPr>
                <a:t>Quality</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Quality Management </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Process Control </a:t>
              </a:r>
            </a:p>
          </p:txBody>
        </p:sp>
        <p:sp>
          <p:nvSpPr>
            <p:cNvPr id="25" name="Rounded Rectangle 44">
              <a:extLst>
                <a:ext uri="{FF2B5EF4-FFF2-40B4-BE49-F238E27FC236}">
                  <a16:creationId xmlns:a16="http://schemas.microsoft.com/office/drawing/2014/main" id="{30B19A90-6305-49FE-957A-FD470A179E2E}"/>
                </a:ext>
              </a:extLst>
            </p:cNvPr>
            <p:cNvSpPr/>
            <p:nvPr/>
          </p:nvSpPr>
          <p:spPr>
            <a:xfrm>
              <a:off x="6008492" y="650939"/>
              <a:ext cx="2781545" cy="1322061"/>
            </a:xfrm>
            <a:prstGeom prst="rect">
              <a:avLst/>
            </a:prstGeom>
            <a:gradFill flip="none" rotWithShape="1">
              <a:gsLst>
                <a:gs pos="100000">
                  <a:schemeClr val="bg2"/>
                </a:gs>
                <a:gs pos="0">
                  <a:schemeClr val="bg2">
                    <a:alpha val="0"/>
                  </a:schemeClr>
                </a:gs>
              </a:gsLst>
              <a:lin ang="16200000" scaled="1"/>
              <a:tileRect/>
            </a:gradFill>
            <a:ln>
              <a:gradFill flip="none" rotWithShape="1">
                <a:gsLst>
                  <a:gs pos="0">
                    <a:schemeClr val="accent2">
                      <a:alpha val="0"/>
                    </a:schemeClr>
                  </a:gs>
                  <a:gs pos="100000">
                    <a:schemeClr val="accent2"/>
                  </a:gs>
                </a:gsLst>
                <a:lin ang="16200000" scaled="1"/>
                <a:tileRect/>
              </a:gradFill>
            </a:ln>
          </p:spPr>
          <p:txBody>
            <a:bodyPr wrap="square" lIns="121920" tIns="121920" rIns="121920" bIns="60960" anchor="t" anchorCtr="0">
              <a:noAutofit/>
            </a:bodyPr>
            <a:lstStyle/>
            <a:p>
              <a:pPr algn="ctr" defTabSz="914377">
                <a:lnSpc>
                  <a:spcPct val="70000"/>
                </a:lnSpc>
                <a:spcBef>
                  <a:spcPts val="800"/>
                </a:spcBef>
                <a:defRPr/>
              </a:pPr>
              <a:r>
                <a:rPr lang="en-US" sz="3733" kern="0" dirty="0">
                  <a:solidFill>
                    <a:schemeClr val="accent3"/>
                  </a:solidFill>
                  <a:latin typeface="Intel Clear Pro"/>
                </a:rPr>
                <a:t>Inventory</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Supply Chain Tracking </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Location Sensors</a:t>
              </a:r>
            </a:p>
          </p:txBody>
        </p:sp>
        <p:sp>
          <p:nvSpPr>
            <p:cNvPr id="26" name="Rounded Rectangle 44">
              <a:extLst>
                <a:ext uri="{FF2B5EF4-FFF2-40B4-BE49-F238E27FC236}">
                  <a16:creationId xmlns:a16="http://schemas.microsoft.com/office/drawing/2014/main" id="{EB6C722C-EDA8-4C7D-A7BB-BF02A65F565D}"/>
                </a:ext>
              </a:extLst>
            </p:cNvPr>
            <p:cNvSpPr/>
            <p:nvPr/>
          </p:nvSpPr>
          <p:spPr>
            <a:xfrm>
              <a:off x="353962" y="3299435"/>
              <a:ext cx="2781546" cy="1322061"/>
            </a:xfrm>
            <a:prstGeom prst="rect">
              <a:avLst/>
            </a:prstGeom>
            <a:gradFill flip="none" rotWithShape="1">
              <a:gsLst>
                <a:gs pos="0">
                  <a:schemeClr val="bg2">
                    <a:alpha val="0"/>
                  </a:schemeClr>
                </a:gs>
                <a:gs pos="100000">
                  <a:schemeClr val="bg2"/>
                </a:gs>
              </a:gsLst>
              <a:lin ang="5400000" scaled="1"/>
              <a:tileRect/>
            </a:gradFill>
            <a:ln>
              <a:gradFill>
                <a:gsLst>
                  <a:gs pos="0">
                    <a:schemeClr val="accent2">
                      <a:alpha val="0"/>
                    </a:schemeClr>
                  </a:gs>
                  <a:gs pos="100000">
                    <a:schemeClr val="accent2"/>
                  </a:gs>
                </a:gsLst>
                <a:lin ang="5400000" scaled="1"/>
              </a:gradFill>
            </a:ln>
          </p:spPr>
          <p:txBody>
            <a:bodyPr wrap="square" lIns="121920" tIns="121920" rIns="121920" bIns="60960" anchor="t" anchorCtr="0">
              <a:noAutofit/>
            </a:bodyPr>
            <a:lstStyle/>
            <a:p>
              <a:pPr algn="ctr" defTabSz="914377">
                <a:lnSpc>
                  <a:spcPct val="70000"/>
                </a:lnSpc>
                <a:spcBef>
                  <a:spcPts val="800"/>
                </a:spcBef>
                <a:defRPr/>
              </a:pPr>
              <a:r>
                <a:rPr lang="en-US" sz="3733" kern="0" dirty="0">
                  <a:solidFill>
                    <a:schemeClr val="accent3"/>
                  </a:solidFill>
                  <a:latin typeface="Intel Clear Pro"/>
                </a:rPr>
                <a:t>Maintenance</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Scheduled Downtime Augmented by Sensor-based Monitoring</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endParaRPr lang="en-US" sz="3200"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27" name="Rounded Rectangle 44">
              <a:extLst>
                <a:ext uri="{FF2B5EF4-FFF2-40B4-BE49-F238E27FC236}">
                  <a16:creationId xmlns:a16="http://schemas.microsoft.com/office/drawing/2014/main" id="{A7246C85-E04B-49BA-B3E2-BAF5FC4E4BBA}"/>
                </a:ext>
              </a:extLst>
            </p:cNvPr>
            <p:cNvSpPr/>
            <p:nvPr/>
          </p:nvSpPr>
          <p:spPr>
            <a:xfrm>
              <a:off x="3181227" y="3299435"/>
              <a:ext cx="2781546" cy="1322061"/>
            </a:xfrm>
            <a:prstGeom prst="rect">
              <a:avLst/>
            </a:prstGeom>
            <a:gradFill flip="none" rotWithShape="1">
              <a:gsLst>
                <a:gs pos="0">
                  <a:schemeClr val="bg2">
                    <a:alpha val="0"/>
                  </a:schemeClr>
                </a:gs>
                <a:gs pos="100000">
                  <a:schemeClr val="bg2"/>
                </a:gs>
              </a:gsLst>
              <a:lin ang="5400000" scaled="1"/>
              <a:tileRect/>
            </a:gradFill>
            <a:ln>
              <a:gradFill>
                <a:gsLst>
                  <a:gs pos="0">
                    <a:schemeClr val="accent2">
                      <a:alpha val="0"/>
                    </a:schemeClr>
                  </a:gs>
                  <a:gs pos="100000">
                    <a:schemeClr val="accent2"/>
                  </a:gs>
                </a:gsLst>
                <a:lin ang="5400000" scaled="1"/>
              </a:gradFill>
            </a:ln>
          </p:spPr>
          <p:txBody>
            <a:bodyPr wrap="square" lIns="121920" tIns="121920" rIns="121920" bIns="60960" anchor="t" anchorCtr="0">
              <a:noAutofit/>
            </a:bodyPr>
            <a:lstStyle/>
            <a:p>
              <a:pPr algn="ctr" defTabSz="914377">
                <a:lnSpc>
                  <a:spcPct val="70000"/>
                </a:lnSpc>
                <a:spcBef>
                  <a:spcPts val="800"/>
                </a:spcBef>
                <a:defRPr/>
              </a:pPr>
              <a:r>
                <a:rPr lang="en-US" sz="3733" kern="0" dirty="0">
                  <a:solidFill>
                    <a:schemeClr val="accent3"/>
                  </a:solidFill>
                  <a:latin typeface="Intel Clear Pro"/>
                </a:rPr>
                <a:t>Safety</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Worker Safety Program</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Safety Tracked Offline</a:t>
              </a:r>
            </a:p>
          </p:txBody>
        </p:sp>
        <p:sp>
          <p:nvSpPr>
            <p:cNvPr id="28" name="Rounded Rectangle 44">
              <a:extLst>
                <a:ext uri="{FF2B5EF4-FFF2-40B4-BE49-F238E27FC236}">
                  <a16:creationId xmlns:a16="http://schemas.microsoft.com/office/drawing/2014/main" id="{A43B0D83-98D8-457B-92DA-5D12C26AC710}"/>
                </a:ext>
              </a:extLst>
            </p:cNvPr>
            <p:cNvSpPr/>
            <p:nvPr/>
          </p:nvSpPr>
          <p:spPr>
            <a:xfrm>
              <a:off x="6008492" y="3299435"/>
              <a:ext cx="2781545" cy="1322061"/>
            </a:xfrm>
            <a:prstGeom prst="rect">
              <a:avLst/>
            </a:prstGeom>
            <a:gradFill flip="none" rotWithShape="1">
              <a:gsLst>
                <a:gs pos="0">
                  <a:schemeClr val="bg2">
                    <a:alpha val="0"/>
                  </a:schemeClr>
                </a:gs>
                <a:gs pos="100000">
                  <a:schemeClr val="bg2"/>
                </a:gs>
              </a:gsLst>
              <a:lin ang="5400000" scaled="1"/>
              <a:tileRect/>
            </a:gradFill>
            <a:ln>
              <a:gradFill>
                <a:gsLst>
                  <a:gs pos="0">
                    <a:schemeClr val="accent2">
                      <a:alpha val="0"/>
                    </a:schemeClr>
                  </a:gs>
                  <a:gs pos="100000">
                    <a:schemeClr val="accent2"/>
                  </a:gs>
                </a:gsLst>
                <a:lin ang="5400000" scaled="1"/>
              </a:gradFill>
            </a:ln>
          </p:spPr>
          <p:txBody>
            <a:bodyPr wrap="square" lIns="121920" tIns="121920" rIns="121920" bIns="60960" anchor="t" anchorCtr="0">
              <a:noAutofit/>
            </a:bodyPr>
            <a:lstStyle/>
            <a:p>
              <a:pPr algn="ctr" defTabSz="914377">
                <a:lnSpc>
                  <a:spcPct val="70000"/>
                </a:lnSpc>
                <a:spcBef>
                  <a:spcPts val="800"/>
                </a:spcBef>
                <a:defRPr/>
              </a:pPr>
              <a:r>
                <a:rPr lang="en-US" sz="3733" kern="0" dirty="0">
                  <a:solidFill>
                    <a:schemeClr val="accent3"/>
                  </a:solidFill>
                  <a:latin typeface="Intel Clear Pro"/>
                </a:rPr>
                <a:t>Regulatory</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System Compliance</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Operational Conditions</a:t>
              </a:r>
            </a:p>
          </p:txBody>
        </p:sp>
      </p:grpSp>
    </p:spTree>
    <p:extLst>
      <p:ext uri="{BB962C8B-B14F-4D97-AF65-F5344CB8AC3E}">
        <p14:creationId xmlns:p14="http://schemas.microsoft.com/office/powerpoint/2010/main" val="401492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17C39C-6C15-4E6E-8EF9-0CA87787B964}"/>
              </a:ext>
            </a:extLst>
          </p:cNvPr>
          <p:cNvSpPr>
            <a:spLocks noGrp="1"/>
          </p:cNvSpPr>
          <p:nvPr>
            <p:ph type="ctrTitle"/>
          </p:nvPr>
        </p:nvSpPr>
        <p:spPr>
          <a:xfrm>
            <a:off x="462846" y="2799745"/>
            <a:ext cx="11257205" cy="1959383"/>
          </a:xfrm>
        </p:spPr>
        <p:txBody>
          <a:bodyPr/>
          <a:lstStyle/>
          <a:p>
            <a:r>
              <a:rPr lang="en-US" dirty="0"/>
              <a:t>The Intel Developer</a:t>
            </a:r>
            <a:br>
              <a:rPr lang="en-US" dirty="0"/>
            </a:br>
            <a:r>
              <a:rPr lang="en-US" dirty="0"/>
              <a:t>Program </a:t>
            </a:r>
          </a:p>
        </p:txBody>
      </p:sp>
      <p:sp>
        <p:nvSpPr>
          <p:cNvPr id="7" name="Text Placeholder 6">
            <a:extLst>
              <a:ext uri="{FF2B5EF4-FFF2-40B4-BE49-F238E27FC236}">
                <a16:creationId xmlns:a16="http://schemas.microsoft.com/office/drawing/2014/main" id="{C138A0C1-90D7-49EA-B2D1-53B0B18249A1}"/>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DC98CD32-29BE-425C-93FC-F4A19365AE5F}"/>
              </a:ext>
            </a:extLst>
          </p:cNvPr>
          <p:cNvSpPr>
            <a:spLocks noGrp="1"/>
          </p:cNvSpPr>
          <p:nvPr>
            <p:ph type="sldNum" sz="quarter" idx="4294967295"/>
          </p:nvPr>
        </p:nvSpPr>
        <p:spPr>
          <a:xfrm>
            <a:off x="12022138" y="6553200"/>
            <a:ext cx="169862" cy="163513"/>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14</a:t>
            </a:fld>
            <a:endParaRPr lang="en-US" dirty="0"/>
          </a:p>
        </p:txBody>
      </p:sp>
    </p:spTree>
    <p:extLst>
      <p:ext uri="{BB962C8B-B14F-4D97-AF65-F5344CB8AC3E}">
        <p14:creationId xmlns:p14="http://schemas.microsoft.com/office/powerpoint/2010/main" val="133007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73CC-5842-B444-AA52-F8B2859561F6}"/>
              </a:ext>
            </a:extLst>
          </p:cNvPr>
          <p:cNvSpPr>
            <a:spLocks noGrp="1"/>
          </p:cNvSpPr>
          <p:nvPr>
            <p:ph type="title"/>
          </p:nvPr>
        </p:nvSpPr>
        <p:spPr/>
        <p:txBody>
          <a:bodyPr/>
          <a:lstStyle/>
          <a:p>
            <a:r>
              <a:rPr lang="en-US" b="1" dirty="0">
                <a:solidFill>
                  <a:schemeClr val="accent3">
                    <a:alpha val="90000"/>
                  </a:schemeClr>
                </a:solidFill>
              </a:rPr>
              <a:t>Enabling</a:t>
            </a:r>
            <a:r>
              <a:rPr lang="en-US" b="1" dirty="0"/>
              <a:t> New Developer Opportunities</a:t>
            </a:r>
          </a:p>
        </p:txBody>
      </p:sp>
      <p:sp>
        <p:nvSpPr>
          <p:cNvPr id="5" name="Slide Number Placeholder 4">
            <a:extLst>
              <a:ext uri="{FF2B5EF4-FFF2-40B4-BE49-F238E27FC236}">
                <a16:creationId xmlns:a16="http://schemas.microsoft.com/office/drawing/2014/main" id="{4A9B822A-75E2-EE41-ACC5-79CAF32923C3}"/>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15</a:t>
            </a:fld>
            <a:endParaRPr lang="en-US" dirty="0"/>
          </a:p>
        </p:txBody>
      </p:sp>
      <p:sp>
        <p:nvSpPr>
          <p:cNvPr id="50" name="TextBox 49">
            <a:extLst>
              <a:ext uri="{FF2B5EF4-FFF2-40B4-BE49-F238E27FC236}">
                <a16:creationId xmlns:a16="http://schemas.microsoft.com/office/drawing/2014/main" id="{966223FD-18E7-46AA-B0FE-CB33B6DF04EF}"/>
              </a:ext>
            </a:extLst>
          </p:cNvPr>
          <p:cNvSpPr txBox="1"/>
          <p:nvPr/>
        </p:nvSpPr>
        <p:spPr>
          <a:xfrm>
            <a:off x="8232845" y="2381987"/>
            <a:ext cx="3007408" cy="381323"/>
          </a:xfrm>
          <a:prstGeom prst="rect">
            <a:avLst/>
          </a:prstGeom>
          <a:noFill/>
        </p:spPr>
        <p:txBody>
          <a:bodyPr wrap="square" rtlCol="0">
            <a:spAutoFit/>
          </a:bodyPr>
          <a:lstStyle/>
          <a:p>
            <a:pPr defTabSz="1219170">
              <a:lnSpc>
                <a:spcPts val="2200"/>
              </a:lnSpc>
            </a:pPr>
            <a:r>
              <a:rPr lang="en-US" sz="2200" b="1" dirty="0"/>
              <a:t>What Intel Brings</a:t>
            </a:r>
          </a:p>
        </p:txBody>
      </p:sp>
      <p:grpSp>
        <p:nvGrpSpPr>
          <p:cNvPr id="7" name="Group 6">
            <a:extLst>
              <a:ext uri="{FF2B5EF4-FFF2-40B4-BE49-F238E27FC236}">
                <a16:creationId xmlns:a16="http://schemas.microsoft.com/office/drawing/2014/main" id="{91F0DDA8-F969-4EAC-83E2-48512D3B7C6F}"/>
              </a:ext>
            </a:extLst>
          </p:cNvPr>
          <p:cNvGrpSpPr/>
          <p:nvPr/>
        </p:nvGrpSpPr>
        <p:grpSpPr>
          <a:xfrm>
            <a:off x="403120" y="1278453"/>
            <a:ext cx="7730227" cy="4631902"/>
            <a:chOff x="403120" y="1278453"/>
            <a:chExt cx="7730227" cy="4631902"/>
          </a:xfrm>
        </p:grpSpPr>
        <p:sp>
          <p:nvSpPr>
            <p:cNvPr id="4" name="Arrow: Circular 3">
              <a:extLst>
                <a:ext uri="{FF2B5EF4-FFF2-40B4-BE49-F238E27FC236}">
                  <a16:creationId xmlns:a16="http://schemas.microsoft.com/office/drawing/2014/main" id="{EF1EFB53-1824-4F68-A0A2-4071EC20A426}"/>
                </a:ext>
              </a:extLst>
            </p:cNvPr>
            <p:cNvSpPr/>
            <p:nvPr/>
          </p:nvSpPr>
          <p:spPr>
            <a:xfrm rot="10800000">
              <a:off x="2566783" y="2151276"/>
              <a:ext cx="3121038" cy="3121038"/>
            </a:xfrm>
            <a:prstGeom prst="circularArrow">
              <a:avLst>
                <a:gd name="adj1" fmla="val 5293"/>
                <a:gd name="adj2" fmla="val 716999"/>
                <a:gd name="adj3" fmla="val 4152396"/>
                <a:gd name="adj4" fmla="val 15864085"/>
                <a:gd name="adj5" fmla="val 6737"/>
              </a:avLst>
            </a:prstGeom>
            <a:gradFill flip="none" rotWithShape="1">
              <a:gsLst>
                <a:gs pos="100000">
                  <a:schemeClr val="tx1">
                    <a:lumMod val="65000"/>
                  </a:schemeClr>
                </a:gs>
                <a:gs pos="32000">
                  <a:schemeClr val="bg1">
                    <a:lumMod val="65000"/>
                    <a:lumOff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Arrow: Circular 9">
              <a:extLst>
                <a:ext uri="{FF2B5EF4-FFF2-40B4-BE49-F238E27FC236}">
                  <a16:creationId xmlns:a16="http://schemas.microsoft.com/office/drawing/2014/main" id="{799F586B-B4A1-45AA-99FA-C9342D2CA027}"/>
                </a:ext>
              </a:extLst>
            </p:cNvPr>
            <p:cNvSpPr/>
            <p:nvPr/>
          </p:nvSpPr>
          <p:spPr>
            <a:xfrm>
              <a:off x="2566783" y="2151276"/>
              <a:ext cx="3121038" cy="3121038"/>
            </a:xfrm>
            <a:prstGeom prst="circularArrow">
              <a:avLst>
                <a:gd name="adj1" fmla="val 5293"/>
                <a:gd name="adj2" fmla="val 716999"/>
                <a:gd name="adj3" fmla="val 4152396"/>
                <a:gd name="adj4" fmla="val 15864085"/>
                <a:gd name="adj5" fmla="val 6737"/>
              </a:avLst>
            </a:prstGeom>
            <a:gradFill flip="none" rotWithShape="1">
              <a:gsLst>
                <a:gs pos="100000">
                  <a:schemeClr val="accent6"/>
                </a:gs>
                <a:gs pos="37000">
                  <a:schemeClr val="accent6">
                    <a:lumMod val="50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3" name="Group 2">
              <a:extLst>
                <a:ext uri="{FF2B5EF4-FFF2-40B4-BE49-F238E27FC236}">
                  <a16:creationId xmlns:a16="http://schemas.microsoft.com/office/drawing/2014/main" id="{2CA20B68-F42B-4E72-920D-4E780C3AEFCE}"/>
                </a:ext>
              </a:extLst>
            </p:cNvPr>
            <p:cNvGrpSpPr/>
            <p:nvPr/>
          </p:nvGrpSpPr>
          <p:grpSpPr>
            <a:xfrm>
              <a:off x="3240432" y="3424581"/>
              <a:ext cx="1028955" cy="964478"/>
              <a:chOff x="3240432" y="3424581"/>
              <a:chExt cx="1028955" cy="964478"/>
            </a:xfrm>
          </p:grpSpPr>
          <p:sp>
            <p:nvSpPr>
              <p:cNvPr id="28" name="Oval 27">
                <a:extLst>
                  <a:ext uri="{FF2B5EF4-FFF2-40B4-BE49-F238E27FC236}">
                    <a16:creationId xmlns:a16="http://schemas.microsoft.com/office/drawing/2014/main" id="{A545E8B5-DAAB-47F1-9F73-2F2E22116C43}"/>
                  </a:ext>
                </a:extLst>
              </p:cNvPr>
              <p:cNvSpPr/>
              <p:nvPr/>
            </p:nvSpPr>
            <p:spPr>
              <a:xfrm>
                <a:off x="3304909" y="3424581"/>
                <a:ext cx="964478" cy="964478"/>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D0795A7D-58B0-498B-B9A1-B356623AC5AB}"/>
                  </a:ext>
                </a:extLst>
              </p:cNvPr>
              <p:cNvSpPr txBox="1"/>
              <p:nvPr/>
            </p:nvSpPr>
            <p:spPr>
              <a:xfrm>
                <a:off x="3240432" y="3789487"/>
                <a:ext cx="836385" cy="338554"/>
              </a:xfrm>
              <a:prstGeom prst="rect">
                <a:avLst/>
              </a:prstGeom>
              <a:noFill/>
            </p:spPr>
            <p:txBody>
              <a:bodyPr wrap="square" rtlCol="0">
                <a:spAutoFit/>
              </a:bodyPr>
              <a:lstStyle/>
              <a:p>
                <a:pPr algn="ctr" defTabSz="1219170"/>
                <a:r>
                  <a:rPr lang="en-US" sz="800" b="1" dirty="0">
                    <a:solidFill>
                      <a:prstClr val="white"/>
                    </a:solidFill>
                  </a:rPr>
                  <a:t>Developer</a:t>
                </a:r>
                <a:br>
                  <a:rPr lang="en-US" sz="800" b="1" dirty="0">
                    <a:solidFill>
                      <a:prstClr val="white"/>
                    </a:solidFill>
                  </a:rPr>
                </a:br>
                <a:r>
                  <a:rPr lang="en-US" sz="800" b="1" dirty="0">
                    <a:solidFill>
                      <a:prstClr val="white"/>
                    </a:solidFill>
                  </a:rPr>
                  <a:t>Experience</a:t>
                </a:r>
              </a:p>
            </p:txBody>
          </p:sp>
        </p:grpSp>
        <p:grpSp>
          <p:nvGrpSpPr>
            <p:cNvPr id="6" name="Group 5">
              <a:extLst>
                <a:ext uri="{FF2B5EF4-FFF2-40B4-BE49-F238E27FC236}">
                  <a16:creationId xmlns:a16="http://schemas.microsoft.com/office/drawing/2014/main" id="{0E33E798-E2B8-4C48-9680-D4FC46417087}"/>
                </a:ext>
              </a:extLst>
            </p:cNvPr>
            <p:cNvGrpSpPr/>
            <p:nvPr/>
          </p:nvGrpSpPr>
          <p:grpSpPr>
            <a:xfrm>
              <a:off x="3974931" y="3424581"/>
              <a:ext cx="991863" cy="964478"/>
              <a:chOff x="3974931" y="3424581"/>
              <a:chExt cx="991863" cy="964478"/>
            </a:xfrm>
          </p:grpSpPr>
          <p:sp>
            <p:nvSpPr>
              <p:cNvPr id="23" name="Oval 22">
                <a:extLst>
                  <a:ext uri="{FF2B5EF4-FFF2-40B4-BE49-F238E27FC236}">
                    <a16:creationId xmlns:a16="http://schemas.microsoft.com/office/drawing/2014/main" id="{1BEE176C-3D1C-4829-A579-F432414F9AEB}"/>
                  </a:ext>
                </a:extLst>
              </p:cNvPr>
              <p:cNvSpPr/>
              <p:nvPr/>
            </p:nvSpPr>
            <p:spPr>
              <a:xfrm>
                <a:off x="3974931" y="3424581"/>
                <a:ext cx="964478" cy="964478"/>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3038B85C-D2C8-473C-9328-AA625BC93DEB}"/>
                  </a:ext>
                </a:extLst>
              </p:cNvPr>
              <p:cNvSpPr txBox="1"/>
              <p:nvPr/>
            </p:nvSpPr>
            <p:spPr>
              <a:xfrm>
                <a:off x="4130409" y="3789487"/>
                <a:ext cx="836385" cy="338554"/>
              </a:xfrm>
              <a:prstGeom prst="rect">
                <a:avLst/>
              </a:prstGeom>
              <a:noFill/>
            </p:spPr>
            <p:txBody>
              <a:bodyPr wrap="square" rtlCol="0">
                <a:spAutoFit/>
              </a:bodyPr>
              <a:lstStyle/>
              <a:p>
                <a:pPr algn="ctr" defTabSz="1219170"/>
                <a:r>
                  <a:rPr lang="en-US" sz="800" b="1" dirty="0">
                    <a:solidFill>
                      <a:prstClr val="white"/>
                    </a:solidFill>
                  </a:rPr>
                  <a:t>Future Trends</a:t>
                </a:r>
              </a:p>
            </p:txBody>
          </p:sp>
        </p:grpSp>
        <p:sp>
          <p:nvSpPr>
            <p:cNvPr id="35" name="TextBox 34">
              <a:extLst>
                <a:ext uri="{FF2B5EF4-FFF2-40B4-BE49-F238E27FC236}">
                  <a16:creationId xmlns:a16="http://schemas.microsoft.com/office/drawing/2014/main" id="{37362E30-01EF-46F0-88B0-051F1BCFDE28}"/>
                </a:ext>
              </a:extLst>
            </p:cNvPr>
            <p:cNvSpPr txBox="1"/>
            <p:nvPr/>
          </p:nvSpPr>
          <p:spPr>
            <a:xfrm>
              <a:off x="403120" y="3089646"/>
              <a:ext cx="2009419" cy="938719"/>
            </a:xfrm>
            <a:prstGeom prst="rect">
              <a:avLst/>
            </a:prstGeom>
            <a:noFill/>
          </p:spPr>
          <p:txBody>
            <a:bodyPr wrap="square" rtlCol="0">
              <a:spAutoFit/>
            </a:bodyPr>
            <a:lstStyle/>
            <a:p>
              <a:pPr algn="r" defTabSz="1219170">
                <a:lnSpc>
                  <a:spcPts val="2200"/>
                </a:lnSpc>
              </a:pPr>
              <a:r>
                <a:rPr lang="en-US" sz="2200" b="1" dirty="0"/>
                <a:t>The Developer’s </a:t>
              </a:r>
              <a:br>
                <a:rPr lang="en-US" sz="2200" b="1" dirty="0"/>
              </a:br>
              <a:r>
                <a:rPr lang="en-US" sz="2200" b="1" dirty="0"/>
                <a:t>Journey</a:t>
              </a:r>
            </a:p>
          </p:txBody>
        </p:sp>
        <p:grpSp>
          <p:nvGrpSpPr>
            <p:cNvPr id="37" name="Group 36">
              <a:extLst>
                <a:ext uri="{FF2B5EF4-FFF2-40B4-BE49-F238E27FC236}">
                  <a16:creationId xmlns:a16="http://schemas.microsoft.com/office/drawing/2014/main" id="{13487262-9949-42AE-92DC-C9EE9AE07FDD}"/>
                </a:ext>
              </a:extLst>
            </p:cNvPr>
            <p:cNvGrpSpPr/>
            <p:nvPr/>
          </p:nvGrpSpPr>
          <p:grpSpPr>
            <a:xfrm>
              <a:off x="3627001" y="2859798"/>
              <a:ext cx="964478" cy="964478"/>
              <a:chOff x="3627001" y="2859798"/>
              <a:chExt cx="964478" cy="964478"/>
            </a:xfrm>
          </p:grpSpPr>
          <p:sp>
            <p:nvSpPr>
              <p:cNvPr id="48" name="Oval 47">
                <a:extLst>
                  <a:ext uri="{FF2B5EF4-FFF2-40B4-BE49-F238E27FC236}">
                    <a16:creationId xmlns:a16="http://schemas.microsoft.com/office/drawing/2014/main" id="{FA5EC9D7-D680-4577-BC49-336CB60B5AC2}"/>
                  </a:ext>
                </a:extLst>
              </p:cNvPr>
              <p:cNvSpPr/>
              <p:nvPr/>
            </p:nvSpPr>
            <p:spPr>
              <a:xfrm>
                <a:off x="3627001" y="2859798"/>
                <a:ext cx="964478" cy="964478"/>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992B661E-5AA1-4642-82ED-D01D5ADB614B}"/>
                  </a:ext>
                </a:extLst>
              </p:cNvPr>
              <p:cNvSpPr txBox="1"/>
              <p:nvPr/>
            </p:nvSpPr>
            <p:spPr>
              <a:xfrm>
                <a:off x="3676125" y="3085823"/>
                <a:ext cx="836385" cy="332079"/>
              </a:xfrm>
              <a:prstGeom prst="rect">
                <a:avLst/>
              </a:prstGeom>
              <a:noFill/>
            </p:spPr>
            <p:txBody>
              <a:bodyPr wrap="square" rtlCol="0">
                <a:spAutoFit/>
              </a:bodyPr>
              <a:lstStyle/>
              <a:p>
                <a:pPr algn="ctr" defTabSz="1219170">
                  <a:lnSpc>
                    <a:spcPts val="2200"/>
                  </a:lnSpc>
                </a:pPr>
                <a:r>
                  <a:rPr lang="en-US" sz="800" b="1" dirty="0">
                    <a:solidFill>
                      <a:prstClr val="white"/>
                    </a:solidFill>
                  </a:rPr>
                  <a:t>Technology</a:t>
                </a:r>
              </a:p>
            </p:txBody>
          </p:sp>
        </p:grpSp>
        <p:sp>
          <p:nvSpPr>
            <p:cNvPr id="51" name="Arrow: Circular 50">
              <a:extLst>
                <a:ext uri="{FF2B5EF4-FFF2-40B4-BE49-F238E27FC236}">
                  <a16:creationId xmlns:a16="http://schemas.microsoft.com/office/drawing/2014/main" id="{9B4FD1A2-B37A-4EFC-9E86-FB42ED0E33E5}"/>
                </a:ext>
              </a:extLst>
            </p:cNvPr>
            <p:cNvSpPr/>
            <p:nvPr/>
          </p:nvSpPr>
          <p:spPr>
            <a:xfrm>
              <a:off x="1945293" y="1546339"/>
              <a:ext cx="4364016" cy="4364016"/>
            </a:xfrm>
            <a:prstGeom prst="circularArrow">
              <a:avLst>
                <a:gd name="adj1" fmla="val 13474"/>
                <a:gd name="adj2" fmla="val 716999"/>
                <a:gd name="adj3" fmla="val 4153367"/>
                <a:gd name="adj4" fmla="val 15807103"/>
                <a:gd name="adj5" fmla="val 392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TextBox 51">
              <a:extLst>
                <a:ext uri="{FF2B5EF4-FFF2-40B4-BE49-F238E27FC236}">
                  <a16:creationId xmlns:a16="http://schemas.microsoft.com/office/drawing/2014/main" id="{A9603462-3B71-454B-8AB8-210271D7E889}"/>
                </a:ext>
              </a:extLst>
            </p:cNvPr>
            <p:cNvSpPr txBox="1"/>
            <p:nvPr/>
          </p:nvSpPr>
          <p:spPr>
            <a:xfrm>
              <a:off x="4738134" y="1278453"/>
              <a:ext cx="2622750" cy="353174"/>
            </a:xfrm>
            <a:prstGeom prst="rect">
              <a:avLst/>
            </a:prstGeom>
            <a:noFill/>
          </p:spPr>
          <p:txBody>
            <a:bodyPr wrap="square" rtlCol="0">
              <a:spAutoFit/>
            </a:bodyPr>
            <a:lstStyle/>
            <a:p>
              <a:pPr defTabSz="1219170">
                <a:lnSpc>
                  <a:spcPts val="2200"/>
                </a:lnSpc>
              </a:pPr>
              <a:r>
                <a:rPr lang="en-US" sz="1400" b="1" dirty="0">
                  <a:solidFill>
                    <a:schemeClr val="accent2"/>
                  </a:solidFill>
                </a:rPr>
                <a:t>ACCESS TO KNOWLEDGE</a:t>
              </a:r>
            </a:p>
          </p:txBody>
        </p:sp>
        <p:sp>
          <p:nvSpPr>
            <p:cNvPr id="53" name="Arrow: Circular 52">
              <a:extLst>
                <a:ext uri="{FF2B5EF4-FFF2-40B4-BE49-F238E27FC236}">
                  <a16:creationId xmlns:a16="http://schemas.microsoft.com/office/drawing/2014/main" id="{F82396A3-FB72-457A-8070-CF32B3F52D05}"/>
                </a:ext>
              </a:extLst>
            </p:cNvPr>
            <p:cNvSpPr/>
            <p:nvPr/>
          </p:nvSpPr>
          <p:spPr>
            <a:xfrm>
              <a:off x="2566783" y="2151276"/>
              <a:ext cx="3121038" cy="3121038"/>
            </a:xfrm>
            <a:prstGeom prst="circularArrow">
              <a:avLst>
                <a:gd name="adj1" fmla="val 5293"/>
                <a:gd name="adj2" fmla="val 716999"/>
                <a:gd name="adj3" fmla="val 4152396"/>
                <a:gd name="adj4" fmla="val 15864085"/>
                <a:gd name="adj5" fmla="val 6737"/>
              </a:avLst>
            </a:prstGeom>
            <a:gradFill flip="none" rotWithShape="1">
              <a:gsLst>
                <a:gs pos="100000">
                  <a:schemeClr val="accent2"/>
                </a:gs>
                <a:gs pos="37000">
                  <a:schemeClr val="accent1"/>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BB6563D8-71C0-4375-A53A-7B92BED6F2BA}"/>
                </a:ext>
              </a:extLst>
            </p:cNvPr>
            <p:cNvSpPr txBox="1"/>
            <p:nvPr/>
          </p:nvSpPr>
          <p:spPr>
            <a:xfrm>
              <a:off x="2249366" y="2819815"/>
              <a:ext cx="1351385" cy="346185"/>
            </a:xfrm>
            <a:prstGeom prst="rect">
              <a:avLst/>
            </a:prstGeom>
            <a:noFill/>
          </p:spPr>
          <p:txBody>
            <a:bodyPr wrap="square" rtlCol="0">
              <a:spAutoFit/>
            </a:bodyPr>
            <a:lstStyle/>
            <a:p>
              <a:pPr algn="ctr" defTabSz="1219170">
                <a:lnSpc>
                  <a:spcPts val="2200"/>
                </a:lnSpc>
              </a:pPr>
              <a:r>
                <a:rPr lang="en-US" sz="1200" b="1" dirty="0">
                  <a:solidFill>
                    <a:prstClr val="white"/>
                  </a:solidFill>
                </a:rPr>
                <a:t>OPTIMIZE</a:t>
              </a:r>
            </a:p>
          </p:txBody>
        </p:sp>
        <p:sp>
          <p:nvSpPr>
            <p:cNvPr id="55" name="TextBox 54">
              <a:extLst>
                <a:ext uri="{FF2B5EF4-FFF2-40B4-BE49-F238E27FC236}">
                  <a16:creationId xmlns:a16="http://schemas.microsoft.com/office/drawing/2014/main" id="{ADF7AD79-529A-4C9B-B501-D651746AE6E5}"/>
                </a:ext>
              </a:extLst>
            </p:cNvPr>
            <p:cNvSpPr txBox="1"/>
            <p:nvPr/>
          </p:nvSpPr>
          <p:spPr>
            <a:xfrm>
              <a:off x="2508795" y="4420312"/>
              <a:ext cx="1351385" cy="346185"/>
            </a:xfrm>
            <a:prstGeom prst="rect">
              <a:avLst/>
            </a:prstGeom>
            <a:noFill/>
          </p:spPr>
          <p:txBody>
            <a:bodyPr wrap="square" rtlCol="0">
              <a:spAutoFit/>
            </a:bodyPr>
            <a:lstStyle/>
            <a:p>
              <a:pPr algn="ctr" defTabSz="1219170">
                <a:lnSpc>
                  <a:spcPts val="2200"/>
                </a:lnSpc>
              </a:pPr>
              <a:r>
                <a:rPr lang="en-US" sz="1200" b="1" dirty="0">
                  <a:solidFill>
                    <a:prstClr val="white"/>
                  </a:solidFill>
                </a:rPr>
                <a:t>MANAGE</a:t>
              </a:r>
            </a:p>
          </p:txBody>
        </p:sp>
        <p:sp>
          <p:nvSpPr>
            <p:cNvPr id="27" name="Arrow: Circular 26">
              <a:extLst>
                <a:ext uri="{FF2B5EF4-FFF2-40B4-BE49-F238E27FC236}">
                  <a16:creationId xmlns:a16="http://schemas.microsoft.com/office/drawing/2014/main" id="{5E4E934E-5D83-4198-AA0B-F028CD47D915}"/>
                </a:ext>
              </a:extLst>
            </p:cNvPr>
            <p:cNvSpPr/>
            <p:nvPr/>
          </p:nvSpPr>
          <p:spPr>
            <a:xfrm>
              <a:off x="1945293" y="1546339"/>
              <a:ext cx="4364016" cy="4364016"/>
            </a:xfrm>
            <a:prstGeom prst="circularArrow">
              <a:avLst>
                <a:gd name="adj1" fmla="val 13474"/>
                <a:gd name="adj2" fmla="val 716999"/>
                <a:gd name="adj3" fmla="val 4153367"/>
                <a:gd name="adj4" fmla="val 17721086"/>
                <a:gd name="adj5" fmla="val 392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FB4D8486-8A0C-4714-BCF4-81D877F6C2C8}"/>
                </a:ext>
              </a:extLst>
            </p:cNvPr>
            <p:cNvSpPr txBox="1"/>
            <p:nvPr/>
          </p:nvSpPr>
          <p:spPr>
            <a:xfrm>
              <a:off x="5819660" y="1947285"/>
              <a:ext cx="1814817" cy="523220"/>
            </a:xfrm>
            <a:prstGeom prst="rect">
              <a:avLst/>
            </a:prstGeom>
            <a:noFill/>
          </p:spPr>
          <p:txBody>
            <a:bodyPr wrap="square" rtlCol="0">
              <a:spAutoFit/>
            </a:bodyPr>
            <a:lstStyle/>
            <a:p>
              <a:pPr defTabSz="1219170"/>
              <a:r>
                <a:rPr lang="en-US" sz="1400" b="1" dirty="0">
                  <a:solidFill>
                    <a:schemeClr val="accent2"/>
                  </a:solidFill>
                </a:rPr>
                <a:t>ACCELERATED </a:t>
              </a:r>
              <a:br>
                <a:rPr lang="en-US" sz="1400" b="1" dirty="0">
                  <a:solidFill>
                    <a:schemeClr val="accent2"/>
                  </a:solidFill>
                </a:rPr>
              </a:br>
              <a:r>
                <a:rPr lang="en-US" sz="1400" b="1" dirty="0">
                  <a:solidFill>
                    <a:schemeClr val="accent2"/>
                  </a:solidFill>
                </a:rPr>
                <a:t>    PROTOTYPING</a:t>
              </a:r>
            </a:p>
          </p:txBody>
        </p:sp>
        <p:sp>
          <p:nvSpPr>
            <p:cNvPr id="30" name="Arrow: Circular 29">
              <a:extLst>
                <a:ext uri="{FF2B5EF4-FFF2-40B4-BE49-F238E27FC236}">
                  <a16:creationId xmlns:a16="http://schemas.microsoft.com/office/drawing/2014/main" id="{07A3702E-7F1A-4B7F-8F11-2F2E609B68FD}"/>
                </a:ext>
              </a:extLst>
            </p:cNvPr>
            <p:cNvSpPr/>
            <p:nvPr/>
          </p:nvSpPr>
          <p:spPr>
            <a:xfrm>
              <a:off x="2566783" y="2151276"/>
              <a:ext cx="3121038" cy="3121038"/>
            </a:xfrm>
            <a:prstGeom prst="circularArrow">
              <a:avLst>
                <a:gd name="adj1" fmla="val 5293"/>
                <a:gd name="adj2" fmla="val 716999"/>
                <a:gd name="adj3" fmla="val 4152396"/>
                <a:gd name="adj4" fmla="val 15864085"/>
                <a:gd name="adj5" fmla="val 6737"/>
              </a:avLst>
            </a:prstGeom>
            <a:gradFill flip="none" rotWithShape="1">
              <a:gsLst>
                <a:gs pos="100000">
                  <a:schemeClr val="accent2"/>
                </a:gs>
                <a:gs pos="37000">
                  <a:schemeClr val="accent1"/>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Arrow: Circular 32">
              <a:extLst>
                <a:ext uri="{FF2B5EF4-FFF2-40B4-BE49-F238E27FC236}">
                  <a16:creationId xmlns:a16="http://schemas.microsoft.com/office/drawing/2014/main" id="{308FC62C-E243-4C2C-81F0-505A22D93148}"/>
                </a:ext>
              </a:extLst>
            </p:cNvPr>
            <p:cNvSpPr/>
            <p:nvPr/>
          </p:nvSpPr>
          <p:spPr>
            <a:xfrm>
              <a:off x="1945293" y="1546339"/>
              <a:ext cx="4364016" cy="4364016"/>
            </a:xfrm>
            <a:prstGeom prst="circularArrow">
              <a:avLst>
                <a:gd name="adj1" fmla="val 13474"/>
                <a:gd name="adj2" fmla="val 716999"/>
                <a:gd name="adj3" fmla="val 4153367"/>
                <a:gd name="adj4" fmla="val 19905835"/>
                <a:gd name="adj5" fmla="val 39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extBox 33">
              <a:extLst>
                <a:ext uri="{FF2B5EF4-FFF2-40B4-BE49-F238E27FC236}">
                  <a16:creationId xmlns:a16="http://schemas.microsoft.com/office/drawing/2014/main" id="{524A4B51-05E6-4C5F-B9BD-85474FA80C1B}"/>
                </a:ext>
              </a:extLst>
            </p:cNvPr>
            <p:cNvSpPr txBox="1"/>
            <p:nvPr/>
          </p:nvSpPr>
          <p:spPr>
            <a:xfrm>
              <a:off x="6374913" y="2990252"/>
              <a:ext cx="1680361" cy="523220"/>
            </a:xfrm>
            <a:prstGeom prst="rect">
              <a:avLst/>
            </a:prstGeom>
            <a:noFill/>
          </p:spPr>
          <p:txBody>
            <a:bodyPr wrap="square" rtlCol="0">
              <a:spAutoFit/>
            </a:bodyPr>
            <a:lstStyle/>
            <a:p>
              <a:pPr defTabSz="1219170"/>
              <a:r>
                <a:rPr lang="en-US" sz="1400" b="1" dirty="0">
                  <a:solidFill>
                    <a:schemeClr val="accent2"/>
                  </a:solidFill>
                </a:rPr>
                <a:t>STREAMLINED </a:t>
              </a:r>
            </a:p>
            <a:p>
              <a:pPr defTabSz="1219170"/>
              <a:r>
                <a:rPr lang="en-US" sz="1400" b="1" dirty="0">
                  <a:solidFill>
                    <a:schemeClr val="accent2"/>
                  </a:solidFill>
                </a:rPr>
                <a:t> DEVELOPMENT</a:t>
              </a:r>
            </a:p>
          </p:txBody>
        </p:sp>
        <p:sp>
          <p:nvSpPr>
            <p:cNvPr id="36" name="Arrow: Circular 35">
              <a:extLst>
                <a:ext uri="{FF2B5EF4-FFF2-40B4-BE49-F238E27FC236}">
                  <a16:creationId xmlns:a16="http://schemas.microsoft.com/office/drawing/2014/main" id="{541D1FF3-C7B8-4591-B875-BCDEFB24305A}"/>
                </a:ext>
              </a:extLst>
            </p:cNvPr>
            <p:cNvSpPr/>
            <p:nvPr/>
          </p:nvSpPr>
          <p:spPr>
            <a:xfrm>
              <a:off x="2566783" y="2151276"/>
              <a:ext cx="3121038" cy="3121038"/>
            </a:xfrm>
            <a:prstGeom prst="circularArrow">
              <a:avLst>
                <a:gd name="adj1" fmla="val 5293"/>
                <a:gd name="adj2" fmla="val 716999"/>
                <a:gd name="adj3" fmla="val 4152396"/>
                <a:gd name="adj4" fmla="val 15864085"/>
                <a:gd name="adj5" fmla="val 6737"/>
              </a:avLst>
            </a:prstGeom>
            <a:gradFill flip="none" rotWithShape="1">
              <a:gsLst>
                <a:gs pos="100000">
                  <a:schemeClr val="accent2"/>
                </a:gs>
                <a:gs pos="37000">
                  <a:schemeClr val="accent1"/>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Arrow: Circular 37">
              <a:extLst>
                <a:ext uri="{FF2B5EF4-FFF2-40B4-BE49-F238E27FC236}">
                  <a16:creationId xmlns:a16="http://schemas.microsoft.com/office/drawing/2014/main" id="{5BE7C7C3-76F0-498A-9C6B-162B1E6CB4A6}"/>
                </a:ext>
              </a:extLst>
            </p:cNvPr>
            <p:cNvSpPr/>
            <p:nvPr/>
          </p:nvSpPr>
          <p:spPr>
            <a:xfrm>
              <a:off x="1945293" y="1546339"/>
              <a:ext cx="4364016" cy="4364016"/>
            </a:xfrm>
            <a:prstGeom prst="circularArrow">
              <a:avLst>
                <a:gd name="adj1" fmla="val 13474"/>
                <a:gd name="adj2" fmla="val 716999"/>
                <a:gd name="adj3" fmla="val 4153367"/>
                <a:gd name="adj4" fmla="val 151286"/>
                <a:gd name="adj5" fmla="val 39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TextBox 38">
              <a:extLst>
                <a:ext uri="{FF2B5EF4-FFF2-40B4-BE49-F238E27FC236}">
                  <a16:creationId xmlns:a16="http://schemas.microsoft.com/office/drawing/2014/main" id="{C4768057-DEF0-49C9-AED9-90017A6B6E76}"/>
                </a:ext>
              </a:extLst>
            </p:cNvPr>
            <p:cNvSpPr txBox="1"/>
            <p:nvPr/>
          </p:nvSpPr>
          <p:spPr>
            <a:xfrm>
              <a:off x="6218185" y="4261043"/>
              <a:ext cx="1915162" cy="738664"/>
            </a:xfrm>
            <a:prstGeom prst="rect">
              <a:avLst/>
            </a:prstGeom>
            <a:noFill/>
          </p:spPr>
          <p:txBody>
            <a:bodyPr wrap="square" rtlCol="0">
              <a:spAutoFit/>
            </a:bodyPr>
            <a:lstStyle/>
            <a:p>
              <a:pPr defTabSz="1219170"/>
              <a:r>
                <a:rPr lang="en-US" sz="1400" b="1" dirty="0">
                  <a:solidFill>
                    <a:schemeClr val="accent2"/>
                  </a:solidFill>
                </a:rPr>
                <a:t>     POWERFUL </a:t>
              </a:r>
              <a:br>
                <a:rPr lang="en-US" sz="1400" b="1" dirty="0">
                  <a:solidFill>
                    <a:schemeClr val="accent2"/>
                  </a:solidFill>
                </a:rPr>
              </a:br>
              <a:r>
                <a:rPr lang="en-US" sz="1400" b="1" dirty="0">
                  <a:solidFill>
                    <a:schemeClr val="accent2"/>
                  </a:solidFill>
                </a:rPr>
                <a:t>   FOUNDATION OF</a:t>
              </a:r>
              <a:br>
                <a:rPr lang="en-US" sz="1400" b="1" dirty="0">
                  <a:solidFill>
                    <a:schemeClr val="accent2"/>
                  </a:solidFill>
                </a:rPr>
              </a:br>
              <a:r>
                <a:rPr lang="en-US" sz="1400" b="1" dirty="0">
                  <a:solidFill>
                    <a:schemeClr val="accent2"/>
                  </a:solidFill>
                </a:rPr>
                <a:t>IOT INGREDIENTS</a:t>
              </a:r>
            </a:p>
          </p:txBody>
        </p:sp>
        <p:sp>
          <p:nvSpPr>
            <p:cNvPr id="40" name="Arrow: Circular 39">
              <a:extLst>
                <a:ext uri="{FF2B5EF4-FFF2-40B4-BE49-F238E27FC236}">
                  <a16:creationId xmlns:a16="http://schemas.microsoft.com/office/drawing/2014/main" id="{A6D9D948-32C4-46CC-B6B5-324143737174}"/>
                </a:ext>
              </a:extLst>
            </p:cNvPr>
            <p:cNvSpPr/>
            <p:nvPr/>
          </p:nvSpPr>
          <p:spPr>
            <a:xfrm>
              <a:off x="2566783" y="2151276"/>
              <a:ext cx="3121038" cy="3121038"/>
            </a:xfrm>
            <a:prstGeom prst="circularArrow">
              <a:avLst>
                <a:gd name="adj1" fmla="val 5293"/>
                <a:gd name="adj2" fmla="val 716999"/>
                <a:gd name="adj3" fmla="val 4152396"/>
                <a:gd name="adj4" fmla="val 15864085"/>
                <a:gd name="adj5" fmla="val 6737"/>
              </a:avLst>
            </a:prstGeom>
            <a:gradFill flip="none" rotWithShape="1">
              <a:gsLst>
                <a:gs pos="100000">
                  <a:schemeClr val="accent2"/>
                </a:gs>
                <a:gs pos="37000">
                  <a:schemeClr val="accent1"/>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Arrow: Circular 40">
              <a:extLst>
                <a:ext uri="{FF2B5EF4-FFF2-40B4-BE49-F238E27FC236}">
                  <a16:creationId xmlns:a16="http://schemas.microsoft.com/office/drawing/2014/main" id="{B2221E3A-515C-4CD7-B7FB-AFDDC0D68579}"/>
                </a:ext>
              </a:extLst>
            </p:cNvPr>
            <p:cNvSpPr/>
            <p:nvPr/>
          </p:nvSpPr>
          <p:spPr>
            <a:xfrm>
              <a:off x="1949668" y="1546339"/>
              <a:ext cx="4364016" cy="4364016"/>
            </a:xfrm>
            <a:prstGeom prst="circularArrow">
              <a:avLst>
                <a:gd name="adj1" fmla="val 13474"/>
                <a:gd name="adj2" fmla="val 716999"/>
                <a:gd name="adj3" fmla="val 4153367"/>
                <a:gd name="adj4" fmla="val 2385199"/>
                <a:gd name="adj5" fmla="val 3926"/>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TextBox 41">
              <a:extLst>
                <a:ext uri="{FF2B5EF4-FFF2-40B4-BE49-F238E27FC236}">
                  <a16:creationId xmlns:a16="http://schemas.microsoft.com/office/drawing/2014/main" id="{729F4A50-2983-4082-9944-3CA583D608E0}"/>
                </a:ext>
              </a:extLst>
            </p:cNvPr>
            <p:cNvSpPr txBox="1"/>
            <p:nvPr/>
          </p:nvSpPr>
          <p:spPr>
            <a:xfrm>
              <a:off x="5475972" y="5513100"/>
              <a:ext cx="2162987" cy="307777"/>
            </a:xfrm>
            <a:prstGeom prst="rect">
              <a:avLst/>
            </a:prstGeom>
            <a:noFill/>
          </p:spPr>
          <p:txBody>
            <a:bodyPr wrap="square" rtlCol="0">
              <a:spAutoFit/>
            </a:bodyPr>
            <a:lstStyle/>
            <a:p>
              <a:pPr defTabSz="1219170"/>
              <a:r>
                <a:rPr lang="en-US" sz="1400" b="1" dirty="0">
                  <a:solidFill>
                    <a:schemeClr val="accent2"/>
                  </a:solidFill>
                  <a:effectLst>
                    <a:outerShdw blurRad="38100" dist="38100" dir="2700000" algn="tl">
                      <a:srgbClr val="000000">
                        <a:alpha val="43137"/>
                      </a:srgbClr>
                    </a:outerShdw>
                  </a:effectLst>
                </a:rPr>
                <a:t>FAST DEPLOYMENTS</a:t>
              </a:r>
            </a:p>
          </p:txBody>
        </p:sp>
        <p:sp>
          <p:nvSpPr>
            <p:cNvPr id="43" name="Arrow: Circular 42">
              <a:extLst>
                <a:ext uri="{FF2B5EF4-FFF2-40B4-BE49-F238E27FC236}">
                  <a16:creationId xmlns:a16="http://schemas.microsoft.com/office/drawing/2014/main" id="{09D6AB5E-C547-455C-B22D-80BAF8230E85}"/>
                </a:ext>
              </a:extLst>
            </p:cNvPr>
            <p:cNvSpPr/>
            <p:nvPr/>
          </p:nvSpPr>
          <p:spPr>
            <a:xfrm>
              <a:off x="2566783" y="2151276"/>
              <a:ext cx="3121038" cy="3121038"/>
            </a:xfrm>
            <a:prstGeom prst="circularArrow">
              <a:avLst>
                <a:gd name="adj1" fmla="val 5293"/>
                <a:gd name="adj2" fmla="val 716999"/>
                <a:gd name="adj3" fmla="val 4152396"/>
                <a:gd name="adj4" fmla="val 15864085"/>
                <a:gd name="adj5" fmla="val 6737"/>
              </a:avLst>
            </a:prstGeom>
            <a:gradFill flip="none" rotWithShape="1">
              <a:gsLst>
                <a:gs pos="100000">
                  <a:schemeClr val="accent2"/>
                </a:gs>
                <a:gs pos="37000">
                  <a:schemeClr val="accent1"/>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7D14B4C4-E80E-451C-9C33-F9B5DCCCC3E1}"/>
                </a:ext>
              </a:extLst>
            </p:cNvPr>
            <p:cNvSpPr txBox="1"/>
            <p:nvPr/>
          </p:nvSpPr>
          <p:spPr>
            <a:xfrm>
              <a:off x="4265668" y="4724918"/>
              <a:ext cx="1351385" cy="346185"/>
            </a:xfrm>
            <a:prstGeom prst="rect">
              <a:avLst/>
            </a:prstGeom>
            <a:noFill/>
          </p:spPr>
          <p:txBody>
            <a:bodyPr wrap="square" rtlCol="0">
              <a:spAutoFit/>
            </a:bodyPr>
            <a:lstStyle/>
            <a:p>
              <a:pPr algn="ctr" defTabSz="1219170">
                <a:lnSpc>
                  <a:spcPts val="2200"/>
                </a:lnSpc>
              </a:pPr>
              <a:r>
                <a:rPr lang="en-US" sz="1200" b="1" dirty="0">
                  <a:solidFill>
                    <a:prstClr val="white"/>
                  </a:solidFill>
                </a:rPr>
                <a:t>DEPLOY</a:t>
              </a:r>
            </a:p>
          </p:txBody>
        </p:sp>
        <p:sp>
          <p:nvSpPr>
            <p:cNvPr id="17" name="TextBox 16">
              <a:extLst>
                <a:ext uri="{FF2B5EF4-FFF2-40B4-BE49-F238E27FC236}">
                  <a16:creationId xmlns:a16="http://schemas.microsoft.com/office/drawing/2014/main" id="{56315337-E54F-4367-B0AB-F40316498CDD}"/>
                </a:ext>
              </a:extLst>
            </p:cNvPr>
            <p:cNvSpPr txBox="1"/>
            <p:nvPr/>
          </p:nvSpPr>
          <p:spPr>
            <a:xfrm>
              <a:off x="4738134" y="3982807"/>
              <a:ext cx="1351385" cy="346185"/>
            </a:xfrm>
            <a:prstGeom prst="rect">
              <a:avLst/>
            </a:prstGeom>
            <a:noFill/>
          </p:spPr>
          <p:txBody>
            <a:bodyPr wrap="square" rtlCol="0">
              <a:spAutoFit/>
            </a:bodyPr>
            <a:lstStyle/>
            <a:p>
              <a:pPr algn="ctr" defTabSz="1219170">
                <a:lnSpc>
                  <a:spcPts val="2200"/>
                </a:lnSpc>
              </a:pPr>
              <a:r>
                <a:rPr lang="en-US" sz="1200" b="1" dirty="0">
                  <a:solidFill>
                    <a:prstClr val="white"/>
                  </a:solidFill>
                </a:rPr>
                <a:t>DEVELOP</a:t>
              </a:r>
            </a:p>
          </p:txBody>
        </p:sp>
        <p:sp>
          <p:nvSpPr>
            <p:cNvPr id="18" name="TextBox 17">
              <a:extLst>
                <a:ext uri="{FF2B5EF4-FFF2-40B4-BE49-F238E27FC236}">
                  <a16:creationId xmlns:a16="http://schemas.microsoft.com/office/drawing/2014/main" id="{39217B59-4AFE-47B6-96E4-C2A75B2C9B42}"/>
                </a:ext>
              </a:extLst>
            </p:cNvPr>
            <p:cNvSpPr txBox="1"/>
            <p:nvPr/>
          </p:nvSpPr>
          <p:spPr>
            <a:xfrm>
              <a:off x="4738135" y="3035353"/>
              <a:ext cx="1351385" cy="346185"/>
            </a:xfrm>
            <a:prstGeom prst="rect">
              <a:avLst/>
            </a:prstGeom>
            <a:noFill/>
          </p:spPr>
          <p:txBody>
            <a:bodyPr wrap="square" rtlCol="0">
              <a:spAutoFit/>
            </a:bodyPr>
            <a:lstStyle/>
            <a:p>
              <a:pPr algn="ctr" defTabSz="1219170">
                <a:lnSpc>
                  <a:spcPts val="2200"/>
                </a:lnSpc>
              </a:pPr>
              <a:r>
                <a:rPr lang="en-US" sz="1200" b="1" dirty="0">
                  <a:solidFill>
                    <a:prstClr val="white"/>
                  </a:solidFill>
                </a:rPr>
                <a:t>EVALUATE</a:t>
              </a:r>
            </a:p>
          </p:txBody>
        </p:sp>
        <p:sp>
          <p:nvSpPr>
            <p:cNvPr id="19" name="TextBox 18">
              <a:extLst>
                <a:ext uri="{FF2B5EF4-FFF2-40B4-BE49-F238E27FC236}">
                  <a16:creationId xmlns:a16="http://schemas.microsoft.com/office/drawing/2014/main" id="{06D567A4-D49C-4045-9CC6-92365672DFF6}"/>
                </a:ext>
              </a:extLst>
            </p:cNvPr>
            <p:cNvSpPr txBox="1"/>
            <p:nvPr/>
          </p:nvSpPr>
          <p:spPr>
            <a:xfrm>
              <a:off x="3808063" y="2208895"/>
              <a:ext cx="1351385" cy="346185"/>
            </a:xfrm>
            <a:prstGeom prst="rect">
              <a:avLst/>
            </a:prstGeom>
            <a:noFill/>
          </p:spPr>
          <p:txBody>
            <a:bodyPr wrap="square" rtlCol="0">
              <a:spAutoFit/>
            </a:bodyPr>
            <a:lstStyle/>
            <a:p>
              <a:pPr algn="ctr" defTabSz="1219170">
                <a:lnSpc>
                  <a:spcPts val="2200"/>
                </a:lnSpc>
              </a:pPr>
              <a:r>
                <a:rPr lang="en-US" sz="1200" b="1" dirty="0">
                  <a:solidFill>
                    <a:prstClr val="white"/>
                  </a:solidFill>
                </a:rPr>
                <a:t>DEFINE</a:t>
              </a:r>
            </a:p>
          </p:txBody>
        </p:sp>
      </p:grpSp>
      <p:sp>
        <p:nvSpPr>
          <p:cNvPr id="44" name="TextBox 43">
            <a:extLst>
              <a:ext uri="{FF2B5EF4-FFF2-40B4-BE49-F238E27FC236}">
                <a16:creationId xmlns:a16="http://schemas.microsoft.com/office/drawing/2014/main" id="{0A626415-74E1-471E-9AB4-B681A325887B}"/>
              </a:ext>
            </a:extLst>
          </p:cNvPr>
          <p:cNvSpPr txBox="1"/>
          <p:nvPr/>
        </p:nvSpPr>
        <p:spPr>
          <a:xfrm>
            <a:off x="8262013" y="2896999"/>
            <a:ext cx="3115581" cy="3170099"/>
          </a:xfrm>
          <a:prstGeom prst="rect">
            <a:avLst/>
          </a:prstGeom>
          <a:noFill/>
        </p:spPr>
        <p:txBody>
          <a:bodyPr wrap="square" rtlCol="0">
            <a:spAutoFit/>
          </a:bodyPr>
          <a:lstStyle/>
          <a:p>
            <a:pPr marL="169863" indent="-169863">
              <a:spcAft>
                <a:spcPts val="1200"/>
              </a:spcAft>
              <a:buClr>
                <a:schemeClr val="tx2"/>
              </a:buClr>
              <a:buFont typeface="Wingdings" panose="05000000000000000000" pitchFamily="2" charset="2"/>
              <a:buChar char="§"/>
            </a:pPr>
            <a:r>
              <a:rPr lang="en-US" sz="1600" dirty="0"/>
              <a:t>Common and seamless Developer experience</a:t>
            </a:r>
          </a:p>
          <a:p>
            <a:pPr marL="169863" indent="-169863">
              <a:spcAft>
                <a:spcPts val="1200"/>
              </a:spcAft>
              <a:buClr>
                <a:schemeClr val="tx2"/>
              </a:buClr>
              <a:buFont typeface="Wingdings" panose="05000000000000000000" pitchFamily="2" charset="2"/>
              <a:buChar char="§"/>
            </a:pPr>
            <a:r>
              <a:rPr lang="en-US" sz="1600" dirty="0"/>
              <a:t>Start to finish technologies for robust solutions</a:t>
            </a:r>
          </a:p>
          <a:p>
            <a:pPr marL="169863" indent="-169863">
              <a:spcAft>
                <a:spcPts val="1200"/>
              </a:spcAft>
              <a:buClr>
                <a:schemeClr val="tx2"/>
              </a:buClr>
              <a:buFont typeface="Wingdings" panose="05000000000000000000" pitchFamily="2" charset="2"/>
              <a:buChar char="§"/>
            </a:pPr>
            <a:r>
              <a:rPr lang="en-US" sz="1600" dirty="0"/>
              <a:t>Simplified path to develop </a:t>
            </a:r>
            <a:br>
              <a:rPr lang="en-US" sz="1600" dirty="0"/>
            </a:br>
            <a:r>
              <a:rPr lang="en-US" sz="1600" dirty="0"/>
              <a:t>and deploy products, </a:t>
            </a:r>
            <a:br>
              <a:rPr lang="en-US" sz="1600" dirty="0"/>
            </a:br>
            <a:r>
              <a:rPr lang="en-US" sz="1600" dirty="0"/>
              <a:t>systems, solutions</a:t>
            </a:r>
          </a:p>
          <a:p>
            <a:pPr marL="169863" indent="-169863">
              <a:spcAft>
                <a:spcPts val="1200"/>
              </a:spcAft>
              <a:buClr>
                <a:schemeClr val="tx2"/>
              </a:buClr>
              <a:buFont typeface="Wingdings" panose="05000000000000000000" pitchFamily="2" charset="2"/>
              <a:buChar char="§"/>
            </a:pPr>
            <a:r>
              <a:rPr lang="en-US" sz="1600" dirty="0"/>
              <a:t>Reusability, extensibility, portability, future proof</a:t>
            </a:r>
          </a:p>
          <a:p>
            <a:pPr marL="342900" indent="-342900">
              <a:spcAft>
                <a:spcPts val="1200"/>
              </a:spcAft>
              <a:buClr>
                <a:schemeClr val="tx2"/>
              </a:buClr>
              <a:buFont typeface="Wingdings" panose="05000000000000000000" pitchFamily="2" charset="2"/>
              <a:buChar char="§"/>
            </a:pPr>
            <a:endParaRPr lang="en-US" sz="1600" dirty="0">
              <a:solidFill>
                <a:schemeClr val="tx2"/>
              </a:solidFill>
              <a:latin typeface="+mn-lt"/>
            </a:endParaRPr>
          </a:p>
        </p:txBody>
      </p:sp>
    </p:spTree>
    <p:extLst>
      <p:ext uri="{BB962C8B-B14F-4D97-AF65-F5344CB8AC3E}">
        <p14:creationId xmlns:p14="http://schemas.microsoft.com/office/powerpoint/2010/main" val="352630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28C6B-778E-EC49-A80B-7413D44B7BAF}"/>
              </a:ext>
            </a:extLst>
          </p:cNvPr>
          <p:cNvSpPr>
            <a:spLocks noGrp="1"/>
          </p:cNvSpPr>
          <p:nvPr>
            <p:ph type="title"/>
          </p:nvPr>
        </p:nvSpPr>
        <p:spPr/>
        <p:txBody>
          <a:bodyPr/>
          <a:lstStyle/>
          <a:p>
            <a:r>
              <a:rPr lang="en-US" dirty="0">
                <a:solidFill>
                  <a:schemeClr val="accent3">
                    <a:alpha val="90000"/>
                  </a:schemeClr>
                </a:solidFill>
              </a:rPr>
              <a:t>Engaging</a:t>
            </a:r>
            <a:r>
              <a:rPr lang="en-US" dirty="0"/>
              <a:t> Through All Phases of Development</a:t>
            </a:r>
          </a:p>
        </p:txBody>
      </p:sp>
      <p:sp>
        <p:nvSpPr>
          <p:cNvPr id="10" name="Text Placeholder 9">
            <a:extLst>
              <a:ext uri="{FF2B5EF4-FFF2-40B4-BE49-F238E27FC236}">
                <a16:creationId xmlns:a16="http://schemas.microsoft.com/office/drawing/2014/main" id="{C0B20C15-8D09-4DF8-89C9-5062AA393DAB}"/>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731A5867-21D5-7047-81DA-28F21F1EF8F1}"/>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16</a:t>
            </a:fld>
            <a:endParaRPr lang="en-US" dirty="0"/>
          </a:p>
        </p:txBody>
      </p:sp>
      <p:graphicFrame>
        <p:nvGraphicFramePr>
          <p:cNvPr id="19" name="Diagram 18"/>
          <p:cNvGraphicFramePr/>
          <p:nvPr>
            <p:extLst>
              <p:ext uri="{D42A27DB-BD31-4B8C-83A1-F6EECF244321}">
                <p14:modId xmlns:p14="http://schemas.microsoft.com/office/powerpoint/2010/main" val="1467429226"/>
              </p:ext>
            </p:extLst>
          </p:nvPr>
        </p:nvGraphicFramePr>
        <p:xfrm>
          <a:off x="471951" y="1261914"/>
          <a:ext cx="5762594" cy="4702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2" name="Group 31">
            <a:extLst>
              <a:ext uri="{FF2B5EF4-FFF2-40B4-BE49-F238E27FC236}">
                <a16:creationId xmlns:a16="http://schemas.microsoft.com/office/drawing/2014/main" id="{0C1ADFB6-10A1-4EFC-97AC-2B63DDD07356}"/>
              </a:ext>
            </a:extLst>
          </p:cNvPr>
          <p:cNvGrpSpPr/>
          <p:nvPr/>
        </p:nvGrpSpPr>
        <p:grpSpPr>
          <a:xfrm>
            <a:off x="6604366" y="1261915"/>
            <a:ext cx="4690716" cy="1029772"/>
            <a:chOff x="5494429" y="1293088"/>
            <a:chExt cx="4690716" cy="1029772"/>
          </a:xfrm>
        </p:grpSpPr>
        <p:sp>
          <p:nvSpPr>
            <p:cNvPr id="7" name="TextBox 6"/>
            <p:cNvSpPr txBox="1"/>
            <p:nvPr/>
          </p:nvSpPr>
          <p:spPr>
            <a:xfrm>
              <a:off x="7051250" y="1293088"/>
              <a:ext cx="3083636" cy="523220"/>
            </a:xfrm>
            <a:prstGeom prst="rect">
              <a:avLst/>
            </a:prstGeom>
            <a:noFill/>
          </p:spPr>
          <p:txBody>
            <a:bodyPr wrap="square" rtlCol="0">
              <a:spAutoFit/>
            </a:bodyPr>
            <a:lstStyle/>
            <a:p>
              <a:r>
                <a:rPr lang="en-US" sz="2800" dirty="0">
                  <a:solidFill>
                    <a:prstClr val="white"/>
                  </a:solidFill>
                  <a:latin typeface="Intel Clear Pro"/>
                </a:rPr>
                <a:t>Events</a:t>
              </a:r>
            </a:p>
          </p:txBody>
        </p:sp>
        <p:pic>
          <p:nvPicPr>
            <p:cNvPr id="16" name="Picture 15"/>
            <p:cNvPicPr>
              <a:picLocks noChangeAspect="1"/>
            </p:cNvPicPr>
            <p:nvPr/>
          </p:nvPicPr>
          <p:blipFill rotWithShape="1">
            <a:blip r:embed="rId8"/>
            <a:srcRect l="4907" t="10410" r="57960" b="13696"/>
            <a:stretch/>
          </p:blipFill>
          <p:spPr>
            <a:xfrm>
              <a:off x="5494429" y="1441146"/>
              <a:ext cx="1490758" cy="880592"/>
            </a:xfrm>
            <a:prstGeom prst="rect">
              <a:avLst/>
            </a:prstGeom>
            <a:solidFill>
              <a:srgbClr val="FFFFFF">
                <a:shade val="85000"/>
              </a:srgbClr>
            </a:solidFill>
            <a:ln w="5715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0" h="0"/>
              <a:contourClr>
                <a:srgbClr val="FFFFFF"/>
              </a:contourClr>
            </a:sp3d>
          </p:spPr>
        </p:pic>
        <p:sp>
          <p:nvSpPr>
            <p:cNvPr id="3" name="Rectangle 2">
              <a:extLst>
                <a:ext uri="{FF2B5EF4-FFF2-40B4-BE49-F238E27FC236}">
                  <a16:creationId xmlns:a16="http://schemas.microsoft.com/office/drawing/2014/main" id="{E2B5B2E2-4BA4-4BA7-A6D1-AEE5CC8E4DEF}"/>
                </a:ext>
              </a:extLst>
            </p:cNvPr>
            <p:cNvSpPr/>
            <p:nvPr/>
          </p:nvSpPr>
          <p:spPr>
            <a:xfrm>
              <a:off x="7055034" y="1768862"/>
              <a:ext cx="3130111" cy="553998"/>
            </a:xfrm>
            <a:prstGeom prst="rect">
              <a:avLst/>
            </a:prstGeom>
          </p:spPr>
          <p:txBody>
            <a:bodyPr wrap="square">
              <a:spAutoFit/>
            </a:bodyPr>
            <a:lstStyle/>
            <a:p>
              <a:r>
                <a:rPr lang="en-US" sz="1500" dirty="0"/>
                <a:t>Virtual/Tradeshows</a:t>
              </a:r>
            </a:p>
            <a:p>
              <a:r>
                <a:rPr lang="en-US" sz="1500" dirty="0"/>
                <a:t>(Global IoT </a:t>
              </a:r>
              <a:r>
                <a:rPr lang="en-US" sz="1500" dirty="0" err="1"/>
                <a:t>DevFest</a:t>
              </a:r>
              <a:r>
                <a:rPr lang="en-US" sz="1500" dirty="0"/>
                <a:t>)</a:t>
              </a:r>
            </a:p>
          </p:txBody>
        </p:sp>
      </p:grpSp>
      <p:grpSp>
        <p:nvGrpSpPr>
          <p:cNvPr id="33" name="Group 32">
            <a:extLst>
              <a:ext uri="{FF2B5EF4-FFF2-40B4-BE49-F238E27FC236}">
                <a16:creationId xmlns:a16="http://schemas.microsoft.com/office/drawing/2014/main" id="{6A1CD87A-E9AE-4A01-B360-1F9BC6481B16}"/>
              </a:ext>
            </a:extLst>
          </p:cNvPr>
          <p:cNvGrpSpPr/>
          <p:nvPr/>
        </p:nvGrpSpPr>
        <p:grpSpPr>
          <a:xfrm>
            <a:off x="6601875" y="2391023"/>
            <a:ext cx="3900215" cy="988480"/>
            <a:chOff x="5491938" y="2422196"/>
            <a:chExt cx="3900215" cy="988480"/>
          </a:xfrm>
        </p:grpSpPr>
        <p:sp>
          <p:nvSpPr>
            <p:cNvPr id="11" name="TextBox 10"/>
            <p:cNvSpPr txBox="1"/>
            <p:nvPr/>
          </p:nvSpPr>
          <p:spPr>
            <a:xfrm>
              <a:off x="7071365" y="2422196"/>
              <a:ext cx="1692162" cy="523220"/>
            </a:xfrm>
            <a:prstGeom prst="rect">
              <a:avLst/>
            </a:prstGeom>
            <a:noFill/>
          </p:spPr>
          <p:txBody>
            <a:bodyPr wrap="square" rtlCol="0">
              <a:spAutoFit/>
            </a:bodyPr>
            <a:lstStyle/>
            <a:p>
              <a:r>
                <a:rPr lang="en-US" sz="2800" dirty="0">
                  <a:solidFill>
                    <a:prstClr val="white"/>
                  </a:solidFill>
                  <a:latin typeface="Intel Clear Pro"/>
                </a:rPr>
                <a:t>Workshops</a:t>
              </a:r>
            </a:p>
          </p:txBody>
        </p:sp>
        <p:pic>
          <p:nvPicPr>
            <p:cNvPr id="18" name="Picture 17">
              <a:extLst>
                <a:ext uri="{FF2B5EF4-FFF2-40B4-BE49-F238E27FC236}">
                  <a16:creationId xmlns:a16="http://schemas.microsoft.com/office/drawing/2014/main" id="{65849AD0-D6DA-5444-AB0D-539B8B0B902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1139" b="4710"/>
            <a:stretch/>
          </p:blipFill>
          <p:spPr>
            <a:xfrm>
              <a:off x="5491938" y="2579679"/>
              <a:ext cx="1490759" cy="830997"/>
            </a:xfrm>
            <a:prstGeom prst="rect">
              <a:avLst/>
            </a:prstGeom>
            <a:solidFill>
              <a:srgbClr val="FFFFFF">
                <a:shade val="85000"/>
              </a:srgbClr>
            </a:solidFill>
            <a:ln w="5715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0" h="0"/>
              <a:contourClr>
                <a:srgbClr val="FFFFFF"/>
              </a:contourClr>
            </a:sp3d>
          </p:spPr>
        </p:pic>
        <p:sp>
          <p:nvSpPr>
            <p:cNvPr id="4" name="Rectangle 3">
              <a:extLst>
                <a:ext uri="{FF2B5EF4-FFF2-40B4-BE49-F238E27FC236}">
                  <a16:creationId xmlns:a16="http://schemas.microsoft.com/office/drawing/2014/main" id="{BA23FE24-9C6B-40DD-B22B-7E87069340A0}"/>
                </a:ext>
              </a:extLst>
            </p:cNvPr>
            <p:cNvSpPr/>
            <p:nvPr/>
          </p:nvSpPr>
          <p:spPr>
            <a:xfrm>
              <a:off x="7055034" y="2890306"/>
              <a:ext cx="2337119" cy="323165"/>
            </a:xfrm>
            <a:prstGeom prst="rect">
              <a:avLst/>
            </a:prstGeom>
          </p:spPr>
          <p:txBody>
            <a:bodyPr wrap="square">
              <a:spAutoFit/>
            </a:bodyPr>
            <a:lstStyle/>
            <a:p>
              <a:pPr>
                <a:buClr>
                  <a:prstClr val="white"/>
                </a:buClr>
              </a:pPr>
              <a:r>
                <a:rPr lang="en-US" sz="1500" dirty="0"/>
                <a:t>Hands-On Training</a:t>
              </a:r>
            </a:p>
          </p:txBody>
        </p:sp>
      </p:grpSp>
      <p:grpSp>
        <p:nvGrpSpPr>
          <p:cNvPr id="34" name="Group 33">
            <a:extLst>
              <a:ext uri="{FF2B5EF4-FFF2-40B4-BE49-F238E27FC236}">
                <a16:creationId xmlns:a16="http://schemas.microsoft.com/office/drawing/2014/main" id="{56D98D5C-2EA7-44D8-84A3-2BEAD1D5199F}"/>
              </a:ext>
            </a:extLst>
          </p:cNvPr>
          <p:cNvGrpSpPr/>
          <p:nvPr/>
        </p:nvGrpSpPr>
        <p:grpSpPr>
          <a:xfrm>
            <a:off x="6610041" y="3479096"/>
            <a:ext cx="6297688" cy="1034989"/>
            <a:chOff x="5500104" y="3510269"/>
            <a:chExt cx="6297688" cy="1034989"/>
          </a:xfrm>
        </p:grpSpPr>
        <p:sp>
          <p:nvSpPr>
            <p:cNvPr id="9" name="TextBox 8"/>
            <p:cNvSpPr txBox="1"/>
            <p:nvPr/>
          </p:nvSpPr>
          <p:spPr>
            <a:xfrm>
              <a:off x="7055034" y="3510269"/>
              <a:ext cx="2647937" cy="523220"/>
            </a:xfrm>
            <a:prstGeom prst="rect">
              <a:avLst/>
            </a:prstGeom>
            <a:noFill/>
          </p:spPr>
          <p:txBody>
            <a:bodyPr wrap="square" rtlCol="0">
              <a:spAutoFit/>
            </a:bodyPr>
            <a:lstStyle/>
            <a:p>
              <a:r>
                <a:rPr lang="en-US" sz="2800" dirty="0">
                  <a:latin typeface="Intel Clear Pro"/>
                </a:rPr>
                <a:t>Promotion</a:t>
              </a:r>
            </a:p>
          </p:txBody>
        </p:sp>
        <p:pic>
          <p:nvPicPr>
            <p:cNvPr id="17" name="Picture 16"/>
            <p:cNvPicPr>
              <a:picLocks noChangeAspect="1"/>
            </p:cNvPicPr>
            <p:nvPr/>
          </p:nvPicPr>
          <p:blipFill rotWithShape="1">
            <a:blip r:embed="rId10"/>
            <a:srcRect l="2446" b="7934"/>
            <a:stretch/>
          </p:blipFill>
          <p:spPr>
            <a:xfrm>
              <a:off x="5500104" y="3672628"/>
              <a:ext cx="1490759" cy="841852"/>
            </a:xfrm>
            <a:prstGeom prst="rect">
              <a:avLst/>
            </a:prstGeom>
            <a:solidFill>
              <a:srgbClr val="FFFFFF">
                <a:shade val="85000"/>
              </a:srgbClr>
            </a:solidFill>
            <a:ln w="5715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0" h="0"/>
              <a:contourClr>
                <a:srgbClr val="FFFFFF"/>
              </a:contourClr>
            </a:sp3d>
          </p:spPr>
        </p:pic>
        <p:sp>
          <p:nvSpPr>
            <p:cNvPr id="6" name="Rectangle 5">
              <a:extLst>
                <a:ext uri="{FF2B5EF4-FFF2-40B4-BE49-F238E27FC236}">
                  <a16:creationId xmlns:a16="http://schemas.microsoft.com/office/drawing/2014/main" id="{C9E68FB0-9191-4C59-95BD-26E1DB963CEC}"/>
                </a:ext>
              </a:extLst>
            </p:cNvPr>
            <p:cNvSpPr/>
            <p:nvPr/>
          </p:nvSpPr>
          <p:spPr>
            <a:xfrm>
              <a:off x="7055034" y="3991260"/>
              <a:ext cx="4742758" cy="553998"/>
            </a:xfrm>
            <a:prstGeom prst="rect">
              <a:avLst/>
            </a:prstGeom>
          </p:spPr>
          <p:txBody>
            <a:bodyPr wrap="square">
              <a:spAutoFit/>
            </a:bodyPr>
            <a:lstStyle/>
            <a:p>
              <a:pPr>
                <a:buClr>
                  <a:prstClr val="white"/>
                </a:buClr>
              </a:pPr>
              <a:r>
                <a:rPr lang="en-US" sz="1500" dirty="0"/>
                <a:t>Showcase Reference Implementations</a:t>
              </a:r>
            </a:p>
            <a:p>
              <a:pPr>
                <a:buClr>
                  <a:prstClr val="white"/>
                </a:buClr>
              </a:pPr>
              <a:r>
                <a:rPr lang="en-US" sz="1500" dirty="0"/>
                <a:t>IoT Innovators sharing Expertise</a:t>
              </a:r>
            </a:p>
          </p:txBody>
        </p:sp>
      </p:grpSp>
      <p:grpSp>
        <p:nvGrpSpPr>
          <p:cNvPr id="35" name="Group 34">
            <a:extLst>
              <a:ext uri="{FF2B5EF4-FFF2-40B4-BE49-F238E27FC236}">
                <a16:creationId xmlns:a16="http://schemas.microsoft.com/office/drawing/2014/main" id="{17A00012-937C-460B-B1B4-CF3606A12F8C}"/>
              </a:ext>
            </a:extLst>
          </p:cNvPr>
          <p:cNvGrpSpPr/>
          <p:nvPr/>
        </p:nvGrpSpPr>
        <p:grpSpPr>
          <a:xfrm>
            <a:off x="6601874" y="4609355"/>
            <a:ext cx="4693208" cy="1255231"/>
            <a:chOff x="5491937" y="4640528"/>
            <a:chExt cx="4693208" cy="1255231"/>
          </a:xfrm>
        </p:grpSpPr>
        <p:sp>
          <p:nvSpPr>
            <p:cNvPr id="13" name="TextBox 12"/>
            <p:cNvSpPr txBox="1"/>
            <p:nvPr/>
          </p:nvSpPr>
          <p:spPr>
            <a:xfrm>
              <a:off x="7051250" y="4640528"/>
              <a:ext cx="3133895" cy="523220"/>
            </a:xfrm>
            <a:prstGeom prst="rect">
              <a:avLst/>
            </a:prstGeom>
            <a:noFill/>
          </p:spPr>
          <p:txBody>
            <a:bodyPr wrap="square" rtlCol="0">
              <a:spAutoFit/>
            </a:bodyPr>
            <a:lstStyle/>
            <a:p>
              <a:r>
                <a:rPr lang="en-US" sz="2800" dirty="0">
                  <a:solidFill>
                    <a:prstClr val="white"/>
                  </a:solidFill>
                  <a:latin typeface="Intel Clear Pro"/>
                </a:rPr>
                <a:t>Engagements</a:t>
              </a:r>
            </a:p>
          </p:txBody>
        </p:sp>
        <p:pic>
          <p:nvPicPr>
            <p:cNvPr id="23" name="Picture 22"/>
            <p:cNvPicPr>
              <a:picLocks noChangeAspect="1"/>
            </p:cNvPicPr>
            <p:nvPr/>
          </p:nvPicPr>
          <p:blipFill rotWithShape="1">
            <a:blip r:embed="rId11">
              <a:extLst>
                <a:ext uri="{28A0092B-C50C-407E-A947-70E740481C1C}">
                  <a14:useLocalDpi xmlns:a14="http://schemas.microsoft.com/office/drawing/2010/main"/>
                </a:ext>
              </a:extLst>
            </a:blip>
            <a:srcRect l="1993" t="14101" r="1717" b="28680"/>
            <a:stretch/>
          </p:blipFill>
          <p:spPr>
            <a:xfrm>
              <a:off x="5491937" y="4802819"/>
              <a:ext cx="1493249" cy="869303"/>
            </a:xfrm>
            <a:prstGeom prst="rect">
              <a:avLst/>
            </a:prstGeom>
            <a:solidFill>
              <a:srgbClr val="FFFFFF">
                <a:shade val="85000"/>
              </a:srgbClr>
            </a:solidFill>
            <a:ln w="5715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0" h="0"/>
              <a:contourClr>
                <a:srgbClr val="FFFFFF"/>
              </a:contourClr>
            </a:sp3d>
          </p:spPr>
        </p:pic>
        <p:sp>
          <p:nvSpPr>
            <p:cNvPr id="8" name="Rectangle 7">
              <a:extLst>
                <a:ext uri="{FF2B5EF4-FFF2-40B4-BE49-F238E27FC236}">
                  <a16:creationId xmlns:a16="http://schemas.microsoft.com/office/drawing/2014/main" id="{05D9921D-7134-41FE-9C96-8B0D6FED7C68}"/>
                </a:ext>
              </a:extLst>
            </p:cNvPr>
            <p:cNvSpPr/>
            <p:nvPr/>
          </p:nvSpPr>
          <p:spPr>
            <a:xfrm>
              <a:off x="7055034" y="5110929"/>
              <a:ext cx="2886561" cy="784830"/>
            </a:xfrm>
            <a:prstGeom prst="rect">
              <a:avLst/>
            </a:prstGeom>
          </p:spPr>
          <p:txBody>
            <a:bodyPr wrap="square">
              <a:spAutoFit/>
            </a:bodyPr>
            <a:lstStyle/>
            <a:p>
              <a:pPr>
                <a:buClr>
                  <a:prstClr val="white"/>
                </a:buClr>
              </a:pPr>
              <a:r>
                <a:rPr lang="en-US" sz="1500" dirty="0"/>
                <a:t>ISV Engagement</a:t>
              </a:r>
            </a:p>
            <a:p>
              <a:pPr>
                <a:buClr>
                  <a:prstClr val="white"/>
                </a:buClr>
              </a:pPr>
              <a:r>
                <a:rPr lang="en-US" sz="1500" dirty="0"/>
                <a:t>App Enablement</a:t>
              </a:r>
            </a:p>
            <a:p>
              <a:pPr>
                <a:buClr>
                  <a:prstClr val="white"/>
                </a:buClr>
              </a:pPr>
              <a:r>
                <a:rPr lang="en-US" sz="1500" dirty="0"/>
                <a:t>Architecture Conversion</a:t>
              </a:r>
            </a:p>
          </p:txBody>
        </p:sp>
      </p:grpSp>
    </p:spTree>
    <p:extLst>
      <p:ext uri="{BB962C8B-B14F-4D97-AF65-F5344CB8AC3E}">
        <p14:creationId xmlns:p14="http://schemas.microsoft.com/office/powerpoint/2010/main" val="43951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83F7C57-572A-48EA-9B60-BC0A5F9CAE97}"/>
              </a:ext>
            </a:extLst>
          </p:cNvPr>
          <p:cNvGrpSpPr/>
          <p:nvPr/>
        </p:nvGrpSpPr>
        <p:grpSpPr>
          <a:xfrm>
            <a:off x="663078" y="3217352"/>
            <a:ext cx="6812541" cy="1446550"/>
            <a:chOff x="1726141" y="3217352"/>
            <a:chExt cx="5749478" cy="1446550"/>
          </a:xfrm>
        </p:grpSpPr>
        <p:sp>
          <p:nvSpPr>
            <p:cNvPr id="49" name="Pentagon 11">
              <a:extLst>
                <a:ext uri="{FF2B5EF4-FFF2-40B4-BE49-F238E27FC236}">
                  <a16:creationId xmlns:a16="http://schemas.microsoft.com/office/drawing/2014/main" id="{F591BF96-01E8-42DA-B04A-7AD289CBE578}"/>
                </a:ext>
              </a:extLst>
            </p:cNvPr>
            <p:cNvSpPr/>
            <p:nvPr/>
          </p:nvSpPr>
          <p:spPr>
            <a:xfrm>
              <a:off x="1726141" y="3765053"/>
              <a:ext cx="5705500" cy="880763"/>
            </a:xfrm>
            <a:prstGeom prst="homePlate">
              <a:avLst>
                <a:gd name="adj" fmla="val 33297"/>
              </a:avLst>
            </a:prstGeom>
            <a:gradFill flip="none" rotWithShape="1">
              <a:gsLst>
                <a:gs pos="0">
                  <a:srgbClr val="0071C5">
                    <a:lumMod val="67000"/>
                    <a:alpha val="0"/>
                  </a:srgbClr>
                </a:gs>
                <a:gs pos="100000">
                  <a:schemeClr val="accent5"/>
                </a:gs>
                <a:gs pos="68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Intel Clear"/>
              </a:endParaRPr>
            </a:p>
          </p:txBody>
        </p:sp>
        <p:sp>
          <p:nvSpPr>
            <p:cNvPr id="2" name="Rectangle 1">
              <a:extLst>
                <a:ext uri="{FF2B5EF4-FFF2-40B4-BE49-F238E27FC236}">
                  <a16:creationId xmlns:a16="http://schemas.microsoft.com/office/drawing/2014/main" id="{02357776-AE78-435F-B267-6969C90D4DF0}"/>
                </a:ext>
              </a:extLst>
            </p:cNvPr>
            <p:cNvSpPr/>
            <p:nvPr/>
          </p:nvSpPr>
          <p:spPr>
            <a:xfrm>
              <a:off x="3018494" y="3907739"/>
              <a:ext cx="4457125" cy="619721"/>
            </a:xfrm>
            <a:prstGeom prst="rect">
              <a:avLst/>
            </a:prstGeom>
          </p:spPr>
          <p:txBody>
            <a:bodyPr wrap="square">
              <a:spAutoFit/>
            </a:bodyPr>
            <a:lstStyle/>
            <a:p>
              <a:pPr defTabSz="1219170">
                <a:lnSpc>
                  <a:spcPct val="90000"/>
                </a:lnSpc>
                <a:spcBef>
                  <a:spcPts val="600"/>
                </a:spcBef>
                <a:buClr>
                  <a:srgbClr val="B1BABF"/>
                </a:buClr>
              </a:pPr>
              <a:r>
                <a:rPr lang="en-US" sz="1900" b="1" spc="-40" dirty="0">
                  <a:solidFill>
                    <a:prstClr val="white"/>
                  </a:solidFill>
                </a:rPr>
                <a:t>Code Samples and Tutorials, </a:t>
              </a:r>
              <a:br>
                <a:rPr lang="en-US" sz="1900" b="1" spc="-40" dirty="0">
                  <a:solidFill>
                    <a:prstClr val="white"/>
                  </a:solidFill>
                </a:rPr>
              </a:br>
              <a:r>
                <a:rPr lang="en-US" sz="1900" b="1" spc="-40" dirty="0">
                  <a:solidFill>
                    <a:prstClr val="white"/>
                  </a:solidFill>
                </a:rPr>
                <a:t>End-to-End Reference Implementations</a:t>
              </a:r>
              <a:endParaRPr lang="en-US" sz="1900" spc="-40" dirty="0">
                <a:solidFill>
                  <a:prstClr val="white"/>
                </a:solidFill>
              </a:endParaRPr>
            </a:p>
          </p:txBody>
        </p:sp>
        <p:sp>
          <p:nvSpPr>
            <p:cNvPr id="50" name="TextBox 49">
              <a:extLst>
                <a:ext uri="{FF2B5EF4-FFF2-40B4-BE49-F238E27FC236}">
                  <a16:creationId xmlns:a16="http://schemas.microsoft.com/office/drawing/2014/main" id="{65C52912-C695-436E-B242-76E393B6D722}"/>
                </a:ext>
              </a:extLst>
            </p:cNvPr>
            <p:cNvSpPr txBox="1"/>
            <p:nvPr/>
          </p:nvSpPr>
          <p:spPr>
            <a:xfrm>
              <a:off x="2109140" y="3217352"/>
              <a:ext cx="519491" cy="1446550"/>
            </a:xfrm>
            <a:prstGeom prst="rect">
              <a:avLst/>
            </a:prstGeom>
            <a:noFill/>
          </p:spPr>
          <p:txBody>
            <a:bodyPr wrap="square" lIns="0" tIns="0" rIns="0" bIns="91440" rtlCol="0" anchor="b" anchorCtr="0">
              <a:spAutoFit/>
            </a:bodyPr>
            <a:lstStyle/>
            <a:p>
              <a:pPr algn="ctr" defTabSz="1219170">
                <a:spcAft>
                  <a:spcPts val="600"/>
                </a:spcAft>
                <a:buClr>
                  <a:srgbClr val="B1BABF"/>
                </a:buClr>
              </a:pPr>
              <a:endParaRPr lang="en-US" sz="8800" b="1" dirty="0">
                <a:solidFill>
                  <a:prstClr val="white"/>
                </a:solidFill>
                <a:latin typeface="Intel Clear Pro"/>
              </a:endParaRPr>
            </a:p>
          </p:txBody>
        </p:sp>
      </p:grpSp>
      <p:grpSp>
        <p:nvGrpSpPr>
          <p:cNvPr id="3" name="Group 2">
            <a:extLst>
              <a:ext uri="{FF2B5EF4-FFF2-40B4-BE49-F238E27FC236}">
                <a16:creationId xmlns:a16="http://schemas.microsoft.com/office/drawing/2014/main" id="{66DD6E8A-B236-4EA9-9C55-229392307D13}"/>
              </a:ext>
            </a:extLst>
          </p:cNvPr>
          <p:cNvGrpSpPr/>
          <p:nvPr/>
        </p:nvGrpSpPr>
        <p:grpSpPr>
          <a:xfrm>
            <a:off x="671209" y="1169432"/>
            <a:ext cx="6760432" cy="1446550"/>
            <a:chOff x="1726141" y="1169432"/>
            <a:chExt cx="5705500" cy="1446550"/>
          </a:xfrm>
        </p:grpSpPr>
        <p:sp>
          <p:nvSpPr>
            <p:cNvPr id="54" name="Pentagon 11">
              <a:extLst>
                <a:ext uri="{FF2B5EF4-FFF2-40B4-BE49-F238E27FC236}">
                  <a16:creationId xmlns:a16="http://schemas.microsoft.com/office/drawing/2014/main" id="{C53EB407-F223-4FEA-BB41-4E9693252480}"/>
                </a:ext>
              </a:extLst>
            </p:cNvPr>
            <p:cNvSpPr/>
            <p:nvPr/>
          </p:nvSpPr>
          <p:spPr>
            <a:xfrm>
              <a:off x="1726141" y="1710944"/>
              <a:ext cx="5705500" cy="880763"/>
            </a:xfrm>
            <a:prstGeom prst="homePlate">
              <a:avLst>
                <a:gd name="adj" fmla="val 33297"/>
              </a:avLst>
            </a:prstGeom>
            <a:gradFill flip="none" rotWithShape="1">
              <a:gsLst>
                <a:gs pos="0">
                  <a:srgbClr val="0071C5">
                    <a:lumMod val="67000"/>
                    <a:alpha val="0"/>
                  </a:srgbClr>
                </a:gs>
                <a:gs pos="100000">
                  <a:schemeClr val="accent4"/>
                </a:gs>
                <a:gs pos="68000">
                  <a:schemeClr val="accent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Intel Clear"/>
              </a:endParaRPr>
            </a:p>
          </p:txBody>
        </p:sp>
        <p:sp>
          <p:nvSpPr>
            <p:cNvPr id="55" name="Rectangle 54">
              <a:extLst>
                <a:ext uri="{FF2B5EF4-FFF2-40B4-BE49-F238E27FC236}">
                  <a16:creationId xmlns:a16="http://schemas.microsoft.com/office/drawing/2014/main" id="{340FE98F-FB0F-46F8-9B20-0D50D7718790}"/>
                </a:ext>
              </a:extLst>
            </p:cNvPr>
            <p:cNvSpPr/>
            <p:nvPr/>
          </p:nvSpPr>
          <p:spPr>
            <a:xfrm>
              <a:off x="3011631" y="1861123"/>
              <a:ext cx="4126617" cy="619721"/>
            </a:xfrm>
            <a:prstGeom prst="rect">
              <a:avLst/>
            </a:prstGeom>
          </p:spPr>
          <p:txBody>
            <a:bodyPr wrap="square">
              <a:spAutoFit/>
            </a:bodyPr>
            <a:lstStyle/>
            <a:p>
              <a:pPr defTabSz="1219170">
                <a:lnSpc>
                  <a:spcPct val="90000"/>
                </a:lnSpc>
                <a:spcBef>
                  <a:spcPts val="600"/>
                </a:spcBef>
                <a:buClr>
                  <a:srgbClr val="B1BABF"/>
                </a:buClr>
              </a:pPr>
              <a:r>
                <a:rPr lang="en-US" sz="1900" b="1" spc="-40" dirty="0">
                  <a:solidFill>
                    <a:prstClr val="white"/>
                  </a:solidFill>
                  <a:latin typeface="Intel Clear"/>
                </a:rPr>
                <a:t>Training, How-Tos,</a:t>
              </a:r>
              <a:br>
                <a:rPr lang="en-US" sz="1900" b="1" spc="-40" dirty="0">
                  <a:solidFill>
                    <a:prstClr val="white"/>
                  </a:solidFill>
                  <a:latin typeface="Intel Clear"/>
                </a:rPr>
              </a:br>
              <a:r>
                <a:rPr lang="en-US" sz="1900" b="1" spc="-40" dirty="0">
                  <a:solidFill>
                    <a:prstClr val="white"/>
                  </a:solidFill>
                  <a:latin typeface="Intel Clear"/>
                </a:rPr>
                <a:t>Documentation, Forums, Support</a:t>
              </a:r>
              <a:endParaRPr lang="en-US" sz="1900" spc="-40" dirty="0">
                <a:solidFill>
                  <a:prstClr val="white"/>
                </a:solidFill>
                <a:latin typeface="Intel Clear"/>
              </a:endParaRPr>
            </a:p>
          </p:txBody>
        </p:sp>
        <p:sp>
          <p:nvSpPr>
            <p:cNvPr id="56" name="TextBox 55">
              <a:extLst>
                <a:ext uri="{FF2B5EF4-FFF2-40B4-BE49-F238E27FC236}">
                  <a16:creationId xmlns:a16="http://schemas.microsoft.com/office/drawing/2014/main" id="{09E0A4DA-AF01-44E7-96BF-4E230FD91AA2}"/>
                </a:ext>
              </a:extLst>
            </p:cNvPr>
            <p:cNvSpPr txBox="1"/>
            <p:nvPr/>
          </p:nvSpPr>
          <p:spPr>
            <a:xfrm>
              <a:off x="2109140" y="1169432"/>
              <a:ext cx="519491" cy="1446550"/>
            </a:xfrm>
            <a:prstGeom prst="rect">
              <a:avLst/>
            </a:prstGeom>
            <a:noFill/>
          </p:spPr>
          <p:txBody>
            <a:bodyPr wrap="square" lIns="0" tIns="0" rIns="0" bIns="91440" rtlCol="0" anchor="b" anchorCtr="0">
              <a:spAutoFit/>
            </a:bodyPr>
            <a:lstStyle/>
            <a:p>
              <a:pPr algn="ctr" defTabSz="1219170">
                <a:spcAft>
                  <a:spcPts val="600"/>
                </a:spcAft>
                <a:buClr>
                  <a:srgbClr val="B1BABF"/>
                </a:buClr>
              </a:pPr>
              <a:endParaRPr lang="en-US" sz="8800" b="1" dirty="0">
                <a:solidFill>
                  <a:prstClr val="white"/>
                </a:solidFill>
                <a:latin typeface="Intel Clear Pro"/>
              </a:endParaRPr>
            </a:p>
          </p:txBody>
        </p:sp>
      </p:grpSp>
      <p:grpSp>
        <p:nvGrpSpPr>
          <p:cNvPr id="7" name="Group 6">
            <a:extLst>
              <a:ext uri="{FF2B5EF4-FFF2-40B4-BE49-F238E27FC236}">
                <a16:creationId xmlns:a16="http://schemas.microsoft.com/office/drawing/2014/main" id="{4F6B53E1-B19A-4F08-9867-9CAB55D5D13C}"/>
              </a:ext>
            </a:extLst>
          </p:cNvPr>
          <p:cNvGrpSpPr/>
          <p:nvPr/>
        </p:nvGrpSpPr>
        <p:grpSpPr>
          <a:xfrm>
            <a:off x="671209" y="4251424"/>
            <a:ext cx="6760432" cy="1446550"/>
            <a:chOff x="1726141" y="4251424"/>
            <a:chExt cx="5705500" cy="1446550"/>
          </a:xfrm>
        </p:grpSpPr>
        <p:sp>
          <p:nvSpPr>
            <p:cNvPr id="57" name="Pentagon 11">
              <a:extLst>
                <a:ext uri="{FF2B5EF4-FFF2-40B4-BE49-F238E27FC236}">
                  <a16:creationId xmlns:a16="http://schemas.microsoft.com/office/drawing/2014/main" id="{F7E2DF7C-690D-4E82-9363-EFDD6203D99B}"/>
                </a:ext>
              </a:extLst>
            </p:cNvPr>
            <p:cNvSpPr/>
            <p:nvPr/>
          </p:nvSpPr>
          <p:spPr>
            <a:xfrm>
              <a:off x="1726141" y="4799124"/>
              <a:ext cx="5705500" cy="880763"/>
            </a:xfrm>
            <a:prstGeom prst="homePlate">
              <a:avLst>
                <a:gd name="adj" fmla="val 33297"/>
              </a:avLst>
            </a:prstGeom>
            <a:gradFill flip="none" rotWithShape="1">
              <a:gsLst>
                <a:gs pos="0">
                  <a:srgbClr val="0071C5">
                    <a:lumMod val="67000"/>
                    <a:alpha val="0"/>
                  </a:srgbClr>
                </a:gs>
                <a:gs pos="100000">
                  <a:schemeClr val="accent6"/>
                </a:gs>
                <a:gs pos="68000">
                  <a:schemeClr val="accent6">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Intel Clear"/>
              </a:endParaRPr>
            </a:p>
          </p:txBody>
        </p:sp>
        <p:sp>
          <p:nvSpPr>
            <p:cNvPr id="59" name="TextBox 58">
              <a:extLst>
                <a:ext uri="{FF2B5EF4-FFF2-40B4-BE49-F238E27FC236}">
                  <a16:creationId xmlns:a16="http://schemas.microsoft.com/office/drawing/2014/main" id="{8E17D1E1-12A1-47F7-86DB-E19C338C670E}"/>
                </a:ext>
              </a:extLst>
            </p:cNvPr>
            <p:cNvSpPr txBox="1"/>
            <p:nvPr/>
          </p:nvSpPr>
          <p:spPr>
            <a:xfrm>
              <a:off x="2109140" y="4251424"/>
              <a:ext cx="519491" cy="1446550"/>
            </a:xfrm>
            <a:prstGeom prst="rect">
              <a:avLst/>
            </a:prstGeom>
            <a:noFill/>
          </p:spPr>
          <p:txBody>
            <a:bodyPr wrap="square" lIns="0" tIns="0" rIns="0" bIns="91440" rtlCol="0" anchor="b" anchorCtr="0">
              <a:spAutoFit/>
            </a:bodyPr>
            <a:lstStyle/>
            <a:p>
              <a:pPr algn="ctr" defTabSz="1219170">
                <a:spcAft>
                  <a:spcPts val="600"/>
                </a:spcAft>
                <a:buClr>
                  <a:srgbClr val="B1BABF"/>
                </a:buClr>
              </a:pPr>
              <a:endParaRPr lang="en-US" sz="8800" b="1" dirty="0">
                <a:solidFill>
                  <a:prstClr val="white"/>
                </a:solidFill>
                <a:latin typeface="Intel Clear Pro"/>
              </a:endParaRPr>
            </a:p>
          </p:txBody>
        </p:sp>
        <p:sp>
          <p:nvSpPr>
            <p:cNvPr id="25" name="Rectangle 24">
              <a:extLst>
                <a:ext uri="{FF2B5EF4-FFF2-40B4-BE49-F238E27FC236}">
                  <a16:creationId xmlns:a16="http://schemas.microsoft.com/office/drawing/2014/main" id="{FB184961-9141-B04E-BCCE-DC12E8146F8A}"/>
                </a:ext>
              </a:extLst>
            </p:cNvPr>
            <p:cNvSpPr/>
            <p:nvPr/>
          </p:nvSpPr>
          <p:spPr>
            <a:xfrm>
              <a:off x="3011631" y="4950698"/>
              <a:ext cx="3555118" cy="619721"/>
            </a:xfrm>
            <a:prstGeom prst="rect">
              <a:avLst/>
            </a:prstGeom>
          </p:spPr>
          <p:txBody>
            <a:bodyPr wrap="square">
              <a:spAutoFit/>
            </a:bodyPr>
            <a:lstStyle/>
            <a:p>
              <a:pPr defTabSz="1219170">
                <a:lnSpc>
                  <a:spcPct val="90000"/>
                </a:lnSpc>
                <a:spcBef>
                  <a:spcPts val="600"/>
                </a:spcBef>
                <a:buClr>
                  <a:srgbClr val="B1BABF"/>
                </a:buClr>
              </a:pPr>
              <a:r>
                <a:rPr lang="en-US" sz="1900" b="1" spc="-40" dirty="0">
                  <a:latin typeface="Intel Clear"/>
                </a:rPr>
                <a:t>Guides for </a:t>
              </a:r>
              <a:r>
                <a:rPr lang="en-US" sz="1900" b="1" spc="-40" dirty="0">
                  <a:solidFill>
                    <a:prstClr val="white"/>
                  </a:solidFill>
                  <a:latin typeface="Intel Clear"/>
                </a:rPr>
                <a:t>Productization and Commercialization</a:t>
              </a:r>
              <a:endParaRPr lang="en-US" sz="1900" spc="-40" dirty="0">
                <a:solidFill>
                  <a:prstClr val="white"/>
                </a:solidFill>
                <a:latin typeface="Intel Clear"/>
              </a:endParaRPr>
            </a:p>
          </p:txBody>
        </p:sp>
      </p:grpSp>
      <p:grpSp>
        <p:nvGrpSpPr>
          <p:cNvPr id="5" name="Group 4">
            <a:extLst>
              <a:ext uri="{FF2B5EF4-FFF2-40B4-BE49-F238E27FC236}">
                <a16:creationId xmlns:a16="http://schemas.microsoft.com/office/drawing/2014/main" id="{D7613564-8B44-458C-82A9-9B859798CB96}"/>
              </a:ext>
            </a:extLst>
          </p:cNvPr>
          <p:cNvGrpSpPr/>
          <p:nvPr/>
        </p:nvGrpSpPr>
        <p:grpSpPr>
          <a:xfrm>
            <a:off x="671209" y="2191722"/>
            <a:ext cx="6760432" cy="1446550"/>
            <a:chOff x="1726141" y="2191722"/>
            <a:chExt cx="5705500" cy="1446550"/>
          </a:xfrm>
        </p:grpSpPr>
        <p:sp>
          <p:nvSpPr>
            <p:cNvPr id="51" name="Pentagon 11">
              <a:extLst>
                <a:ext uri="{FF2B5EF4-FFF2-40B4-BE49-F238E27FC236}">
                  <a16:creationId xmlns:a16="http://schemas.microsoft.com/office/drawing/2014/main" id="{17282381-607C-4C28-8FC7-B5EC7520EE2B}"/>
                </a:ext>
              </a:extLst>
            </p:cNvPr>
            <p:cNvSpPr/>
            <p:nvPr/>
          </p:nvSpPr>
          <p:spPr>
            <a:xfrm>
              <a:off x="1726141" y="2733233"/>
              <a:ext cx="5705500" cy="880763"/>
            </a:xfrm>
            <a:prstGeom prst="homePlate">
              <a:avLst>
                <a:gd name="adj" fmla="val 33297"/>
              </a:avLst>
            </a:prstGeom>
            <a:gradFill flip="none" rotWithShape="1">
              <a:gsLst>
                <a:gs pos="0">
                  <a:srgbClr val="0071C5">
                    <a:lumMod val="67000"/>
                    <a:alpha val="0"/>
                  </a:srgbClr>
                </a:gs>
                <a:gs pos="100000">
                  <a:schemeClr val="accent2"/>
                </a:gs>
                <a:gs pos="68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Intel Clear"/>
              </a:endParaRPr>
            </a:p>
          </p:txBody>
        </p:sp>
        <p:sp>
          <p:nvSpPr>
            <p:cNvPr id="53" name="TextBox 52">
              <a:extLst>
                <a:ext uri="{FF2B5EF4-FFF2-40B4-BE49-F238E27FC236}">
                  <a16:creationId xmlns:a16="http://schemas.microsoft.com/office/drawing/2014/main" id="{6AEE4BE0-0F9E-46A3-ACB3-82E558B97F97}"/>
                </a:ext>
              </a:extLst>
            </p:cNvPr>
            <p:cNvSpPr txBox="1"/>
            <p:nvPr/>
          </p:nvSpPr>
          <p:spPr>
            <a:xfrm>
              <a:off x="2109140" y="2191722"/>
              <a:ext cx="519491" cy="1446550"/>
            </a:xfrm>
            <a:prstGeom prst="rect">
              <a:avLst/>
            </a:prstGeom>
            <a:noFill/>
          </p:spPr>
          <p:txBody>
            <a:bodyPr wrap="square" lIns="0" tIns="0" rIns="0" bIns="91440" rtlCol="0" anchor="b" anchorCtr="0">
              <a:spAutoFit/>
            </a:bodyPr>
            <a:lstStyle/>
            <a:p>
              <a:pPr algn="ctr" defTabSz="1219170">
                <a:spcAft>
                  <a:spcPts val="600"/>
                </a:spcAft>
                <a:buClr>
                  <a:srgbClr val="B1BABF"/>
                </a:buClr>
              </a:pPr>
              <a:endParaRPr lang="en-US" sz="8800" b="1" dirty="0">
                <a:solidFill>
                  <a:prstClr val="white"/>
                </a:solidFill>
                <a:latin typeface="Intel Clear Pro"/>
              </a:endParaRPr>
            </a:p>
          </p:txBody>
        </p:sp>
        <p:sp>
          <p:nvSpPr>
            <p:cNvPr id="27" name="Rectangle 26">
              <a:extLst>
                <a:ext uri="{FF2B5EF4-FFF2-40B4-BE49-F238E27FC236}">
                  <a16:creationId xmlns:a16="http://schemas.microsoft.com/office/drawing/2014/main" id="{30735153-AC3C-424F-97DC-A64D94238193}"/>
                </a:ext>
              </a:extLst>
            </p:cNvPr>
            <p:cNvSpPr/>
            <p:nvPr/>
          </p:nvSpPr>
          <p:spPr>
            <a:xfrm>
              <a:off x="3011631" y="2872377"/>
              <a:ext cx="4126617" cy="619721"/>
            </a:xfrm>
            <a:prstGeom prst="rect">
              <a:avLst/>
            </a:prstGeom>
          </p:spPr>
          <p:txBody>
            <a:bodyPr wrap="square">
              <a:spAutoFit/>
            </a:bodyPr>
            <a:lstStyle/>
            <a:p>
              <a:pPr defTabSz="1219170">
                <a:lnSpc>
                  <a:spcPct val="90000"/>
                </a:lnSpc>
                <a:spcBef>
                  <a:spcPts val="600"/>
                </a:spcBef>
                <a:buClr>
                  <a:srgbClr val="B1BABF"/>
                </a:buClr>
              </a:pPr>
              <a:r>
                <a:rPr lang="en-US" sz="1900" b="1" spc="-40" dirty="0">
                  <a:latin typeface="Intel Clear"/>
                </a:rPr>
                <a:t>Development Kits, SDKs, Libraries, Sensor Drivers, APIs, Tools</a:t>
              </a:r>
              <a:endParaRPr lang="en-US" sz="1900" spc="-40" dirty="0">
                <a:latin typeface="Intel Clear"/>
              </a:endParaRPr>
            </a:p>
          </p:txBody>
        </p:sp>
      </p:grpSp>
      <p:sp>
        <p:nvSpPr>
          <p:cNvPr id="4" name="Title 3"/>
          <p:cNvSpPr>
            <a:spLocks noGrp="1"/>
          </p:cNvSpPr>
          <p:nvPr>
            <p:ph type="title"/>
          </p:nvPr>
        </p:nvSpPr>
        <p:spPr>
          <a:xfrm>
            <a:off x="471950" y="90318"/>
            <a:ext cx="11248101" cy="1092607"/>
          </a:xfrm>
        </p:spPr>
        <p:txBody>
          <a:bodyPr/>
          <a:lstStyle/>
          <a:p>
            <a:pPr>
              <a:lnSpc>
                <a:spcPts val="3900"/>
              </a:lnSpc>
              <a:spcBef>
                <a:spcPts val="0"/>
              </a:spcBef>
            </a:pPr>
            <a:r>
              <a:rPr lang="en-US" altLang="ko-KR" sz="2400" dirty="0"/>
              <a:t>Intel Developer zone for iot:</a:t>
            </a:r>
            <a:br>
              <a:rPr lang="en-US" altLang="ko-KR" sz="2400" dirty="0"/>
            </a:br>
            <a:r>
              <a:rPr lang="en-US" altLang="ko-KR" dirty="0"/>
              <a:t>Central resource for E2E solution support</a:t>
            </a:r>
            <a:endParaRPr lang="en-US" dirty="0"/>
          </a:p>
        </p:txBody>
      </p:sp>
      <p:sp>
        <p:nvSpPr>
          <p:cNvPr id="46" name="Title 23"/>
          <p:cNvSpPr txBox="1">
            <a:spLocks/>
          </p:cNvSpPr>
          <p:nvPr/>
        </p:nvSpPr>
        <p:spPr>
          <a:xfrm>
            <a:off x="7745035" y="5725535"/>
            <a:ext cx="3605885" cy="639061"/>
          </a:xfrm>
          <a:prstGeom prst="rect">
            <a:avLst/>
          </a:prstGeom>
        </p:spPr>
        <p:txBody>
          <a:bodyPr vert="horz" lIns="91440" tIns="45720" rIns="91440" bIns="45720" rtlCol="0" anchor="ctr" anchorCtr="0">
            <a:noAutofit/>
          </a:bodyPr>
          <a:lst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a:lstStyle>
          <a:p>
            <a:pPr algn="ctr" defTabSz="812760"/>
            <a:r>
              <a:rPr lang="en-US" altLang="ko-KR" sz="2200" dirty="0">
                <a:solidFill>
                  <a:srgbClr val="00AEEF"/>
                </a:solidFill>
              </a:rPr>
              <a:t>software.intel.com/iot</a:t>
            </a:r>
            <a:endParaRPr lang="en-US" sz="2200" dirty="0">
              <a:solidFill>
                <a:srgbClr val="00AEEF"/>
              </a:solidFill>
            </a:endParaRPr>
          </a:p>
        </p:txBody>
      </p:sp>
      <p:pic>
        <p:nvPicPr>
          <p:cNvPr id="21" name="Picture 20">
            <a:extLst>
              <a:ext uri="{FF2B5EF4-FFF2-40B4-BE49-F238E27FC236}">
                <a16:creationId xmlns:a16="http://schemas.microsoft.com/office/drawing/2014/main" id="{D73E8D94-FBD2-42D8-8C22-2DF1BEA7B876}"/>
              </a:ext>
            </a:extLst>
          </p:cNvPr>
          <p:cNvPicPr>
            <a:picLocks noChangeAspect="1"/>
          </p:cNvPicPr>
          <p:nvPr/>
        </p:nvPicPr>
        <p:blipFill rotWithShape="1">
          <a:blip r:embed="rId3"/>
          <a:srcRect b="15028"/>
          <a:stretch/>
        </p:blipFill>
        <p:spPr>
          <a:xfrm>
            <a:off x="8051635" y="1534355"/>
            <a:ext cx="3054576" cy="4159281"/>
          </a:xfrm>
          <a:prstGeom prst="rect">
            <a:avLst/>
          </a:prstGeom>
        </p:spPr>
      </p:pic>
      <p:sp>
        <p:nvSpPr>
          <p:cNvPr id="22" name="Slide Number Placeholder 4">
            <a:extLst>
              <a:ext uri="{FF2B5EF4-FFF2-40B4-BE49-F238E27FC236}">
                <a16:creationId xmlns:a16="http://schemas.microsoft.com/office/drawing/2014/main" id="{407C5DBA-81E3-46DF-8D2B-DDE0075CEFD3}"/>
              </a:ext>
            </a:extLst>
          </p:cNvPr>
          <p:cNvSpPr>
            <a:spLocks noGrp="1"/>
          </p:cNvSpPr>
          <p:nvPr>
            <p:ph type="sldNum" sz="quarter" idx="14"/>
          </p:nvPr>
        </p:nvSpPr>
        <p:spPr>
          <a:xfrm>
            <a:off x="11797792" y="6553185"/>
            <a:ext cx="170987" cy="164148"/>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17</a:t>
            </a:fld>
            <a:endParaRPr lang="en-US" dirty="0"/>
          </a:p>
        </p:txBody>
      </p:sp>
    </p:spTree>
    <p:extLst>
      <p:ext uri="{BB962C8B-B14F-4D97-AF65-F5344CB8AC3E}">
        <p14:creationId xmlns:p14="http://schemas.microsoft.com/office/powerpoint/2010/main" val="359734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0BC94F-AFBE-483E-8760-FACE8CB2313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0" y="1"/>
            <a:ext cx="12192000" cy="6405033"/>
          </a:xfrm>
          <a:prstGeom prst="rect">
            <a:avLst/>
          </a:prstGeom>
        </p:spPr>
      </p:pic>
      <p:sp>
        <p:nvSpPr>
          <p:cNvPr id="11" name="Rectangle 10">
            <a:extLst>
              <a:ext uri="{FF2B5EF4-FFF2-40B4-BE49-F238E27FC236}">
                <a16:creationId xmlns:a16="http://schemas.microsoft.com/office/drawing/2014/main" id="{D773A500-5803-4943-A3D9-48896BCD80CB}"/>
              </a:ext>
            </a:extLst>
          </p:cNvPr>
          <p:cNvSpPr/>
          <p:nvPr/>
        </p:nvSpPr>
        <p:spPr>
          <a:xfrm>
            <a:off x="-8021" y="0"/>
            <a:ext cx="12200021" cy="6408821"/>
          </a:xfrm>
          <a:prstGeom prst="rect">
            <a:avLst/>
          </a:prstGeom>
          <a:gradFill flip="none" rotWithShape="1">
            <a:gsLst>
              <a:gs pos="0">
                <a:srgbClr val="000000">
                  <a:alpha val="60000"/>
                </a:srgbClr>
              </a:gs>
              <a:gs pos="58000">
                <a:srgbClr val="000000">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2400" dirty="0">
              <a:solidFill>
                <a:prstClr val="white"/>
              </a:solidFill>
              <a:latin typeface="Intel Clear"/>
            </a:endParaRPr>
          </a:p>
        </p:txBody>
      </p:sp>
      <p:sp>
        <p:nvSpPr>
          <p:cNvPr id="2" name="Title 1">
            <a:extLst>
              <a:ext uri="{FF2B5EF4-FFF2-40B4-BE49-F238E27FC236}">
                <a16:creationId xmlns:a16="http://schemas.microsoft.com/office/drawing/2014/main" id="{324B5913-2843-427C-B6FD-EAA64942CDC7}"/>
              </a:ext>
            </a:extLst>
          </p:cNvPr>
          <p:cNvSpPr>
            <a:spLocks noGrp="1"/>
          </p:cNvSpPr>
          <p:nvPr>
            <p:ph type="ctrTitle"/>
          </p:nvPr>
        </p:nvSpPr>
        <p:spPr>
          <a:xfrm>
            <a:off x="462846" y="3718843"/>
            <a:ext cx="11257205" cy="1040285"/>
          </a:xfrm>
        </p:spPr>
        <p:txBody>
          <a:bodyPr/>
          <a:lstStyle/>
          <a:p>
            <a:r>
              <a:rPr lang="en-US" sz="8800" dirty="0" err="1"/>
              <a:t>OpenVINO</a:t>
            </a:r>
            <a:r>
              <a:rPr lang="en-US" sz="8800" dirty="0"/>
              <a:t>* and Intel® Media SDK*</a:t>
            </a:r>
            <a:endParaRPr lang="en-US" dirty="0"/>
          </a:p>
        </p:txBody>
      </p:sp>
      <p:sp>
        <p:nvSpPr>
          <p:cNvPr id="4" name="Text Placeholder 3">
            <a:extLst>
              <a:ext uri="{FF2B5EF4-FFF2-40B4-BE49-F238E27FC236}">
                <a16:creationId xmlns:a16="http://schemas.microsoft.com/office/drawing/2014/main" id="{48CC2332-5F6C-46A5-BF91-FFC0E5F8F73F}"/>
              </a:ext>
            </a:extLst>
          </p:cNvPr>
          <p:cNvSpPr>
            <a:spLocks noGrp="1"/>
          </p:cNvSpPr>
          <p:nvPr>
            <p:ph type="body" sz="quarter" idx="13"/>
          </p:nvPr>
        </p:nvSpPr>
        <p:spPr/>
        <p:txBody>
          <a:bodyPr/>
          <a:lstStyle/>
          <a:p>
            <a:endParaRPr lang="en-US"/>
          </a:p>
        </p:txBody>
      </p:sp>
      <p:sp>
        <p:nvSpPr>
          <p:cNvPr id="3" name="Slide Number Placeholder 2"/>
          <p:cNvSpPr>
            <a:spLocks noGrp="1"/>
          </p:cNvSpPr>
          <p:nvPr>
            <p:ph type="sldNum" sz="quarter" idx="4294967295"/>
          </p:nvPr>
        </p:nvSpPr>
        <p:spPr>
          <a:xfrm>
            <a:off x="12028488" y="8764588"/>
            <a:ext cx="163512" cy="165100"/>
          </a:xfrm>
        </p:spPr>
        <p:txBody>
          <a:bodyPr/>
          <a:lstStyle/>
          <a:p>
            <a:pPr defTabSz="609585" eaLnBrk="0" fontAlgn="base" hangingPunct="0">
              <a:spcBef>
                <a:spcPct val="50000"/>
              </a:spcBef>
              <a:spcAft>
                <a:spcPct val="0"/>
              </a:spcAft>
            </a:pPr>
            <a:fld id="{FD44707B-D922-47D5-BD24-D96E91B70543}" type="slidenum">
              <a:rPr lang="en-US">
                <a:latin typeface="Intel Clear"/>
              </a:rPr>
              <a:pPr defTabSz="609585" eaLnBrk="0" fontAlgn="base" hangingPunct="0">
                <a:spcBef>
                  <a:spcPct val="50000"/>
                </a:spcBef>
                <a:spcAft>
                  <a:spcPct val="0"/>
                </a:spcAft>
              </a:pPr>
              <a:t>18</a:t>
            </a:fld>
            <a:endParaRPr lang="en-US" dirty="0">
              <a:latin typeface="Intel Clear"/>
            </a:endParaRPr>
          </a:p>
        </p:txBody>
      </p:sp>
    </p:spTree>
    <p:extLst>
      <p:ext uri="{BB962C8B-B14F-4D97-AF65-F5344CB8AC3E}">
        <p14:creationId xmlns:p14="http://schemas.microsoft.com/office/powerpoint/2010/main" val="245481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b="-280"/>
          <a:stretch/>
        </p:blipFill>
        <p:spPr>
          <a:xfrm>
            <a:off x="2" y="1"/>
            <a:ext cx="3047996" cy="1932743"/>
          </a:xfrm>
          <a:prstGeom prst="rect">
            <a:avLst/>
          </a:prstGeom>
          <a:effectLst/>
        </p:spPr>
      </p:pic>
      <p:pic>
        <p:nvPicPr>
          <p:cNvPr id="7170" name="Picture 2" descr="Image result for atm facial recognition"/>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047996" y="3557"/>
            <a:ext cx="3048005" cy="192918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96001" y="2"/>
            <a:ext cx="3048000" cy="1932743"/>
          </a:xfrm>
          <a:prstGeom prst="rect">
            <a:avLst/>
          </a:prstGeom>
          <a:effectLst/>
        </p:spPr>
      </p:pic>
      <p:pic>
        <p:nvPicPr>
          <p:cNvPr id="7174" name="Picture 6"/>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9144003" y="0"/>
            <a:ext cx="3047999" cy="193274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096000" y="4889235"/>
            <a:ext cx="3048000" cy="1974528"/>
          </a:xfrm>
          <a:prstGeom prst="rect">
            <a:avLst/>
          </a:prstGeom>
          <a:effectLst/>
        </p:spPr>
      </p:pic>
      <p:pic>
        <p:nvPicPr>
          <p:cNvPr id="14" name="Picture 13"/>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144000" y="4889236"/>
            <a:ext cx="3048000" cy="1974528"/>
          </a:xfrm>
          <a:prstGeom prst="rect">
            <a:avLst/>
          </a:prstGeom>
          <a:effectLst/>
        </p:spPr>
      </p:pic>
      <p:pic>
        <p:nvPicPr>
          <p:cNvPr id="7172" name="Picture 4" descr="Image result for intel digital retail"/>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3047999" y="4889237"/>
            <a:ext cx="3047999" cy="197452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 y="4889237"/>
            <a:ext cx="3047999" cy="1974527"/>
          </a:xfrm>
          <a:prstGeom prst="rect">
            <a:avLst/>
          </a:prstGeom>
          <a:effectLst/>
        </p:spPr>
      </p:pic>
      <p:sp>
        <p:nvSpPr>
          <p:cNvPr id="31" name="Title 1"/>
          <p:cNvSpPr txBox="1">
            <a:spLocks/>
          </p:cNvSpPr>
          <p:nvPr/>
        </p:nvSpPr>
        <p:spPr>
          <a:xfrm>
            <a:off x="471951" y="2303155"/>
            <a:ext cx="11248101" cy="1519327"/>
          </a:xfrm>
          <a:prstGeom prst="rect">
            <a:avLst/>
          </a:prstGeom>
        </p:spPr>
        <p:txBody>
          <a:bodyPr tIns="121920" anchor="ctr" anchorCtr="0">
            <a:spAutoFit/>
          </a:bodyPr>
          <a:lstStyle>
            <a:lvl1pPr algn="l" defTabSz="914400" rtl="0" eaLnBrk="1" latinLnBrk="0" hangingPunct="1">
              <a:lnSpc>
                <a:spcPct val="70000"/>
              </a:lnSpc>
              <a:spcBef>
                <a:spcPct val="0"/>
              </a:spcBef>
              <a:buNone/>
              <a:defRPr sz="4400" b="0" kern="1200">
                <a:solidFill>
                  <a:schemeClr val="tx2"/>
                </a:solidFill>
                <a:latin typeface="+mj-lt"/>
                <a:ea typeface="+mj-ea"/>
                <a:cs typeface="+mj-cs"/>
              </a:defRPr>
            </a:lvl1pPr>
          </a:lstStyle>
          <a:p>
            <a:pPr algn="ctr" defTabSz="914377">
              <a:defRPr/>
            </a:pPr>
            <a:r>
              <a:rPr lang="en-US" sz="8800" dirty="0">
                <a:solidFill>
                  <a:schemeClr val="accent3">
                    <a:alpha val="90000"/>
                  </a:schemeClr>
                </a:solidFill>
                <a:latin typeface="Intel Clear Pro"/>
              </a:rPr>
              <a:t>Video based Analytics</a:t>
            </a:r>
          </a:p>
          <a:p>
            <a:pPr algn="ctr" defTabSz="914377">
              <a:defRPr/>
            </a:pPr>
            <a:r>
              <a:rPr lang="en-US" sz="3733" dirty="0">
                <a:solidFill>
                  <a:prstClr val="white">
                    <a:alpha val="90000"/>
                  </a:prstClr>
                </a:solidFill>
                <a:latin typeface="Intel Clear Pro"/>
              </a:rPr>
              <a:t>Using computer vision and deep learning is growing rapidly</a:t>
            </a:r>
          </a:p>
        </p:txBody>
      </p:sp>
      <p:sp>
        <p:nvSpPr>
          <p:cNvPr id="32" name="TextBox 31"/>
          <p:cNvSpPr txBox="1"/>
          <p:nvPr/>
        </p:nvSpPr>
        <p:spPr>
          <a:xfrm>
            <a:off x="-1" y="555335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defTabSz="914377">
              <a:lnSpc>
                <a:spcPct val="70000"/>
              </a:lnSpc>
              <a:defRPr/>
            </a:pPr>
            <a:r>
              <a:rPr lang="en-US" sz="2667" kern="0" dirty="0">
                <a:latin typeface="Intel Clear Pro"/>
              </a:rPr>
              <a:t>Autonomous Vehicles</a:t>
            </a:r>
          </a:p>
        </p:txBody>
      </p:sp>
      <p:sp>
        <p:nvSpPr>
          <p:cNvPr id="33" name="TextBox 32"/>
          <p:cNvSpPr txBox="1"/>
          <p:nvPr/>
        </p:nvSpPr>
        <p:spPr>
          <a:xfrm>
            <a:off x="3047999" y="555335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defTabSz="914377">
              <a:lnSpc>
                <a:spcPct val="70000"/>
              </a:lnSpc>
              <a:defRPr/>
            </a:pPr>
            <a:r>
              <a:rPr lang="en-US" sz="2667" kern="0" dirty="0">
                <a:latin typeface="Intel Clear Pro"/>
              </a:rPr>
              <a:t>Responsive Retail</a:t>
            </a:r>
          </a:p>
        </p:txBody>
      </p:sp>
      <p:sp>
        <p:nvSpPr>
          <p:cNvPr id="35" name="TextBox 34"/>
          <p:cNvSpPr txBox="1"/>
          <p:nvPr/>
        </p:nvSpPr>
        <p:spPr>
          <a:xfrm>
            <a:off x="6095999" y="555335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defTabSz="914377">
              <a:lnSpc>
                <a:spcPct val="70000"/>
              </a:lnSpc>
              <a:defRPr/>
            </a:pPr>
            <a:r>
              <a:rPr lang="en-US" sz="2667" kern="0" dirty="0">
                <a:latin typeface="Intel Clear Pro"/>
              </a:rPr>
              <a:t>Manufacturing</a:t>
            </a:r>
          </a:p>
        </p:txBody>
      </p:sp>
      <p:sp>
        <p:nvSpPr>
          <p:cNvPr id="39" name="TextBox 38"/>
          <p:cNvSpPr txBox="1"/>
          <p:nvPr/>
        </p:nvSpPr>
        <p:spPr>
          <a:xfrm>
            <a:off x="0" y="622338"/>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defPPr>
              <a:defRPr lang="en-US"/>
            </a:defPPr>
            <a:lvl1pPr algn="ctr">
              <a:lnSpc>
                <a:spcPct val="70000"/>
              </a:lnSpc>
              <a:defRPr sz="2800">
                <a:latin typeface="+mj-lt"/>
              </a:defRPr>
            </a:lvl1pPr>
          </a:lstStyle>
          <a:p>
            <a:pPr defTabSz="914377">
              <a:defRPr/>
            </a:pPr>
            <a:r>
              <a:rPr lang="en-US" sz="2667" kern="0" dirty="0">
                <a:latin typeface="Intel Clear Pro"/>
              </a:rPr>
              <a:t>Emergency Response</a:t>
            </a:r>
          </a:p>
        </p:txBody>
      </p:sp>
      <p:sp>
        <p:nvSpPr>
          <p:cNvPr id="40" name="TextBox 39"/>
          <p:cNvSpPr txBox="1"/>
          <p:nvPr/>
        </p:nvSpPr>
        <p:spPr>
          <a:xfrm>
            <a:off x="3048000" y="622338"/>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defTabSz="914377">
              <a:lnSpc>
                <a:spcPct val="70000"/>
              </a:lnSpc>
              <a:defRPr/>
            </a:pPr>
            <a:r>
              <a:rPr lang="en-US" sz="2667" kern="0" dirty="0">
                <a:latin typeface="Intel Clear Pro"/>
              </a:rPr>
              <a:t>Financial services</a:t>
            </a:r>
          </a:p>
        </p:txBody>
      </p:sp>
      <p:sp>
        <p:nvSpPr>
          <p:cNvPr id="41" name="TextBox 40"/>
          <p:cNvSpPr txBox="1"/>
          <p:nvPr/>
        </p:nvSpPr>
        <p:spPr>
          <a:xfrm>
            <a:off x="6096000" y="622338"/>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defTabSz="914377">
              <a:lnSpc>
                <a:spcPct val="70000"/>
              </a:lnSpc>
              <a:defRPr/>
            </a:pPr>
            <a:r>
              <a:rPr lang="en-US" sz="2667" kern="0" dirty="0">
                <a:latin typeface="Intel Clear Pro"/>
              </a:rPr>
              <a:t>Machine Vision</a:t>
            </a:r>
          </a:p>
        </p:txBody>
      </p:sp>
      <p:sp>
        <p:nvSpPr>
          <p:cNvPr id="42" name="TextBox 41"/>
          <p:cNvSpPr txBox="1"/>
          <p:nvPr/>
        </p:nvSpPr>
        <p:spPr>
          <a:xfrm>
            <a:off x="9144000" y="622338"/>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defTabSz="914377">
              <a:lnSpc>
                <a:spcPct val="70000"/>
              </a:lnSpc>
              <a:defRPr/>
            </a:pPr>
            <a:r>
              <a:rPr lang="en-US" sz="2667" kern="0" dirty="0">
                <a:latin typeface="Intel Clear Pro"/>
              </a:rPr>
              <a:t>Cities/transportation</a:t>
            </a:r>
          </a:p>
        </p:txBody>
      </p:sp>
      <p:sp>
        <p:nvSpPr>
          <p:cNvPr id="43" name="TextBox 42"/>
          <p:cNvSpPr txBox="1"/>
          <p:nvPr/>
        </p:nvSpPr>
        <p:spPr>
          <a:xfrm>
            <a:off x="9144001" y="5553357"/>
            <a:ext cx="3047999"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defTabSz="914377">
              <a:lnSpc>
                <a:spcPct val="70000"/>
              </a:lnSpc>
              <a:defRPr/>
            </a:pPr>
            <a:r>
              <a:rPr lang="en-US" sz="2667" kern="0" dirty="0">
                <a:latin typeface="Intel Clear Pro"/>
              </a:rPr>
              <a:t>Public sector</a:t>
            </a:r>
          </a:p>
        </p:txBody>
      </p:sp>
      <p:grpSp>
        <p:nvGrpSpPr>
          <p:cNvPr id="44" name="Group 43"/>
          <p:cNvGrpSpPr/>
          <p:nvPr/>
        </p:nvGrpSpPr>
        <p:grpSpPr>
          <a:xfrm>
            <a:off x="1" y="1932745"/>
            <a:ext cx="12192000" cy="2500071"/>
            <a:chOff x="1408472" y="1449557"/>
            <a:chExt cx="6327057" cy="1875053"/>
          </a:xfrm>
        </p:grpSpPr>
        <p:cxnSp>
          <p:nvCxnSpPr>
            <p:cNvPr id="45" name="Straight Connector 44"/>
            <p:cNvCxnSpPr/>
            <p:nvPr/>
          </p:nvCxnSpPr>
          <p:spPr>
            <a:xfrm>
              <a:off x="1408472" y="3324610"/>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08472" y="1449557"/>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4294967295"/>
          </p:nvPr>
        </p:nvSpPr>
        <p:spPr>
          <a:xfrm>
            <a:off x="11813117" y="6421967"/>
            <a:ext cx="378883" cy="366184"/>
          </a:xfrm>
        </p:spPr>
        <p:txBody>
          <a:bodyPr/>
          <a:lstStyle/>
          <a:p>
            <a:pPr algn="l" defTabSz="914377" eaLnBrk="0" fontAlgn="base" hangingPunct="0">
              <a:spcBef>
                <a:spcPct val="50000"/>
              </a:spcBef>
              <a:spcAft>
                <a:spcPct val="0"/>
              </a:spcAft>
              <a:defRPr/>
            </a:pPr>
            <a:fld id="{FD44707B-D922-47D5-BD24-D96E91B70543}" type="slidenum">
              <a:rPr lang="en-US" sz="1200">
                <a:solidFill>
                  <a:prstClr val="white"/>
                </a:solidFill>
                <a:latin typeface="Intel Clear"/>
                <a:cs typeface="+mn-cs"/>
              </a:rPr>
              <a:pPr algn="l" defTabSz="914377" eaLnBrk="0" fontAlgn="base" hangingPunct="0">
                <a:spcBef>
                  <a:spcPct val="50000"/>
                </a:spcBef>
                <a:spcAft>
                  <a:spcPct val="0"/>
                </a:spcAft>
                <a:defRPr/>
              </a:pPr>
              <a:t>19</a:t>
            </a:fld>
            <a:endParaRPr lang="en-US" sz="1200" dirty="0">
              <a:solidFill>
                <a:prstClr val="white"/>
              </a:solidFill>
              <a:latin typeface="Intel Clear"/>
              <a:cs typeface="+mn-cs"/>
            </a:endParaRPr>
          </a:p>
        </p:txBody>
      </p:sp>
    </p:spTree>
    <p:extLst>
      <p:ext uri="{BB962C8B-B14F-4D97-AF65-F5344CB8AC3E}">
        <p14:creationId xmlns:p14="http://schemas.microsoft.com/office/powerpoint/2010/main" val="423473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accent3">
                    <a:alpha val="90000"/>
                  </a:schemeClr>
                </a:solidFill>
              </a:rPr>
              <a:t>Legal</a:t>
            </a:r>
            <a:r>
              <a:rPr lang="en-US" dirty="0"/>
              <a:t> Notices and Disclaimers</a:t>
            </a:r>
          </a:p>
        </p:txBody>
      </p:sp>
      <p:sp>
        <p:nvSpPr>
          <p:cNvPr id="5" name="Content Placeholder 4"/>
          <p:cNvSpPr>
            <a:spLocks noGrp="1"/>
          </p:cNvSpPr>
          <p:nvPr>
            <p:ph idx="1"/>
          </p:nvPr>
        </p:nvSpPr>
        <p:spPr/>
        <p:txBody>
          <a:bodyPr/>
          <a:lstStyle/>
          <a:p>
            <a:r>
              <a:rPr lang="en-US" sz="1200" dirty="0"/>
              <a:t>Intel technologies’ features and benefits depend on system configuration and may require enabled hardware, software or service activation. Performance varies depending on system configuration. No computer system can be absolutely secure. Check with your system manufacturer or retailer or learn more at </a:t>
            </a:r>
            <a:r>
              <a:rPr lang="en-US" sz="1200" dirty="0">
                <a:hlinkClick r:id="rId3"/>
              </a:rPr>
              <a:t>www.intel.com</a:t>
            </a:r>
            <a:r>
              <a:rPr lang="en-US" sz="1200" dirty="0"/>
              <a:t>.</a:t>
            </a:r>
          </a:p>
          <a:p>
            <a:r>
              <a:rPr lang="en-US" sz="1200"/>
              <a:t>This </a:t>
            </a:r>
            <a:r>
              <a:rPr lang="en-US" sz="1200" dirty="0"/>
              <a:t>document contains information on products, services and/or processes in development. All information provided here is subject to change without notice. Contact your Intel representative to obtain the latest forecast, schedule, specifications and roadmaps.</a:t>
            </a:r>
          </a:p>
          <a:p>
            <a:pPr lvl="0"/>
            <a:r>
              <a:rPr lang="en-US" sz="1200" dirty="0"/>
              <a:t>Any forecasts of goods and services needed for Intel’s operations are provided for discussion purposes only. Intel will have no liability to make any purchase in connection with forecasts published in this document.</a:t>
            </a:r>
          </a:p>
          <a:p>
            <a:pPr lvl="0"/>
            <a:r>
              <a:rPr lang="en-US" sz="1200" dirty="0"/>
              <a:t>ARDUINO 101 and the ARDUINO infinity logo are trademarks or registered trademarks of Arduino, LLC.</a:t>
            </a:r>
          </a:p>
          <a:p>
            <a:r>
              <a:rPr lang="en-US" sz="1200" dirty="0"/>
              <a:t>Intel, the Intel logo, Intel Inside, the Intel Inside logo, OpenVINO, Intel Atom, Celeron, Intel Core, and Intel </a:t>
            </a:r>
            <a:r>
              <a:rPr lang="en-US" sz="1200" dirty="0" err="1"/>
              <a:t>Movidius</a:t>
            </a:r>
            <a:r>
              <a:rPr lang="en-US" sz="1200" dirty="0"/>
              <a:t> Myriad 2 are trademarks of Intel Corporation or its subsidiaries in the U.S. and/or other countries. </a:t>
            </a:r>
          </a:p>
          <a:p>
            <a:r>
              <a:rPr lang="en-US" sz="1200" dirty="0"/>
              <a:t>*Other names and brands may be claimed as the property of others. </a:t>
            </a:r>
          </a:p>
          <a:p>
            <a:endParaRPr lang="en-US" sz="1200" dirty="0"/>
          </a:p>
          <a:p>
            <a:r>
              <a:rPr lang="en-US" sz="1200" dirty="0"/>
              <a:t>Copyright 2018 Intel Corporation. </a:t>
            </a:r>
          </a:p>
        </p:txBody>
      </p:sp>
      <p:sp>
        <p:nvSpPr>
          <p:cNvPr id="6" name="Slide Number Placeholder 4">
            <a:extLst>
              <a:ext uri="{FF2B5EF4-FFF2-40B4-BE49-F238E27FC236}">
                <a16:creationId xmlns:a16="http://schemas.microsoft.com/office/drawing/2014/main" id="{A2CC5965-A810-4428-AF69-DDA19DFEF8BC}"/>
              </a:ext>
            </a:extLst>
          </p:cNvPr>
          <p:cNvSpPr txBox="1">
            <a:spLocks/>
          </p:cNvSpPr>
          <p:nvPr/>
        </p:nvSpPr>
        <p:spPr>
          <a:xfrm>
            <a:off x="11797792" y="6558315"/>
            <a:ext cx="76944" cy="153888"/>
          </a:xfrm>
          <a:prstGeom prst="rect">
            <a:avLst/>
          </a:prstGeom>
          <a:noFill/>
          <a:ln w="50800" algn="ctr">
            <a:noFill/>
            <a:miter lim="800000"/>
            <a:headEnd type="none" w="sm" len="sm"/>
            <a:tailEnd type="none" w="sm" len="sm"/>
          </a:ln>
          <a:effectLst/>
        </p:spPr>
        <p:txBody>
          <a:bodyPr wrap="none" lIns="0" tIns="0" rIns="0" bIns="0" anchor="ctr" anchorCtr="0">
            <a:spAutoFit/>
          </a:bodyPr>
          <a:lstStyle>
            <a:defPPr>
              <a:defRPr lang="en-US"/>
            </a:defPPr>
            <a:lvl1pPr marL="0" algn="l" defTabSz="914400" rtl="0" eaLnBrk="1" latinLnBrk="0" hangingPunct="1">
              <a:defRPr lang="en-US" sz="1067" kern="1200" smtClean="0">
                <a:solidFill>
                  <a:srgbClr val="FFFFFF"/>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50000"/>
              </a:spcBef>
              <a:spcAft>
                <a:spcPct val="0"/>
              </a:spcAft>
            </a:pPr>
            <a:fld id="{FD44707B-D922-47D5-BD24-D96E91B70543}" type="slidenum">
              <a:rPr lang="en-US" sz="1000" smtClean="0"/>
              <a:pPr eaLnBrk="0" fontAlgn="base" hangingPunct="0">
                <a:spcBef>
                  <a:spcPct val="50000"/>
                </a:spcBef>
                <a:spcAft>
                  <a:spcPct val="0"/>
                </a:spcAft>
              </a:pPr>
              <a:t>2</a:t>
            </a:fld>
            <a:endParaRPr lang="en-US" sz="1000" dirty="0"/>
          </a:p>
        </p:txBody>
      </p:sp>
    </p:spTree>
    <p:extLst>
      <p:ext uri="{BB962C8B-B14F-4D97-AF65-F5344CB8AC3E}">
        <p14:creationId xmlns:p14="http://schemas.microsoft.com/office/powerpoint/2010/main" val="150993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BB1A77-4839-45B7-AFFF-B6B30D4FE4EA}"/>
              </a:ext>
            </a:extLst>
          </p:cNvPr>
          <p:cNvSpPr>
            <a:spLocks noGrp="1"/>
          </p:cNvSpPr>
          <p:nvPr>
            <p:ph type="title"/>
          </p:nvPr>
        </p:nvSpPr>
        <p:spPr>
          <a:xfrm>
            <a:off x="471951" y="304703"/>
            <a:ext cx="11248101" cy="724365"/>
          </a:xfrm>
        </p:spPr>
        <p:txBody>
          <a:bodyPr/>
          <a:lstStyle/>
          <a:p>
            <a:endParaRPr lang="en-US"/>
          </a:p>
        </p:txBody>
      </p:sp>
      <p:sp>
        <p:nvSpPr>
          <p:cNvPr id="2" name="Slide Number Placeholder 1"/>
          <p:cNvSpPr>
            <a:spLocks noGrp="1"/>
          </p:cNvSpPr>
          <p:nvPr>
            <p:ph type="sldNum" sz="quarter" idx="14"/>
          </p:nvPr>
        </p:nvSpPr>
        <p:spPr>
          <a:xfrm>
            <a:off x="11797793" y="6553185"/>
            <a:ext cx="170987" cy="164148"/>
          </a:xfrm>
        </p:spPr>
        <p:txBody>
          <a:bodyPr/>
          <a:lstStyle/>
          <a:p>
            <a:fld id="{EE2556C5-CE8C-6547-B838-EA80C61A4AF7}" type="slidenum">
              <a:rPr lang="en-US" smtClean="0">
                <a:solidFill>
                  <a:prstClr val="white"/>
                </a:solidFill>
              </a:rPr>
              <a:pPr/>
              <a:t>20</a:t>
            </a:fld>
            <a:endParaRPr lang="en-US" dirty="0">
              <a:solidFill>
                <a:prstClr val="white"/>
              </a:solidFill>
            </a:endParaRPr>
          </a:p>
        </p:txBody>
      </p:sp>
      <p:sp>
        <p:nvSpPr>
          <p:cNvPr id="8" name="TextBox 7"/>
          <p:cNvSpPr txBox="1"/>
          <p:nvPr/>
        </p:nvSpPr>
        <p:spPr>
          <a:xfrm>
            <a:off x="5296129" y="6562887"/>
            <a:ext cx="1381789" cy="143565"/>
          </a:xfrm>
          <a:prstGeom prst="rect">
            <a:avLst/>
          </a:prstGeom>
          <a:noFill/>
        </p:spPr>
        <p:txBody>
          <a:bodyPr vert="horz" wrap="none" lIns="0" tIns="0" rIns="0" bIns="0" rtlCol="0">
            <a:spAutoFit/>
          </a:bodyPr>
          <a:lstStyle/>
          <a:p>
            <a:r>
              <a:rPr lang="en-US" sz="933" dirty="0">
                <a:solidFill>
                  <a:srgbClr val="B1BABF"/>
                </a:solidFill>
              </a:rPr>
              <a:t>Latest version is 2019 R1 </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6" y="1"/>
            <a:ext cx="12192000" cy="2957689"/>
          </a:xfrm>
          <a:prstGeom prst="rect">
            <a:avLst/>
          </a:prstGeom>
        </p:spPr>
      </p:pic>
      <p:sp>
        <p:nvSpPr>
          <p:cNvPr id="12" name="Content Placeholder 29"/>
          <p:cNvSpPr txBox="1">
            <a:spLocks/>
          </p:cNvSpPr>
          <p:nvPr/>
        </p:nvSpPr>
        <p:spPr>
          <a:xfrm>
            <a:off x="324169" y="2994498"/>
            <a:ext cx="5909484" cy="3165785"/>
          </a:xfrm>
          <a:prstGeom prst="rect">
            <a:avLst/>
          </a:prstGeom>
          <a:noFill/>
        </p:spPr>
        <p:txBody>
          <a:bodyPr lIns="60960" tIns="60960"/>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867" b="1" dirty="0">
                <a:solidFill>
                  <a:schemeClr val="accent3"/>
                </a:solidFill>
              </a:rPr>
              <a:t>What it is</a:t>
            </a:r>
          </a:p>
          <a:p>
            <a:pPr>
              <a:spcBef>
                <a:spcPts val="0"/>
              </a:spcBef>
            </a:pPr>
            <a:r>
              <a:rPr lang="en-US" sz="1467" dirty="0">
                <a:solidFill>
                  <a:schemeClr val="tx1"/>
                </a:solidFill>
              </a:rPr>
              <a:t>A toolkit to accelerate development of</a:t>
            </a:r>
            <a:r>
              <a:rPr lang="en-US" sz="1467" b="1" dirty="0">
                <a:solidFill>
                  <a:schemeClr val="tx1"/>
                </a:solidFill>
              </a:rPr>
              <a:t> high performance computer vision </a:t>
            </a:r>
            <a:r>
              <a:rPr lang="en-US" sz="1467" dirty="0">
                <a:solidFill>
                  <a:schemeClr val="tx1"/>
                </a:solidFill>
              </a:rPr>
              <a:t>&amp; </a:t>
            </a:r>
            <a:r>
              <a:rPr lang="en-US" sz="1467" b="1" dirty="0">
                <a:solidFill>
                  <a:schemeClr val="tx1"/>
                </a:solidFill>
              </a:rPr>
              <a:t>deep learning inference into vision/AI applications </a:t>
            </a:r>
            <a:r>
              <a:rPr lang="en-US" sz="1467" dirty="0">
                <a:solidFill>
                  <a:schemeClr val="tx1"/>
                </a:solidFill>
              </a:rPr>
              <a:t>used</a:t>
            </a:r>
            <a:r>
              <a:rPr lang="en-US" sz="1467" b="1" dirty="0">
                <a:solidFill>
                  <a:schemeClr val="tx1"/>
                </a:solidFill>
              </a:rPr>
              <a:t> </a:t>
            </a:r>
            <a:r>
              <a:rPr lang="en-US" sz="1467" dirty="0">
                <a:solidFill>
                  <a:schemeClr val="tx1"/>
                </a:solidFill>
              </a:rPr>
              <a:t>from edge to cloud. It enables deep learning on hardware accelerators and easy deployment </a:t>
            </a:r>
            <a:r>
              <a:rPr lang="en-US" sz="1467" b="1" dirty="0">
                <a:solidFill>
                  <a:schemeClr val="tx1"/>
                </a:solidFill>
              </a:rPr>
              <a:t> </a:t>
            </a:r>
            <a:r>
              <a:rPr lang="en-US" sz="1467" dirty="0">
                <a:solidFill>
                  <a:schemeClr val="tx1"/>
                </a:solidFill>
              </a:rPr>
              <a:t>across multiple types of Intel® platforms. </a:t>
            </a:r>
          </a:p>
          <a:p>
            <a:pPr>
              <a:spcBef>
                <a:spcPts val="0"/>
              </a:spcBef>
            </a:pPr>
            <a:endParaRPr lang="en-US" sz="1067" b="1" dirty="0">
              <a:solidFill>
                <a:schemeClr val="tx1"/>
              </a:solidFill>
            </a:endParaRPr>
          </a:p>
          <a:p>
            <a:pPr>
              <a:spcBef>
                <a:spcPts val="0"/>
              </a:spcBef>
            </a:pPr>
            <a:r>
              <a:rPr lang="en-US" sz="1467" b="1" dirty="0">
                <a:solidFill>
                  <a:schemeClr val="accent3"/>
                </a:solidFill>
              </a:rPr>
              <a:t>Who needs this product?</a:t>
            </a:r>
          </a:p>
          <a:p>
            <a:pPr marL="228594" indent="-228594">
              <a:spcBef>
                <a:spcPts val="0"/>
              </a:spcBef>
              <a:buFont typeface="Wingdings" panose="05000000000000000000" pitchFamily="2" charset="2"/>
              <a:buChar char="§"/>
            </a:pPr>
            <a:r>
              <a:rPr lang="en-US" sz="1467" spc="-27" dirty="0">
                <a:solidFill>
                  <a:schemeClr val="tx1"/>
                </a:solidFill>
              </a:rPr>
              <a:t>Computer vision, deep learning software developers</a:t>
            </a:r>
          </a:p>
          <a:p>
            <a:pPr marL="228594" indent="-228594">
              <a:spcBef>
                <a:spcPts val="0"/>
              </a:spcBef>
              <a:buFont typeface="Wingdings" panose="05000000000000000000" pitchFamily="2" charset="2"/>
              <a:buChar char="§"/>
            </a:pPr>
            <a:r>
              <a:rPr lang="en-US" sz="1467" spc="-27" dirty="0">
                <a:solidFill>
                  <a:schemeClr val="tx1"/>
                </a:solidFill>
              </a:rPr>
              <a:t>Data scientists</a:t>
            </a:r>
            <a:endParaRPr lang="en-US" sz="1467" dirty="0">
              <a:solidFill>
                <a:schemeClr val="tx1"/>
              </a:solidFill>
            </a:endParaRPr>
          </a:p>
          <a:p>
            <a:pPr marL="228594" indent="-228594">
              <a:spcBef>
                <a:spcPts val="0"/>
              </a:spcBef>
              <a:buFont typeface="Wingdings" panose="05000000000000000000" pitchFamily="2" charset="2"/>
              <a:buChar char="§"/>
            </a:pPr>
            <a:r>
              <a:rPr lang="en-US" sz="1467" dirty="0">
                <a:solidFill>
                  <a:schemeClr val="tx1"/>
                </a:solidFill>
              </a:rPr>
              <a:t>OEMs, ISVs, System Integrators</a:t>
            </a:r>
          </a:p>
          <a:p>
            <a:pPr marL="228594" indent="-228594">
              <a:spcBef>
                <a:spcPts val="0"/>
              </a:spcBef>
              <a:buFont typeface="Wingdings" panose="05000000000000000000" pitchFamily="2" charset="2"/>
              <a:buChar char="§"/>
            </a:pPr>
            <a:endParaRPr lang="en-US" sz="1067" dirty="0">
              <a:solidFill>
                <a:schemeClr val="tx1"/>
              </a:solidFill>
            </a:endParaRPr>
          </a:p>
          <a:p>
            <a:pPr>
              <a:spcBef>
                <a:spcPts val="0"/>
              </a:spcBef>
            </a:pPr>
            <a:r>
              <a:rPr lang="en-US" sz="1467" b="1" dirty="0">
                <a:solidFill>
                  <a:schemeClr val="accent3"/>
                </a:solidFill>
              </a:rPr>
              <a:t>Usages</a:t>
            </a:r>
          </a:p>
          <a:p>
            <a:pPr>
              <a:spcBef>
                <a:spcPts val="0"/>
              </a:spcBef>
            </a:pPr>
            <a:r>
              <a:rPr lang="en-US" sz="1467" spc="-27" dirty="0">
                <a:solidFill>
                  <a:schemeClr val="tx1"/>
                </a:solidFill>
              </a:rPr>
              <a:t>Security surveillance, robotics, retail, healthcare, AI, office automation, transportation, non-vision use cases (speech, text) &amp; more.</a:t>
            </a:r>
          </a:p>
          <a:p>
            <a:pPr marL="228594" indent="-228594">
              <a:spcBef>
                <a:spcPts val="0"/>
              </a:spcBef>
              <a:buFont typeface="Wingdings" panose="05000000000000000000" pitchFamily="2" charset="2"/>
              <a:buChar char="§"/>
            </a:pPr>
            <a:endParaRPr lang="en-US" sz="1467" dirty="0">
              <a:solidFill>
                <a:schemeClr val="tx1"/>
              </a:solidFill>
            </a:endParaRPr>
          </a:p>
          <a:p>
            <a:pPr>
              <a:spcBef>
                <a:spcPts val="0"/>
              </a:spcBef>
            </a:pPr>
            <a:endParaRPr lang="en-US" sz="1467" b="1" dirty="0">
              <a:solidFill>
                <a:schemeClr val="tx1"/>
              </a:solidFill>
            </a:endParaRPr>
          </a:p>
          <a:p>
            <a:pPr marL="228594" indent="-228594">
              <a:spcBef>
                <a:spcPts val="0"/>
              </a:spcBef>
              <a:buFont typeface="Wingdings" panose="05000000000000000000" pitchFamily="2" charset="2"/>
              <a:buChar char="§"/>
            </a:pPr>
            <a:endParaRPr lang="en-US" sz="1467" dirty="0">
              <a:solidFill>
                <a:schemeClr val="tx1"/>
              </a:solidFill>
              <a:cs typeface="+mn-cs"/>
            </a:endParaRPr>
          </a:p>
        </p:txBody>
      </p:sp>
      <p:sp>
        <p:nvSpPr>
          <p:cNvPr id="9" name="TextBox 8"/>
          <p:cNvSpPr txBox="1"/>
          <p:nvPr/>
        </p:nvSpPr>
        <p:spPr>
          <a:xfrm>
            <a:off x="6589974" y="5614957"/>
            <a:ext cx="5417961" cy="757027"/>
          </a:xfrm>
          <a:prstGeom prst="rect">
            <a:avLst/>
          </a:prstGeom>
          <a:noFill/>
        </p:spPr>
        <p:txBody>
          <a:bodyPr vert="horz" wrap="square" lIns="121920" tIns="121920" rIns="121920" bIns="121920" rtlCol="0" anchor="ctr" anchorCtr="0">
            <a:noAutofit/>
          </a:bodyPr>
          <a:lstStyle/>
          <a:p>
            <a:pPr algn="r">
              <a:spcAft>
                <a:spcPts val="400"/>
              </a:spcAft>
            </a:pPr>
            <a:r>
              <a:rPr lang="en-US" sz="1600" b="1" dirty="0">
                <a:solidFill>
                  <a:srgbClr val="A6CE39"/>
                </a:solidFill>
              </a:rPr>
              <a:t>Free Download </a:t>
            </a:r>
            <a:r>
              <a:rPr lang="en-US" sz="1600" b="1" dirty="0">
                <a:solidFill>
                  <a:srgbClr val="A6CE39"/>
                </a:solidFill>
                <a:sym typeface="Wingdings 3" panose="05040102010807070707" pitchFamily="18" charset="2"/>
              </a:rPr>
              <a:t></a:t>
            </a:r>
            <a:r>
              <a:rPr lang="en-US" sz="1600" b="1" dirty="0">
                <a:solidFill>
                  <a:srgbClr val="A6CE39"/>
                </a:solidFill>
              </a:rPr>
              <a:t> </a:t>
            </a:r>
            <a:r>
              <a:rPr lang="en-US" altLang="en-US" sz="1600" dirty="0">
                <a:solidFill>
                  <a:srgbClr val="0071C5"/>
                </a:solidFill>
                <a:cs typeface="Segoe UI" panose="020B0502040204020203" pitchFamily="34" charset="0"/>
              </a:rPr>
              <a:t>software.intel.com/openvino-toolkit</a:t>
            </a:r>
          </a:p>
          <a:p>
            <a:pPr algn="r">
              <a:spcAft>
                <a:spcPts val="400"/>
              </a:spcAft>
            </a:pPr>
            <a:r>
              <a:rPr lang="en-US" sz="1600" b="1" dirty="0">
                <a:solidFill>
                  <a:srgbClr val="A6CE39"/>
                </a:solidFill>
              </a:rPr>
              <a:t>Open Source version </a:t>
            </a:r>
            <a:r>
              <a:rPr lang="en-US" sz="1600" b="1" dirty="0">
                <a:solidFill>
                  <a:srgbClr val="A6CE39"/>
                </a:solidFill>
                <a:sym typeface="Wingdings 3" panose="05040102010807070707" pitchFamily="18" charset="2"/>
              </a:rPr>
              <a:t></a:t>
            </a:r>
            <a:r>
              <a:rPr lang="en-US" sz="1600" b="1" dirty="0">
                <a:solidFill>
                  <a:srgbClr val="A6CE39"/>
                </a:solidFill>
              </a:rPr>
              <a:t> </a:t>
            </a:r>
            <a:r>
              <a:rPr lang="en-US" altLang="en-US" sz="1600" dirty="0">
                <a:solidFill>
                  <a:srgbClr val="0071C5"/>
                </a:solidFill>
                <a:cs typeface="Segoe UI" panose="020B0502040204020203" pitchFamily="34" charset="0"/>
              </a:rPr>
              <a:t>01.org/openvinotoolkit</a:t>
            </a:r>
            <a:r>
              <a:rPr lang="en-US" sz="1600" b="1" dirty="0">
                <a:solidFill>
                  <a:srgbClr val="0071C5"/>
                </a:solidFill>
              </a:rPr>
              <a:t>  </a:t>
            </a:r>
            <a:endParaRPr lang="en-US" sz="1600" dirty="0">
              <a:solidFill>
                <a:srgbClr val="0071C5"/>
              </a:solidFill>
            </a:endParaRPr>
          </a:p>
        </p:txBody>
      </p:sp>
      <p:sp>
        <p:nvSpPr>
          <p:cNvPr id="21" name="Oval 20">
            <a:extLst>
              <a:ext uri="{FF2B5EF4-FFF2-40B4-BE49-F238E27FC236}">
                <a16:creationId xmlns:a16="http://schemas.microsoft.com/office/drawing/2014/main" id="{15A58F72-D35A-1343-A2FC-81CC597C1FA0}"/>
              </a:ext>
            </a:extLst>
          </p:cNvPr>
          <p:cNvSpPr/>
          <p:nvPr/>
        </p:nvSpPr>
        <p:spPr bwMode="auto">
          <a:xfrm>
            <a:off x="6683261" y="3216216"/>
            <a:ext cx="649871" cy="639841"/>
          </a:xfrm>
          <a:prstGeom prst="ellipse">
            <a:avLst/>
          </a:prstGeom>
          <a:gradFill flip="none" rotWithShape="1">
            <a:gsLst>
              <a:gs pos="0">
                <a:srgbClr val="0071C5">
                  <a:lumMod val="67000"/>
                </a:srgbClr>
              </a:gs>
              <a:gs pos="48000">
                <a:srgbClr val="0071C5">
                  <a:lumMod val="97000"/>
                  <a:lumOff val="3000"/>
                </a:srgbClr>
              </a:gs>
              <a:gs pos="100000">
                <a:srgbClr val="0071C5">
                  <a:lumMod val="60000"/>
                  <a:lumOff val="40000"/>
                </a:srgbClr>
              </a:gs>
            </a:gsLst>
            <a:lin ang="16200000" scaled="1"/>
            <a:tileRect/>
          </a:gradFill>
          <a:ln w="28575" cap="flat" cmpd="sng" algn="ctr">
            <a:noFill/>
            <a:prstDash val="solid"/>
          </a:ln>
          <a:effectLst>
            <a:glow rad="127000">
              <a:schemeClr val="accent2">
                <a:satMod val="175000"/>
                <a:alpha val="17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chor="ctr"/>
          <a:lstStyle/>
          <a:p>
            <a:pPr algn="ctr" defTabSz="914354">
              <a:lnSpc>
                <a:spcPct val="80000"/>
              </a:lnSpc>
            </a:pPr>
            <a:endParaRPr lang="en-US" sz="7200" dirty="0">
              <a:solidFill>
                <a:prstClr val="white"/>
              </a:solidFill>
              <a:latin typeface="Intel Clear Pro"/>
            </a:endParaRPr>
          </a:p>
        </p:txBody>
      </p:sp>
      <p:pic>
        <p:nvPicPr>
          <p:cNvPr id="22" name="Picture 21">
            <a:extLst>
              <a:ext uri="{FF2B5EF4-FFF2-40B4-BE49-F238E27FC236}">
                <a16:creationId xmlns:a16="http://schemas.microsoft.com/office/drawing/2014/main" id="{89324669-C96E-E141-AB28-8B9971E8729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02653" y="3386652"/>
            <a:ext cx="414220" cy="241733"/>
          </a:xfrm>
          <a:prstGeom prst="rect">
            <a:avLst/>
          </a:prstGeom>
        </p:spPr>
      </p:pic>
      <p:sp>
        <p:nvSpPr>
          <p:cNvPr id="23" name="Rectangle 22">
            <a:extLst>
              <a:ext uri="{FF2B5EF4-FFF2-40B4-BE49-F238E27FC236}">
                <a16:creationId xmlns:a16="http://schemas.microsoft.com/office/drawing/2014/main" id="{37C30745-031E-1A44-810F-8C0AB013071B}"/>
              </a:ext>
            </a:extLst>
          </p:cNvPr>
          <p:cNvSpPr/>
          <p:nvPr/>
        </p:nvSpPr>
        <p:spPr>
          <a:xfrm>
            <a:off x="7349456" y="3345971"/>
            <a:ext cx="4542309" cy="420693"/>
          </a:xfrm>
          <a:prstGeom prst="rect">
            <a:avLst/>
          </a:prstGeom>
        </p:spPr>
        <p:txBody>
          <a:bodyPr wrap="square" anchor="ctr" anchorCtr="0">
            <a:spAutoFit/>
          </a:bodyPr>
          <a:lstStyle/>
          <a:p>
            <a:pPr>
              <a:lnSpc>
                <a:spcPct val="80000"/>
              </a:lnSpc>
            </a:pPr>
            <a:r>
              <a:rPr lang="en-US" sz="2667" dirty="0">
                <a:latin typeface="Intel Clear Pro"/>
              </a:rPr>
              <a:t>High performance, perform ai at the edge</a:t>
            </a:r>
          </a:p>
        </p:txBody>
      </p:sp>
      <p:grpSp>
        <p:nvGrpSpPr>
          <p:cNvPr id="3" name="Group 2"/>
          <p:cNvGrpSpPr/>
          <p:nvPr/>
        </p:nvGrpSpPr>
        <p:grpSpPr>
          <a:xfrm>
            <a:off x="6666934" y="4043509"/>
            <a:ext cx="649871" cy="656319"/>
            <a:chOff x="4061517" y="3334121"/>
            <a:chExt cx="487403" cy="492239"/>
          </a:xfrm>
        </p:grpSpPr>
        <p:sp>
          <p:nvSpPr>
            <p:cNvPr id="25" name="Oval 24">
              <a:extLst>
                <a:ext uri="{FF2B5EF4-FFF2-40B4-BE49-F238E27FC236}">
                  <a16:creationId xmlns:a16="http://schemas.microsoft.com/office/drawing/2014/main" id="{B116EBC6-290A-1F42-9AC2-97F63E07CB47}"/>
                </a:ext>
              </a:extLst>
            </p:cNvPr>
            <p:cNvSpPr/>
            <p:nvPr/>
          </p:nvSpPr>
          <p:spPr bwMode="auto">
            <a:xfrm>
              <a:off x="4061517" y="3334121"/>
              <a:ext cx="487403" cy="492239"/>
            </a:xfrm>
            <a:prstGeom prst="ellipse">
              <a:avLst/>
            </a:prstGeom>
            <a:gradFill flip="none" rotWithShape="1">
              <a:gsLst>
                <a:gs pos="0">
                  <a:srgbClr val="0071C5">
                    <a:lumMod val="67000"/>
                  </a:srgbClr>
                </a:gs>
                <a:gs pos="48000">
                  <a:srgbClr val="0071C5">
                    <a:lumMod val="97000"/>
                    <a:lumOff val="3000"/>
                  </a:srgbClr>
                </a:gs>
                <a:gs pos="100000">
                  <a:srgbClr val="0071C5">
                    <a:lumMod val="60000"/>
                    <a:lumOff val="40000"/>
                  </a:srgbClr>
                </a:gs>
              </a:gsLst>
              <a:lin ang="16200000" scaled="1"/>
              <a:tileRect/>
            </a:gradFill>
            <a:ln w="28575" cap="flat" cmpd="sng" algn="ctr">
              <a:noFill/>
              <a:prstDash val="solid"/>
            </a:ln>
            <a:effectLst>
              <a:glow rad="127000">
                <a:schemeClr val="accent2">
                  <a:satMod val="175000"/>
                  <a:alpha val="17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chor="ctr"/>
            <a:lstStyle/>
            <a:p>
              <a:pPr algn="ctr" defTabSz="914354">
                <a:lnSpc>
                  <a:spcPct val="80000"/>
                </a:lnSpc>
              </a:pPr>
              <a:endParaRPr lang="en-US" sz="7200" dirty="0">
                <a:solidFill>
                  <a:prstClr val="white"/>
                </a:solidFill>
                <a:latin typeface="Intel Clear Pro"/>
              </a:endParaRPr>
            </a:p>
          </p:txBody>
        </p:sp>
        <p:pic>
          <p:nvPicPr>
            <p:cNvPr id="26" name="Picture 25">
              <a:extLst>
                <a:ext uri="{FF2B5EF4-FFF2-40B4-BE49-F238E27FC236}">
                  <a16:creationId xmlns:a16="http://schemas.microsoft.com/office/drawing/2014/main" id="{5B8A93C2-BA1E-154C-8BD1-2047D5FADA8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29326" y="3423360"/>
              <a:ext cx="351788" cy="301398"/>
            </a:xfrm>
            <a:prstGeom prst="rect">
              <a:avLst/>
            </a:prstGeom>
          </p:spPr>
        </p:pic>
      </p:grpSp>
      <p:grpSp>
        <p:nvGrpSpPr>
          <p:cNvPr id="5" name="Group 4"/>
          <p:cNvGrpSpPr/>
          <p:nvPr/>
        </p:nvGrpSpPr>
        <p:grpSpPr>
          <a:xfrm>
            <a:off x="6683261" y="4883426"/>
            <a:ext cx="649871" cy="622348"/>
            <a:chOff x="4756500" y="3807581"/>
            <a:chExt cx="487403" cy="466761"/>
          </a:xfrm>
        </p:grpSpPr>
        <p:sp>
          <p:nvSpPr>
            <p:cNvPr id="30" name="Oval 29">
              <a:extLst>
                <a:ext uri="{FF2B5EF4-FFF2-40B4-BE49-F238E27FC236}">
                  <a16:creationId xmlns:a16="http://schemas.microsoft.com/office/drawing/2014/main" id="{FCF92583-9141-1149-A0F0-2815ABE932DC}"/>
                </a:ext>
              </a:extLst>
            </p:cNvPr>
            <p:cNvSpPr/>
            <p:nvPr/>
          </p:nvSpPr>
          <p:spPr bwMode="auto">
            <a:xfrm>
              <a:off x="4756500" y="3807581"/>
              <a:ext cx="487403" cy="466761"/>
            </a:xfrm>
            <a:prstGeom prst="ellipse">
              <a:avLst/>
            </a:prstGeom>
            <a:gradFill flip="none" rotWithShape="1">
              <a:gsLst>
                <a:gs pos="0">
                  <a:srgbClr val="0071C5">
                    <a:lumMod val="67000"/>
                  </a:srgbClr>
                </a:gs>
                <a:gs pos="48000">
                  <a:srgbClr val="0071C5">
                    <a:lumMod val="97000"/>
                    <a:lumOff val="3000"/>
                  </a:srgbClr>
                </a:gs>
                <a:gs pos="100000">
                  <a:srgbClr val="0071C5">
                    <a:lumMod val="60000"/>
                    <a:lumOff val="40000"/>
                  </a:srgbClr>
                </a:gs>
              </a:gsLst>
              <a:lin ang="16200000" scaled="1"/>
              <a:tileRect/>
            </a:gradFill>
            <a:ln w="28575" cap="flat" cmpd="sng" algn="ctr">
              <a:noFill/>
              <a:prstDash val="solid"/>
            </a:ln>
            <a:effectLst>
              <a:glow rad="127000">
                <a:schemeClr val="accent2">
                  <a:satMod val="175000"/>
                  <a:alpha val="17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chor="ctr"/>
            <a:lstStyle/>
            <a:p>
              <a:pPr algn="ctr" defTabSz="914354">
                <a:lnSpc>
                  <a:spcPct val="80000"/>
                </a:lnSpc>
              </a:pPr>
              <a:endParaRPr lang="en-US" sz="7200" dirty="0">
                <a:solidFill>
                  <a:prstClr val="white"/>
                </a:solidFill>
                <a:latin typeface="Intel Clear Pro"/>
              </a:endParaRPr>
            </a:p>
          </p:txBody>
        </p:sp>
        <p:pic>
          <p:nvPicPr>
            <p:cNvPr id="31" name="Picture 30">
              <a:extLst>
                <a:ext uri="{FF2B5EF4-FFF2-40B4-BE49-F238E27FC236}">
                  <a16:creationId xmlns:a16="http://schemas.microsoft.com/office/drawing/2014/main" id="{72AAF1E1-085D-5A46-A32A-8EBF1F076E1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46044" y="3889203"/>
              <a:ext cx="320558" cy="221027"/>
            </a:xfrm>
            <a:prstGeom prst="rect">
              <a:avLst/>
            </a:prstGeom>
          </p:spPr>
        </p:pic>
      </p:grpSp>
      <p:sp>
        <p:nvSpPr>
          <p:cNvPr id="32" name="Rectangle 31">
            <a:extLst>
              <a:ext uri="{FF2B5EF4-FFF2-40B4-BE49-F238E27FC236}">
                <a16:creationId xmlns:a16="http://schemas.microsoft.com/office/drawing/2014/main" id="{37C30745-031E-1A44-810F-8C0AB013071B}"/>
              </a:ext>
            </a:extLst>
          </p:cNvPr>
          <p:cNvSpPr/>
          <p:nvPr/>
        </p:nvSpPr>
        <p:spPr>
          <a:xfrm>
            <a:off x="7316804" y="4153080"/>
            <a:ext cx="4858869" cy="420693"/>
          </a:xfrm>
          <a:prstGeom prst="rect">
            <a:avLst/>
          </a:prstGeom>
        </p:spPr>
        <p:txBody>
          <a:bodyPr wrap="square" anchor="ctr" anchorCtr="0">
            <a:spAutoFit/>
          </a:bodyPr>
          <a:lstStyle/>
          <a:p>
            <a:pPr>
              <a:lnSpc>
                <a:spcPct val="80000"/>
              </a:lnSpc>
            </a:pPr>
            <a:r>
              <a:rPr lang="en-US" sz="2667" dirty="0">
                <a:latin typeface="Intel Clear Pro"/>
              </a:rPr>
              <a:t>Streamlined &amp; Optimized deep learning inference</a:t>
            </a:r>
          </a:p>
        </p:txBody>
      </p:sp>
      <p:sp>
        <p:nvSpPr>
          <p:cNvPr id="33" name="Rectangle 32">
            <a:extLst>
              <a:ext uri="{FF2B5EF4-FFF2-40B4-BE49-F238E27FC236}">
                <a16:creationId xmlns:a16="http://schemas.microsoft.com/office/drawing/2014/main" id="{37C30745-031E-1A44-810F-8C0AB013071B}"/>
              </a:ext>
            </a:extLst>
          </p:cNvPr>
          <p:cNvSpPr/>
          <p:nvPr/>
        </p:nvSpPr>
        <p:spPr>
          <a:xfrm>
            <a:off x="7349456" y="4929260"/>
            <a:ext cx="4542309" cy="420693"/>
          </a:xfrm>
          <a:prstGeom prst="rect">
            <a:avLst/>
          </a:prstGeom>
        </p:spPr>
        <p:txBody>
          <a:bodyPr wrap="square" anchor="ctr" anchorCtr="0">
            <a:spAutoFit/>
          </a:bodyPr>
          <a:lstStyle/>
          <a:p>
            <a:pPr>
              <a:lnSpc>
                <a:spcPct val="80000"/>
              </a:lnSpc>
            </a:pPr>
            <a:r>
              <a:rPr lang="en-US" sz="2667" dirty="0">
                <a:latin typeface="Intel Clear Pro"/>
              </a:rPr>
              <a:t>Heterogeneous, cross-platform flexibility</a:t>
            </a:r>
          </a:p>
        </p:txBody>
      </p:sp>
    </p:spTree>
    <p:extLst>
      <p:ext uri="{BB962C8B-B14F-4D97-AF65-F5344CB8AC3E}">
        <p14:creationId xmlns:p14="http://schemas.microsoft.com/office/powerpoint/2010/main" val="69849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58508" y="961291"/>
            <a:ext cx="11355753" cy="4150104"/>
          </a:xfrm>
          <a:prstGeom prst="rect">
            <a:avLst/>
          </a:prstGeom>
          <a:noFill/>
        </p:spPr>
        <p:txBody>
          <a:bodyPr vert="horz" wrap="square" lIns="0" tIns="0" rIns="0" bIns="0" rtlCol="0">
            <a:noAutofit/>
          </a:bodyPr>
          <a:lstStyle/>
          <a:p>
            <a:endParaRPr lang="en-US" sz="1467" dirty="0"/>
          </a:p>
        </p:txBody>
      </p:sp>
      <p:sp>
        <p:nvSpPr>
          <p:cNvPr id="31" name="TextBox 30"/>
          <p:cNvSpPr txBox="1"/>
          <p:nvPr/>
        </p:nvSpPr>
        <p:spPr>
          <a:xfrm>
            <a:off x="4127673" y="6484731"/>
            <a:ext cx="4889159" cy="287130"/>
          </a:xfrm>
          <a:prstGeom prst="rect">
            <a:avLst/>
          </a:prstGeom>
          <a:noFill/>
        </p:spPr>
        <p:txBody>
          <a:bodyPr vert="horz" wrap="none" lIns="0" tIns="0" rIns="0" bIns="0" rtlCol="0">
            <a:spAutoFit/>
          </a:bodyPr>
          <a:lstStyle/>
          <a:p>
            <a:r>
              <a:rPr lang="en-US" sz="933" dirty="0"/>
              <a:t>OpenVX and the OpenVX logo are trademarks of the Khronos Group Inc.</a:t>
            </a:r>
          </a:p>
          <a:p>
            <a:r>
              <a:rPr lang="en-US" sz="933" dirty="0"/>
              <a:t>OpenCL and the OpenCL logo are trademarks of Apple Inc. used by permission by Khronos</a:t>
            </a:r>
          </a:p>
        </p:txBody>
      </p:sp>
      <p:sp>
        <p:nvSpPr>
          <p:cNvPr id="40" name="Rectangle 39"/>
          <p:cNvSpPr/>
          <p:nvPr/>
        </p:nvSpPr>
        <p:spPr>
          <a:xfrm>
            <a:off x="441430" y="5418685"/>
            <a:ext cx="11445769" cy="6557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0431"/>
            <a:r>
              <a:rPr lang="en-US" sz="1467" dirty="0">
                <a:solidFill>
                  <a:schemeClr val="tx1"/>
                </a:solidFill>
              </a:rPr>
              <a:t>Intel® Architecture-Based </a:t>
            </a:r>
            <a:br>
              <a:rPr lang="en-US" sz="1467" dirty="0">
                <a:solidFill>
                  <a:schemeClr val="tx1"/>
                </a:solidFill>
              </a:rPr>
            </a:br>
            <a:r>
              <a:rPr lang="en-US" sz="1467" dirty="0">
                <a:solidFill>
                  <a:schemeClr val="tx1"/>
                </a:solidFill>
              </a:rPr>
              <a:t>Platforms Support</a:t>
            </a:r>
          </a:p>
        </p:txBody>
      </p:sp>
      <p:pic>
        <p:nvPicPr>
          <p:cNvPr id="41" name="Picture 40"/>
          <p:cNvPicPr>
            <a:picLocks/>
          </p:cNvPicPr>
          <p:nvPr/>
        </p:nvPicPr>
        <p:blipFill>
          <a:blip r:embed="rId3" cstate="screen">
            <a:extLst>
              <a:ext uri="{28A0092B-C50C-407E-A947-70E740481C1C}">
                <a14:useLocalDpi xmlns:a14="http://schemas.microsoft.com/office/drawing/2010/main"/>
              </a:ext>
            </a:extLst>
          </a:blip>
          <a:stretch>
            <a:fillRect/>
          </a:stretch>
        </p:blipFill>
        <p:spPr>
          <a:xfrm>
            <a:off x="6569760" y="5444407"/>
            <a:ext cx="609600" cy="609600"/>
          </a:xfrm>
          <a:prstGeom prst="rect">
            <a:avLst/>
          </a:prstGeom>
          <a:ln>
            <a:noFill/>
          </a:ln>
        </p:spPr>
      </p:pic>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67908" y="5441625"/>
            <a:ext cx="609600" cy="609600"/>
          </a:xfrm>
          <a:prstGeom prst="rect">
            <a:avLst/>
          </a:prstGeom>
        </p:spPr>
      </p:pic>
      <p:pic>
        <p:nvPicPr>
          <p:cNvPr id="43" name="Picture 4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18845" y="5436357"/>
            <a:ext cx="609600" cy="609600"/>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793002" y="5524732"/>
            <a:ext cx="1276605" cy="426720"/>
          </a:xfrm>
          <a:prstGeom prst="rect">
            <a:avLst/>
          </a:prstGeom>
        </p:spPr>
      </p:pic>
      <p:pic>
        <p:nvPicPr>
          <p:cNvPr id="52" name="Picture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16971" y="5442424"/>
            <a:ext cx="609600" cy="609600"/>
          </a:xfrm>
          <a:prstGeom prst="rect">
            <a:avLst/>
          </a:prstGeom>
        </p:spPr>
      </p:pic>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20675" y="5436357"/>
            <a:ext cx="609600" cy="609600"/>
          </a:xfrm>
          <a:prstGeom prst="rect">
            <a:avLst/>
          </a:prstGeom>
        </p:spPr>
      </p:pic>
      <p:sp>
        <p:nvSpPr>
          <p:cNvPr id="14" name="TextBox 13"/>
          <p:cNvSpPr txBox="1"/>
          <p:nvPr/>
        </p:nvSpPr>
        <p:spPr>
          <a:xfrm>
            <a:off x="441429" y="5164901"/>
            <a:ext cx="11566507" cy="174343"/>
          </a:xfrm>
          <a:prstGeom prst="rect">
            <a:avLst/>
          </a:prstGeom>
          <a:solidFill>
            <a:schemeClr val="bg1"/>
          </a:solidFill>
        </p:spPr>
        <p:txBody>
          <a:bodyPr vert="horz" wrap="square" lIns="0" tIns="0" rIns="0" bIns="0" rtlCol="0">
            <a:spAutoFit/>
          </a:bodyPr>
          <a:lstStyle/>
          <a:p>
            <a:r>
              <a:rPr lang="en-US" sz="1133" b="1" dirty="0"/>
              <a:t>OS Support: </a:t>
            </a:r>
            <a:r>
              <a:rPr lang="en-US" sz="1133" dirty="0"/>
              <a:t>CentOS* 7.4 (64 bit), Ubuntu* 16.04.3 LTS (64 bit), Microsoft Windows* 10 (64 bit), Yocto Project* version Poky Jethro v2.0.3 (64 bit), macOS* 10.13 &amp; 10.14 (64 bit)</a:t>
            </a:r>
          </a:p>
        </p:txBody>
      </p:sp>
      <p:sp>
        <p:nvSpPr>
          <p:cNvPr id="90" name="Rectangle 89">
            <a:extLst>
              <a:ext uri="{FF2B5EF4-FFF2-40B4-BE49-F238E27FC236}">
                <a16:creationId xmlns:a16="http://schemas.microsoft.com/office/drawing/2014/main" id="{3E932884-7D40-40E5-AF70-64488DFC066B}"/>
              </a:ext>
            </a:extLst>
          </p:cNvPr>
          <p:cNvSpPr/>
          <p:nvPr/>
        </p:nvSpPr>
        <p:spPr>
          <a:xfrm>
            <a:off x="646076" y="1271043"/>
            <a:ext cx="6389033" cy="3737335"/>
          </a:xfrm>
          <a:prstGeom prst="rect">
            <a:avLst/>
          </a:prstGeom>
          <a:solidFill>
            <a:schemeClr val="bg1">
              <a:lumMod val="95000"/>
            </a:schemeClr>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80160" rIns="91440" bIns="45720" numCol="1" spcCol="0" rtlCol="0" fromWordArt="0" anchor="t" anchorCtr="0" forceAA="0" compatLnSpc="1">
            <a:prstTxWarp prst="textNoShape">
              <a:avLst/>
            </a:prstTxWarp>
            <a:noAutofit/>
          </a:bodyPr>
          <a:lstStyle/>
          <a:p>
            <a:pPr algn="ctr" defTabSz="914377">
              <a:defRPr/>
            </a:pPr>
            <a:endParaRPr lang="en-US" sz="1600" b="1" kern="0" dirty="0">
              <a:solidFill>
                <a:schemeClr val="tx1"/>
              </a:solidFill>
              <a:cs typeface="Neo Sans Intel"/>
            </a:endParaRPr>
          </a:p>
        </p:txBody>
      </p:sp>
      <p:sp>
        <p:nvSpPr>
          <p:cNvPr id="94" name="Rounded Rectangle 25">
            <a:extLst>
              <a:ext uri="{FF2B5EF4-FFF2-40B4-BE49-F238E27FC236}">
                <a16:creationId xmlns:a16="http://schemas.microsoft.com/office/drawing/2014/main" id="{46E9892B-3C35-4F50-970B-BE9EE1521423}"/>
              </a:ext>
            </a:extLst>
          </p:cNvPr>
          <p:cNvSpPr/>
          <p:nvPr/>
        </p:nvSpPr>
        <p:spPr>
          <a:xfrm>
            <a:off x="1284524" y="1928921"/>
            <a:ext cx="1931227" cy="456351"/>
          </a:xfrm>
          <a:prstGeom prst="roundRect">
            <a:avLst/>
          </a:prstGeom>
          <a:solidFill>
            <a:schemeClr val="accent1">
              <a:alpha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9570"/>
            <a:r>
              <a:rPr lang="en-US" sz="1467" b="1" dirty="0">
                <a:solidFill>
                  <a:schemeClr val="tx1"/>
                </a:solidFill>
                <a:ea typeface="Intel Clear Pro Bold" panose="020B0804020202060201" pitchFamily="34" charset="0"/>
                <a:cs typeface="Intel Clear Pro Bold" panose="020B0804020202060201" pitchFamily="34" charset="0"/>
              </a:rPr>
              <a:t>Model Optimizer </a:t>
            </a:r>
            <a:br>
              <a:rPr lang="en-US" sz="1200" dirty="0">
                <a:solidFill>
                  <a:schemeClr val="tx1"/>
                </a:solidFill>
              </a:rPr>
            </a:br>
            <a:r>
              <a:rPr lang="en-US" sz="1200" dirty="0">
                <a:solidFill>
                  <a:schemeClr val="tx1"/>
                </a:solidFill>
              </a:rPr>
              <a:t>Convert &amp; Optimize</a:t>
            </a:r>
          </a:p>
        </p:txBody>
      </p:sp>
      <p:sp>
        <p:nvSpPr>
          <p:cNvPr id="95" name="Rounded Rectangle 26">
            <a:extLst>
              <a:ext uri="{FF2B5EF4-FFF2-40B4-BE49-F238E27FC236}">
                <a16:creationId xmlns:a16="http://schemas.microsoft.com/office/drawing/2014/main" id="{3D28A2A4-4C6C-4D85-BB7B-7FB2DB272D33}"/>
              </a:ext>
            </a:extLst>
          </p:cNvPr>
          <p:cNvSpPr/>
          <p:nvPr/>
        </p:nvSpPr>
        <p:spPr>
          <a:xfrm>
            <a:off x="4495042" y="1928921"/>
            <a:ext cx="1934137" cy="456351"/>
          </a:xfrm>
          <a:prstGeom prst="roundRect">
            <a:avLst/>
          </a:prstGeom>
          <a:solidFill>
            <a:schemeClr val="accent1">
              <a:alpha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9570"/>
            <a:r>
              <a:rPr lang="en-US" sz="1467" b="1" dirty="0">
                <a:solidFill>
                  <a:schemeClr val="tx1"/>
                </a:solidFill>
                <a:ea typeface="Intel Clear Pro Bold" panose="020B0804020202060201" pitchFamily="34" charset="0"/>
                <a:cs typeface="Intel Clear Pro Bold" panose="020B0804020202060201" pitchFamily="34" charset="0"/>
              </a:rPr>
              <a:t>Inference Engine</a:t>
            </a:r>
          </a:p>
          <a:p>
            <a:pPr algn="ctr" defTabSz="609570"/>
            <a:r>
              <a:rPr lang="en-US" sz="1200" dirty="0">
                <a:solidFill>
                  <a:schemeClr val="tx1"/>
                </a:solidFill>
              </a:rPr>
              <a:t>Optimized Inference</a:t>
            </a:r>
          </a:p>
        </p:txBody>
      </p:sp>
      <p:cxnSp>
        <p:nvCxnSpPr>
          <p:cNvPr id="96" name="Straight Arrow Connector 95">
            <a:extLst>
              <a:ext uri="{FF2B5EF4-FFF2-40B4-BE49-F238E27FC236}">
                <a16:creationId xmlns:a16="http://schemas.microsoft.com/office/drawing/2014/main" id="{98189A3A-DB4C-4AD7-8353-395F5CE43535}"/>
              </a:ext>
            </a:extLst>
          </p:cNvPr>
          <p:cNvCxnSpPr/>
          <p:nvPr/>
        </p:nvCxnSpPr>
        <p:spPr>
          <a:xfrm>
            <a:off x="3215751" y="2157096"/>
            <a:ext cx="1279291" cy="0"/>
          </a:xfrm>
          <a:prstGeom prst="straightConnector1">
            <a:avLst/>
          </a:prstGeom>
          <a:ln w="12700">
            <a:solidFill>
              <a:schemeClr val="tx2"/>
            </a:solidFill>
            <a:prstDash val="dash"/>
            <a:tailEnd type="triangle" w="lg" len="med"/>
          </a:ln>
          <a:effectLst/>
        </p:spPr>
        <p:style>
          <a:lnRef idx="2">
            <a:schemeClr val="accent1"/>
          </a:lnRef>
          <a:fillRef idx="0">
            <a:schemeClr val="accent1"/>
          </a:fillRef>
          <a:effectRef idx="1">
            <a:schemeClr val="accent1"/>
          </a:effectRef>
          <a:fontRef idx="minor">
            <a:schemeClr val="tx1"/>
          </a:fontRef>
        </p:style>
      </p:cxnSp>
      <p:sp>
        <p:nvSpPr>
          <p:cNvPr id="97" name="Flowchart: Magnetic Disk 96">
            <a:extLst>
              <a:ext uri="{FF2B5EF4-FFF2-40B4-BE49-F238E27FC236}">
                <a16:creationId xmlns:a16="http://schemas.microsoft.com/office/drawing/2014/main" id="{52A87403-6AF1-4EEB-99DD-9C0EDCB72789}"/>
              </a:ext>
            </a:extLst>
          </p:cNvPr>
          <p:cNvSpPr/>
          <p:nvPr/>
        </p:nvSpPr>
        <p:spPr>
          <a:xfrm>
            <a:off x="3559771" y="1972599"/>
            <a:ext cx="526021" cy="368992"/>
          </a:xfrm>
          <a:prstGeom prst="flowChartMagneticDisk">
            <a:avLst/>
          </a:prstGeom>
          <a:ln w="22225">
            <a:solidFill>
              <a:schemeClr val="accent2"/>
            </a:solidFill>
          </a:ln>
        </p:spPr>
        <p:style>
          <a:lnRef idx="2">
            <a:schemeClr val="accent3"/>
          </a:lnRef>
          <a:fillRef idx="1">
            <a:schemeClr val="lt1"/>
          </a:fillRef>
          <a:effectRef idx="0">
            <a:schemeClr val="accent3"/>
          </a:effectRef>
          <a:fontRef idx="minor">
            <a:schemeClr val="dk1"/>
          </a:fontRef>
        </p:style>
        <p:txBody>
          <a:bodyPr tIns="91440" rtlCol="0" anchor="ctr"/>
          <a:lstStyle/>
          <a:p>
            <a:pPr algn="ctr" defTabSz="609570"/>
            <a:r>
              <a:rPr lang="en-US" sz="1467" dirty="0">
                <a:solidFill>
                  <a:schemeClr val="tx1"/>
                </a:solidFill>
              </a:rPr>
              <a:t>IR</a:t>
            </a:r>
          </a:p>
        </p:txBody>
      </p:sp>
      <p:sp>
        <p:nvSpPr>
          <p:cNvPr id="106" name="Rectangle 105">
            <a:extLst>
              <a:ext uri="{FF2B5EF4-FFF2-40B4-BE49-F238E27FC236}">
                <a16:creationId xmlns:a16="http://schemas.microsoft.com/office/drawing/2014/main" id="{DBD8A993-5F16-4282-AE82-F282CD54DBC8}"/>
              </a:ext>
            </a:extLst>
          </p:cNvPr>
          <p:cNvSpPr/>
          <p:nvPr/>
        </p:nvSpPr>
        <p:spPr>
          <a:xfrm>
            <a:off x="2666071" y="2484530"/>
            <a:ext cx="2443536" cy="161711"/>
          </a:xfrm>
          <a:prstGeom prst="rect">
            <a:avLst/>
          </a:prstGeom>
        </p:spPr>
        <p:txBody>
          <a:bodyPr wrap="square" lIns="0" tIns="0" rIns="0" bIns="0">
            <a:spAutoFit/>
          </a:bodyPr>
          <a:lstStyle/>
          <a:p>
            <a:pPr algn="ctr" defTabSz="609570"/>
            <a:r>
              <a:rPr lang="en-US" sz="1051" dirty="0"/>
              <a:t>IR = Intermediate Representation file</a:t>
            </a:r>
          </a:p>
        </p:txBody>
      </p:sp>
      <p:sp>
        <p:nvSpPr>
          <p:cNvPr id="3" name="TextBox 2"/>
          <p:cNvSpPr txBox="1"/>
          <p:nvPr/>
        </p:nvSpPr>
        <p:spPr>
          <a:xfrm>
            <a:off x="445381" y="6192812"/>
            <a:ext cx="6620439" cy="143565"/>
          </a:xfrm>
          <a:prstGeom prst="rect">
            <a:avLst/>
          </a:prstGeom>
          <a:noFill/>
        </p:spPr>
        <p:txBody>
          <a:bodyPr vert="horz" wrap="square" lIns="0" tIns="0" rIns="0" bIns="0" rtlCol="0">
            <a:spAutoFit/>
          </a:bodyPr>
          <a:lstStyle/>
          <a:p>
            <a:r>
              <a:rPr lang="en-US" sz="933" dirty="0"/>
              <a:t>An open source version is available at </a:t>
            </a:r>
            <a:r>
              <a:rPr lang="en-US" sz="933" dirty="0">
                <a:hlinkClick r:id="rId9">
                  <a:extLst>
                    <a:ext uri="{A12FA001-AC4F-418D-AE19-62706E023703}">
                      <ahyp:hlinkClr xmlns:ahyp="http://schemas.microsoft.com/office/drawing/2018/hyperlinkcolor" val="tx"/>
                    </a:ext>
                  </a:extLst>
                </a:hlinkClick>
              </a:rPr>
              <a:t>01.org/openvinotoolkit</a:t>
            </a:r>
            <a:r>
              <a:rPr lang="en-US" sz="933" dirty="0"/>
              <a:t> (some deep learning functions support Intel CPU/GPU only).</a:t>
            </a:r>
          </a:p>
        </p:txBody>
      </p:sp>
      <p:sp>
        <p:nvSpPr>
          <p:cNvPr id="48" name="Rectangle 47">
            <a:extLst>
              <a:ext uri="{FF2B5EF4-FFF2-40B4-BE49-F238E27FC236}">
                <a16:creationId xmlns:a16="http://schemas.microsoft.com/office/drawing/2014/main" id="{A5B26BB4-B6AD-4E4F-8344-5AC586DFFDA0}"/>
              </a:ext>
            </a:extLst>
          </p:cNvPr>
          <p:cNvSpPr/>
          <p:nvPr/>
        </p:nvSpPr>
        <p:spPr>
          <a:xfrm>
            <a:off x="7215177" y="2806379"/>
            <a:ext cx="4410323" cy="2188988"/>
          </a:xfrm>
          <a:prstGeom prst="rect">
            <a:avLst/>
          </a:prstGeom>
          <a:solidFill>
            <a:schemeClr val="bg1">
              <a:lumMod val="95000"/>
            </a:schemeClr>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 tIns="1280160" rIns="91440" bIns="45720" numCol="1" spcCol="0" rtlCol="0" fromWordArt="0" anchor="t" anchorCtr="0" forceAA="0" compatLnSpc="1">
            <a:prstTxWarp prst="textNoShape">
              <a:avLst/>
            </a:prstTxWarp>
            <a:noAutofit/>
          </a:bodyPr>
          <a:lstStyle/>
          <a:p>
            <a:pPr algn="ctr" defTabSz="914377">
              <a:defRPr/>
            </a:pPr>
            <a:endParaRPr lang="en-US" sz="1600" b="1" kern="0" dirty="0">
              <a:solidFill>
                <a:schemeClr val="tx1"/>
              </a:solidFill>
              <a:cs typeface="Neo Sans Intel"/>
            </a:endParaRPr>
          </a:p>
        </p:txBody>
      </p:sp>
      <p:sp>
        <p:nvSpPr>
          <p:cNvPr id="103" name="TextBox 102"/>
          <p:cNvSpPr txBox="1"/>
          <p:nvPr/>
        </p:nvSpPr>
        <p:spPr>
          <a:xfrm>
            <a:off x="9276122" y="1375129"/>
            <a:ext cx="65" cy="225767"/>
          </a:xfrm>
          <a:prstGeom prst="rect">
            <a:avLst/>
          </a:prstGeom>
          <a:noFill/>
          <a:ln>
            <a:noFill/>
          </a:ln>
        </p:spPr>
        <p:txBody>
          <a:bodyPr vert="horz" wrap="none" lIns="0" tIns="0" rIns="0" bIns="0" rtlCol="0">
            <a:spAutoFit/>
          </a:bodyPr>
          <a:lstStyle/>
          <a:p>
            <a:endParaRPr lang="en-US" sz="1467" dirty="0"/>
          </a:p>
        </p:txBody>
      </p:sp>
      <p:sp>
        <p:nvSpPr>
          <p:cNvPr id="91" name="Rectangle 90">
            <a:extLst>
              <a:ext uri="{FF2B5EF4-FFF2-40B4-BE49-F238E27FC236}">
                <a16:creationId xmlns:a16="http://schemas.microsoft.com/office/drawing/2014/main" id="{A5B26BB4-B6AD-4E4F-8344-5AC586DFFDA0}"/>
              </a:ext>
            </a:extLst>
          </p:cNvPr>
          <p:cNvSpPr/>
          <p:nvPr/>
        </p:nvSpPr>
        <p:spPr>
          <a:xfrm>
            <a:off x="7215178" y="1275283"/>
            <a:ext cx="4423281" cy="1263627"/>
          </a:xfrm>
          <a:prstGeom prst="rect">
            <a:avLst/>
          </a:prstGeom>
          <a:solidFill>
            <a:schemeClr val="bg1">
              <a:lumMod val="95000"/>
            </a:schemeClr>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 tIns="1280160" rIns="91440" bIns="45720" numCol="1" spcCol="0" rtlCol="0" fromWordArt="0" anchor="t" anchorCtr="0" forceAA="0" compatLnSpc="1">
            <a:prstTxWarp prst="textNoShape">
              <a:avLst/>
            </a:prstTxWarp>
            <a:noAutofit/>
          </a:bodyPr>
          <a:lstStyle/>
          <a:p>
            <a:pPr algn="ctr" defTabSz="914377">
              <a:defRPr/>
            </a:pPr>
            <a:endParaRPr lang="en-US" sz="1600" b="1" kern="0" dirty="0">
              <a:solidFill>
                <a:schemeClr val="tx1"/>
              </a:solidFill>
              <a:cs typeface="Neo Sans Intel"/>
            </a:endParaRPr>
          </a:p>
        </p:txBody>
      </p:sp>
      <p:sp>
        <p:nvSpPr>
          <p:cNvPr id="93" name="Rectangle 92">
            <a:extLst>
              <a:ext uri="{FF2B5EF4-FFF2-40B4-BE49-F238E27FC236}">
                <a16:creationId xmlns:a16="http://schemas.microsoft.com/office/drawing/2014/main" id="{90A4A76A-8A8A-404F-BBDD-46C6107D80D0}"/>
              </a:ext>
            </a:extLst>
          </p:cNvPr>
          <p:cNvSpPr/>
          <p:nvPr/>
        </p:nvSpPr>
        <p:spPr>
          <a:xfrm>
            <a:off x="7528361" y="1072584"/>
            <a:ext cx="3930031" cy="3248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defTabSz="609570"/>
            <a:r>
              <a:rPr lang="en-US" sz="1733" b="1" dirty="0">
                <a:solidFill>
                  <a:schemeClr val="tx1"/>
                </a:solidFill>
              </a:rPr>
              <a:t>Traditional Computer Vision</a:t>
            </a:r>
          </a:p>
        </p:txBody>
      </p:sp>
      <p:sp>
        <p:nvSpPr>
          <p:cNvPr id="101" name="Rounded Rectangle 3">
            <a:extLst>
              <a:ext uri="{FF2B5EF4-FFF2-40B4-BE49-F238E27FC236}">
                <a16:creationId xmlns:a16="http://schemas.microsoft.com/office/drawing/2014/main" id="{D59C7031-59C3-4BDD-A7E7-787E50518878}"/>
              </a:ext>
            </a:extLst>
          </p:cNvPr>
          <p:cNvSpPr/>
          <p:nvPr/>
        </p:nvSpPr>
        <p:spPr>
          <a:xfrm>
            <a:off x="7397725" y="1766669"/>
            <a:ext cx="1290227" cy="413776"/>
          </a:xfrm>
          <a:prstGeom prst="roundRect">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defTabSz="609570"/>
            <a:r>
              <a:rPr lang="en-US" sz="1467" b="1" kern="0" dirty="0">
                <a:solidFill>
                  <a:schemeClr val="tx1"/>
                </a:solidFill>
                <a:ea typeface="Intel Clear Pro Bold" panose="020B0804020202060201" pitchFamily="34" charset="0"/>
                <a:cs typeface="Intel Clear Pro Bold" panose="020B0804020202060201" pitchFamily="34" charset="0"/>
              </a:rPr>
              <a:t>OpenCV</a:t>
            </a:r>
            <a:r>
              <a:rPr lang="en-US" sz="1600" b="1" kern="0" dirty="0">
                <a:solidFill>
                  <a:schemeClr val="tx1"/>
                </a:solidFill>
                <a:ea typeface="Intel Clear Pro Bold" panose="020B0804020202060201" pitchFamily="34" charset="0"/>
                <a:cs typeface="Intel Clear Pro Bold" panose="020B0804020202060201" pitchFamily="34" charset="0"/>
              </a:rPr>
              <a:t>*</a:t>
            </a:r>
            <a:endParaRPr lang="en-US" sz="1600" dirty="0">
              <a:solidFill>
                <a:schemeClr val="tx1"/>
              </a:solidFill>
            </a:endParaRPr>
          </a:p>
        </p:txBody>
      </p:sp>
      <p:sp>
        <p:nvSpPr>
          <p:cNvPr id="102" name="Rounded Rectangle 66">
            <a:extLst>
              <a:ext uri="{FF2B5EF4-FFF2-40B4-BE49-F238E27FC236}">
                <a16:creationId xmlns:a16="http://schemas.microsoft.com/office/drawing/2014/main" id="{A4BEC5EB-CA6A-45FA-818C-ED13B4BF8FB0}"/>
              </a:ext>
            </a:extLst>
          </p:cNvPr>
          <p:cNvSpPr/>
          <p:nvPr/>
        </p:nvSpPr>
        <p:spPr>
          <a:xfrm>
            <a:off x="8820567" y="1766666"/>
            <a:ext cx="1290227" cy="413775"/>
          </a:xfrm>
          <a:prstGeom prst="roundRect">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defTabSz="609570"/>
            <a:r>
              <a:rPr lang="en-US" sz="1467" b="1" kern="0" dirty="0">
                <a:solidFill>
                  <a:schemeClr val="tx1"/>
                </a:solidFill>
                <a:ea typeface="Intel Clear Pro Bold" panose="020B0804020202060201" pitchFamily="34" charset="0"/>
                <a:cs typeface="Intel Clear Pro Bold" panose="020B0804020202060201" pitchFamily="34" charset="0"/>
              </a:rPr>
              <a:t>OpenVX*</a:t>
            </a:r>
            <a:endParaRPr lang="en-US" sz="1467" dirty="0">
              <a:solidFill>
                <a:schemeClr val="tx1"/>
              </a:solidFill>
            </a:endParaRPr>
          </a:p>
        </p:txBody>
      </p:sp>
      <p:sp>
        <p:nvSpPr>
          <p:cNvPr id="105" name="Rectangle 104">
            <a:extLst>
              <a:ext uri="{FF2B5EF4-FFF2-40B4-BE49-F238E27FC236}">
                <a16:creationId xmlns:a16="http://schemas.microsoft.com/office/drawing/2014/main" id="{150BD937-751C-4F98-AFD6-BE55C28254A6}"/>
              </a:ext>
            </a:extLst>
          </p:cNvPr>
          <p:cNvSpPr/>
          <p:nvPr/>
        </p:nvSpPr>
        <p:spPr>
          <a:xfrm>
            <a:off x="7482142" y="1497599"/>
            <a:ext cx="4067989" cy="195631"/>
          </a:xfrm>
          <a:prstGeom prst="rect">
            <a:avLst/>
          </a:prstGeom>
          <a:noFill/>
        </p:spPr>
        <p:txBody>
          <a:bodyPr wrap="square" tIns="0" bIns="0" anchor="ctr">
            <a:spAutoFit/>
          </a:bodyPr>
          <a:lstStyle/>
          <a:p>
            <a:pPr algn="ctr" defTabSz="609570">
              <a:lnSpc>
                <a:spcPct val="85000"/>
              </a:lnSpc>
            </a:pPr>
            <a:r>
              <a:rPr lang="en-US" sz="1467" b="1" kern="0" dirty="0">
                <a:ea typeface="Intel Clear Pro" panose="020B0804020202060201" pitchFamily="34" charset="0"/>
                <a:cs typeface="Intel Clear Pro" panose="020B0804020202060201" pitchFamily="34" charset="0"/>
              </a:rPr>
              <a:t>Optimized Libraries &amp; Code Samples</a:t>
            </a:r>
          </a:p>
        </p:txBody>
      </p:sp>
      <p:sp>
        <p:nvSpPr>
          <p:cNvPr id="108" name="Rectangle 107">
            <a:extLst>
              <a:ext uri="{FF2B5EF4-FFF2-40B4-BE49-F238E27FC236}">
                <a16:creationId xmlns:a16="http://schemas.microsoft.com/office/drawing/2014/main" id="{4C30280D-2320-4342-9836-81ACF8B6A724}"/>
              </a:ext>
            </a:extLst>
          </p:cNvPr>
          <p:cNvSpPr/>
          <p:nvPr/>
        </p:nvSpPr>
        <p:spPr>
          <a:xfrm>
            <a:off x="7830540" y="2246231"/>
            <a:ext cx="3325667" cy="184666"/>
          </a:xfrm>
          <a:prstGeom prst="rect">
            <a:avLst/>
          </a:prstGeom>
        </p:spPr>
        <p:txBody>
          <a:bodyPr wrap="square" lIns="0" tIns="0" rIns="0" bIns="0">
            <a:spAutoFit/>
          </a:bodyPr>
          <a:lstStyle/>
          <a:p>
            <a:pPr algn="ctr" defTabSz="609570"/>
            <a:r>
              <a:rPr lang="en-US" sz="1200" dirty="0"/>
              <a:t>For Intel® CPU &amp; GPU/Intel® Processor Graphics</a:t>
            </a:r>
          </a:p>
        </p:txBody>
      </p:sp>
      <p:sp>
        <p:nvSpPr>
          <p:cNvPr id="109" name="Rectangle 108">
            <a:extLst>
              <a:ext uri="{FF2B5EF4-FFF2-40B4-BE49-F238E27FC236}">
                <a16:creationId xmlns:a16="http://schemas.microsoft.com/office/drawing/2014/main" id="{D9F24AE0-42E9-4A67-AA2E-84DD800EB3DF}"/>
              </a:ext>
            </a:extLst>
          </p:cNvPr>
          <p:cNvSpPr/>
          <p:nvPr/>
        </p:nvSpPr>
        <p:spPr>
          <a:xfrm>
            <a:off x="7299013" y="3031576"/>
            <a:ext cx="4329884" cy="225767"/>
          </a:xfrm>
          <a:prstGeom prst="rect">
            <a:avLst/>
          </a:prstGeom>
        </p:spPr>
        <p:txBody>
          <a:bodyPr wrap="square" lIns="0" tIns="0" rIns="0" bIns="0">
            <a:spAutoFit/>
          </a:bodyPr>
          <a:lstStyle/>
          <a:p>
            <a:pPr algn="ctr" defTabSz="609570"/>
            <a:r>
              <a:rPr lang="en-US" sz="1467" b="1" dirty="0"/>
              <a:t>Increase Media/Video/Graphics Performance</a:t>
            </a:r>
          </a:p>
        </p:txBody>
      </p:sp>
      <p:sp>
        <p:nvSpPr>
          <p:cNvPr id="110" name="Rounded Rectangle 69">
            <a:extLst>
              <a:ext uri="{FF2B5EF4-FFF2-40B4-BE49-F238E27FC236}">
                <a16:creationId xmlns:a16="http://schemas.microsoft.com/office/drawing/2014/main" id="{D11C8B6A-EEED-4E93-9442-8B4ADC9200F1}"/>
              </a:ext>
            </a:extLst>
          </p:cNvPr>
          <p:cNvSpPr/>
          <p:nvPr/>
        </p:nvSpPr>
        <p:spPr>
          <a:xfrm>
            <a:off x="7419851" y="3295857"/>
            <a:ext cx="1881000" cy="484747"/>
          </a:xfrm>
          <a:prstGeom prst="roundRect">
            <a:avLst/>
          </a:prstGeom>
          <a:solidFill>
            <a:schemeClr val="accent1">
              <a:alpha val="85000"/>
            </a:schemeClr>
          </a:solidFill>
          <a:ln w="63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9570"/>
            <a:r>
              <a:rPr lang="en-US" sz="1467" b="1" kern="0" dirty="0">
                <a:solidFill>
                  <a:schemeClr val="tx1"/>
                </a:solidFill>
                <a:ea typeface="Intel Clear Pro Bold" panose="020B0804020202060201" pitchFamily="34" charset="0"/>
                <a:cs typeface="Intel Clear Pro Bold" panose="020B0804020202060201" pitchFamily="34" charset="0"/>
              </a:rPr>
              <a:t>Intel® Media SDK</a:t>
            </a:r>
            <a:br>
              <a:rPr lang="en-US" sz="1467" b="1" kern="0" dirty="0">
                <a:solidFill>
                  <a:schemeClr val="tx1"/>
                </a:solidFill>
                <a:ea typeface="Intel Clear Pro Bold" panose="020B0804020202060201" pitchFamily="34" charset="0"/>
                <a:cs typeface="Intel Clear Pro Bold" panose="020B0804020202060201" pitchFamily="34" charset="0"/>
              </a:rPr>
            </a:br>
            <a:r>
              <a:rPr lang="en-US" sz="1067" kern="0" dirty="0">
                <a:solidFill>
                  <a:schemeClr val="tx1"/>
                </a:solidFill>
                <a:ea typeface="Intel Clear Pro Bold" panose="020B0804020202060201" pitchFamily="34" charset="0"/>
                <a:cs typeface="Intel Clear Pro Bold" panose="020B0804020202060201" pitchFamily="34" charset="0"/>
              </a:rPr>
              <a:t>Open Source version</a:t>
            </a:r>
          </a:p>
        </p:txBody>
      </p:sp>
      <p:sp>
        <p:nvSpPr>
          <p:cNvPr id="111" name="Rounded Rectangle 69">
            <a:extLst>
              <a:ext uri="{FF2B5EF4-FFF2-40B4-BE49-F238E27FC236}">
                <a16:creationId xmlns:a16="http://schemas.microsoft.com/office/drawing/2014/main" id="{CA932526-4783-499E-B735-11CC2CAA816D}"/>
              </a:ext>
            </a:extLst>
          </p:cNvPr>
          <p:cNvSpPr/>
          <p:nvPr/>
        </p:nvSpPr>
        <p:spPr>
          <a:xfrm>
            <a:off x="9609689" y="3281671"/>
            <a:ext cx="1881000" cy="484747"/>
          </a:xfrm>
          <a:prstGeom prst="roundRect">
            <a:avLst/>
          </a:prstGeom>
          <a:solidFill>
            <a:schemeClr val="accent1">
              <a:alpha val="85000"/>
            </a:schemeClr>
          </a:solidFill>
          <a:ln w="63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9570"/>
            <a:r>
              <a:rPr lang="en-US" sz="1467" b="1" kern="0" dirty="0">
                <a:solidFill>
                  <a:schemeClr val="tx1"/>
                </a:solidFill>
                <a:ea typeface="Intel Clear Pro Bold" panose="020B0804020202060201" pitchFamily="34" charset="0"/>
                <a:cs typeface="Intel Clear Pro Bold" panose="020B0804020202060201" pitchFamily="34" charset="0"/>
              </a:rPr>
              <a:t>OpenCL™ </a:t>
            </a:r>
            <a:br>
              <a:rPr lang="en-US" sz="1467" b="1" kern="0" dirty="0">
                <a:solidFill>
                  <a:schemeClr val="tx1"/>
                </a:solidFill>
                <a:ea typeface="Intel Clear Pro Bold" panose="020B0804020202060201" pitchFamily="34" charset="0"/>
                <a:cs typeface="Intel Clear Pro Bold" panose="020B0804020202060201" pitchFamily="34" charset="0"/>
              </a:rPr>
            </a:br>
            <a:r>
              <a:rPr lang="en-US" sz="1467" b="1" kern="0" dirty="0">
                <a:solidFill>
                  <a:schemeClr val="tx1"/>
                </a:solidFill>
                <a:ea typeface="Intel Clear Pro Bold" panose="020B0804020202060201" pitchFamily="34" charset="0"/>
                <a:cs typeface="Intel Clear Pro Bold" panose="020B0804020202060201" pitchFamily="34" charset="0"/>
              </a:rPr>
              <a:t>Drivers &amp; Runtimes</a:t>
            </a:r>
          </a:p>
        </p:txBody>
      </p:sp>
      <p:sp>
        <p:nvSpPr>
          <p:cNvPr id="112" name="Rectangle 111">
            <a:extLst>
              <a:ext uri="{FF2B5EF4-FFF2-40B4-BE49-F238E27FC236}">
                <a16:creationId xmlns:a16="http://schemas.microsoft.com/office/drawing/2014/main" id="{CF2259BD-56E6-4767-96A9-C48EA9DF1393}"/>
              </a:ext>
            </a:extLst>
          </p:cNvPr>
          <p:cNvSpPr/>
          <p:nvPr/>
        </p:nvSpPr>
        <p:spPr>
          <a:xfrm>
            <a:off x="7958711" y="3838086"/>
            <a:ext cx="2939096" cy="205121"/>
          </a:xfrm>
          <a:prstGeom prst="rect">
            <a:avLst/>
          </a:prstGeom>
        </p:spPr>
        <p:txBody>
          <a:bodyPr wrap="square" lIns="0" tIns="0" rIns="0" bIns="0">
            <a:spAutoFit/>
          </a:bodyPr>
          <a:lstStyle/>
          <a:p>
            <a:pPr algn="ctr" defTabSz="609570"/>
            <a:r>
              <a:rPr lang="en-US" sz="1333" dirty="0"/>
              <a:t>For GPU/Intel® Processor Graphics</a:t>
            </a:r>
          </a:p>
        </p:txBody>
      </p:sp>
      <p:cxnSp>
        <p:nvCxnSpPr>
          <p:cNvPr id="113" name="Straight Connector 112">
            <a:extLst>
              <a:ext uri="{FF2B5EF4-FFF2-40B4-BE49-F238E27FC236}">
                <a16:creationId xmlns:a16="http://schemas.microsoft.com/office/drawing/2014/main" id="{0C62F250-EB3A-42B1-A940-CD8E457A32A2}"/>
              </a:ext>
            </a:extLst>
          </p:cNvPr>
          <p:cNvCxnSpPr/>
          <p:nvPr/>
        </p:nvCxnSpPr>
        <p:spPr>
          <a:xfrm>
            <a:off x="7223096" y="4086357"/>
            <a:ext cx="4405800" cy="0"/>
          </a:xfrm>
          <a:prstGeom prst="line">
            <a:avLst/>
          </a:prstGeom>
          <a:ln w="6350">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4" name="Rectangle 113">
            <a:extLst>
              <a:ext uri="{FF2B5EF4-FFF2-40B4-BE49-F238E27FC236}">
                <a16:creationId xmlns:a16="http://schemas.microsoft.com/office/drawing/2014/main" id="{509CBB97-A0ED-403E-93D9-F0A0680A8DE5}"/>
              </a:ext>
            </a:extLst>
          </p:cNvPr>
          <p:cNvSpPr/>
          <p:nvPr/>
        </p:nvSpPr>
        <p:spPr>
          <a:xfrm>
            <a:off x="7958711" y="4153558"/>
            <a:ext cx="2939096" cy="215444"/>
          </a:xfrm>
          <a:prstGeom prst="rect">
            <a:avLst/>
          </a:prstGeom>
        </p:spPr>
        <p:txBody>
          <a:bodyPr wrap="square" lIns="0" tIns="0" rIns="0" bIns="0">
            <a:spAutoFit/>
          </a:bodyPr>
          <a:lstStyle/>
          <a:p>
            <a:pPr algn="ctr" defTabSz="609570"/>
            <a:r>
              <a:rPr lang="en-US" sz="1400" b="1" dirty="0"/>
              <a:t>Optimize Intel® FPGA </a:t>
            </a:r>
            <a:r>
              <a:rPr lang="en-US" sz="1400" dirty="0"/>
              <a:t>(Linux* only)</a:t>
            </a:r>
          </a:p>
        </p:txBody>
      </p:sp>
      <p:sp>
        <p:nvSpPr>
          <p:cNvPr id="115" name="Rounded Rectangle 69">
            <a:extLst>
              <a:ext uri="{FF2B5EF4-FFF2-40B4-BE49-F238E27FC236}">
                <a16:creationId xmlns:a16="http://schemas.microsoft.com/office/drawing/2014/main" id="{057CDD95-37C1-4D74-9860-01AD8B6F7E5F}"/>
              </a:ext>
            </a:extLst>
          </p:cNvPr>
          <p:cNvSpPr/>
          <p:nvPr/>
        </p:nvSpPr>
        <p:spPr>
          <a:xfrm>
            <a:off x="7419851" y="4397559"/>
            <a:ext cx="1881000" cy="484747"/>
          </a:xfrm>
          <a:prstGeom prst="roundRect">
            <a:avLst/>
          </a:prstGeom>
          <a:solidFill>
            <a:schemeClr val="accent1">
              <a:alpha val="85000"/>
            </a:schemeClr>
          </a:solidFill>
          <a:ln w="63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9570"/>
            <a:r>
              <a:rPr lang="en-US" sz="1200" b="1" kern="0" dirty="0">
                <a:solidFill>
                  <a:schemeClr val="tx1"/>
                </a:solidFill>
                <a:ea typeface="Intel Clear Pro Bold" panose="020B0804020202060201" pitchFamily="34" charset="0"/>
                <a:cs typeface="Intel Clear Pro Bold" panose="020B0804020202060201" pitchFamily="34" charset="0"/>
              </a:rPr>
              <a:t>FPGA RunTime Environment</a:t>
            </a:r>
            <a:br>
              <a:rPr lang="en-US" sz="800" b="1" kern="0" dirty="0">
                <a:solidFill>
                  <a:schemeClr val="tx1"/>
                </a:solidFill>
                <a:ea typeface="Intel Clear Pro Bold" panose="020B0804020202060201" pitchFamily="34" charset="0"/>
                <a:cs typeface="Intel Clear Pro Bold" panose="020B0804020202060201" pitchFamily="34" charset="0"/>
              </a:rPr>
            </a:br>
            <a:r>
              <a:rPr lang="en-US" sz="800" kern="0" dirty="0">
                <a:solidFill>
                  <a:schemeClr val="tx1"/>
                </a:solidFill>
                <a:ea typeface="Intel Clear Pro Bold" panose="020B0804020202060201" pitchFamily="34" charset="0"/>
                <a:cs typeface="Intel Clear Pro Bold" panose="020B0804020202060201" pitchFamily="34" charset="0"/>
              </a:rPr>
              <a:t>(from Intel® FPGA SDK for OpenCL™)</a:t>
            </a:r>
          </a:p>
        </p:txBody>
      </p:sp>
      <p:sp>
        <p:nvSpPr>
          <p:cNvPr id="116" name="Rounded Rectangle 69">
            <a:extLst>
              <a:ext uri="{FF2B5EF4-FFF2-40B4-BE49-F238E27FC236}">
                <a16:creationId xmlns:a16="http://schemas.microsoft.com/office/drawing/2014/main" id="{EA14B891-5262-4C25-A995-B24DA9584BC4}"/>
              </a:ext>
            </a:extLst>
          </p:cNvPr>
          <p:cNvSpPr/>
          <p:nvPr/>
        </p:nvSpPr>
        <p:spPr>
          <a:xfrm>
            <a:off x="9609689" y="4397559"/>
            <a:ext cx="1881000" cy="484747"/>
          </a:xfrm>
          <a:prstGeom prst="roundRect">
            <a:avLst/>
          </a:prstGeom>
          <a:solidFill>
            <a:schemeClr val="accent1">
              <a:alpha val="85000"/>
            </a:schemeClr>
          </a:solidFill>
          <a:ln w="63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9570"/>
            <a:r>
              <a:rPr lang="en-US" sz="1467" b="1" kern="0" dirty="0">
                <a:solidFill>
                  <a:schemeClr val="tx1"/>
                </a:solidFill>
                <a:ea typeface="Intel Clear Pro Bold" panose="020B0804020202060201" pitchFamily="34" charset="0"/>
                <a:cs typeface="Intel Clear Pro Bold" panose="020B0804020202060201" pitchFamily="34" charset="0"/>
              </a:rPr>
              <a:t>Bitstreams</a:t>
            </a:r>
          </a:p>
        </p:txBody>
      </p:sp>
      <p:sp>
        <p:nvSpPr>
          <p:cNvPr id="119" name="Rounded Rectangle 118">
            <a:extLst>
              <a:ext uri="{FF2B5EF4-FFF2-40B4-BE49-F238E27FC236}">
                <a16:creationId xmlns:a16="http://schemas.microsoft.com/office/drawing/2014/main" id="{649271F9-BDE0-43E5-8590-476982384758}"/>
              </a:ext>
            </a:extLst>
          </p:cNvPr>
          <p:cNvSpPr/>
          <p:nvPr/>
        </p:nvSpPr>
        <p:spPr>
          <a:xfrm>
            <a:off x="10231765" y="1759077"/>
            <a:ext cx="1290227" cy="416783"/>
          </a:xfrm>
          <a:prstGeom prst="roundRect">
            <a:avLst/>
          </a:prstGeom>
          <a:solidFill>
            <a:schemeClr val="tx2"/>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14297" algn="ctr" defTabSz="609570">
              <a:defRPr/>
            </a:pPr>
            <a:r>
              <a:rPr lang="en-US" sz="1467" b="1" dirty="0">
                <a:solidFill>
                  <a:schemeClr val="tx1"/>
                </a:solidFill>
                <a:cs typeface="Intel Clear" panose="020B0604020203020204" pitchFamily="34" charset="0"/>
              </a:rPr>
              <a:t>Samples</a:t>
            </a:r>
          </a:p>
        </p:txBody>
      </p:sp>
      <p:sp>
        <p:nvSpPr>
          <p:cNvPr id="44" name="Rectangle 43">
            <a:extLst>
              <a:ext uri="{FF2B5EF4-FFF2-40B4-BE49-F238E27FC236}">
                <a16:creationId xmlns:a16="http://schemas.microsoft.com/office/drawing/2014/main" id="{90A4A76A-8A8A-404F-BBDD-46C6107D80D0}"/>
              </a:ext>
            </a:extLst>
          </p:cNvPr>
          <p:cNvSpPr/>
          <p:nvPr/>
        </p:nvSpPr>
        <p:spPr>
          <a:xfrm>
            <a:off x="7528359" y="2617613"/>
            <a:ext cx="3930031" cy="3293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defTabSz="609570"/>
            <a:r>
              <a:rPr lang="en-US" sz="1733" b="1" dirty="0">
                <a:solidFill>
                  <a:schemeClr val="tx1"/>
                </a:solidFill>
              </a:rPr>
              <a:t>Tools &amp; Libraries</a:t>
            </a:r>
          </a:p>
        </p:txBody>
      </p:sp>
      <p:sp>
        <p:nvSpPr>
          <p:cNvPr id="46" name="TextBox 45"/>
          <p:cNvSpPr txBox="1"/>
          <p:nvPr/>
        </p:nvSpPr>
        <p:spPr>
          <a:xfrm>
            <a:off x="10195169" y="5475183"/>
            <a:ext cx="1566467" cy="539880"/>
          </a:xfrm>
          <a:prstGeom prst="rect">
            <a:avLst/>
          </a:prstGeom>
          <a:solidFill>
            <a:schemeClr val="bg1"/>
          </a:solidFill>
        </p:spPr>
        <p:txBody>
          <a:bodyPr vert="horz" wrap="square" lIns="0" tIns="0" rIns="0" bIns="0" rtlCol="0" anchor="ctr">
            <a:noAutofit/>
          </a:bodyPr>
          <a:lstStyle/>
          <a:p>
            <a:pPr algn="ctr">
              <a:lnSpc>
                <a:spcPts val="933"/>
              </a:lnSpc>
            </a:pPr>
            <a:r>
              <a:rPr lang="en-US" sz="933" dirty="0"/>
              <a:t>Intel®  Vision Accelerator Design Products &amp; </a:t>
            </a:r>
          </a:p>
          <a:p>
            <a:pPr algn="ctr">
              <a:lnSpc>
                <a:spcPts val="933"/>
              </a:lnSpc>
            </a:pPr>
            <a:r>
              <a:rPr lang="en-US" sz="933" dirty="0"/>
              <a:t>AI in Production/</a:t>
            </a:r>
            <a:br>
              <a:rPr lang="en-US" sz="933" dirty="0"/>
            </a:br>
            <a:r>
              <a:rPr lang="en-US" sz="933" dirty="0"/>
              <a:t>Developer Kits</a:t>
            </a:r>
          </a:p>
        </p:txBody>
      </p:sp>
      <p:sp>
        <p:nvSpPr>
          <p:cNvPr id="50" name="Rounded Rectangle 49">
            <a:extLst>
              <a:ext uri="{FF2B5EF4-FFF2-40B4-BE49-F238E27FC236}">
                <a16:creationId xmlns:a16="http://schemas.microsoft.com/office/drawing/2014/main" id="{1B95990E-DFA8-410E-9BE1-3B7A4E6B379A}"/>
              </a:ext>
            </a:extLst>
          </p:cNvPr>
          <p:cNvSpPr/>
          <p:nvPr/>
        </p:nvSpPr>
        <p:spPr>
          <a:xfrm>
            <a:off x="1061036" y="3169377"/>
            <a:ext cx="2423805" cy="438596"/>
          </a:xfrm>
          <a:prstGeom prst="roundRect">
            <a:avLst/>
          </a:prstGeom>
          <a:solidFill>
            <a:schemeClr val="tx2"/>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609570">
              <a:spcBef>
                <a:spcPts val="600"/>
              </a:spcBef>
              <a:defRPr/>
            </a:pPr>
            <a:r>
              <a:rPr lang="fr-FR" sz="1400" b="1" dirty="0">
                <a:solidFill>
                  <a:schemeClr val="tx1"/>
                </a:solidFill>
                <a:cs typeface="Intel Clear" panose="020B0604020203020204" pitchFamily="34" charset="0"/>
              </a:rPr>
              <a:t>40+ Pretrained Models</a:t>
            </a:r>
          </a:p>
        </p:txBody>
      </p:sp>
      <p:sp>
        <p:nvSpPr>
          <p:cNvPr id="55" name="Rounded Rectangle 54">
            <a:extLst>
              <a:ext uri="{FF2B5EF4-FFF2-40B4-BE49-F238E27FC236}">
                <a16:creationId xmlns:a16="http://schemas.microsoft.com/office/drawing/2014/main" id="{1B95990E-DFA8-410E-9BE1-3B7A4E6B379A}"/>
              </a:ext>
            </a:extLst>
          </p:cNvPr>
          <p:cNvSpPr/>
          <p:nvPr/>
        </p:nvSpPr>
        <p:spPr>
          <a:xfrm>
            <a:off x="3654847" y="3173263"/>
            <a:ext cx="1253397" cy="438596"/>
          </a:xfrm>
          <a:prstGeom prst="roundRect">
            <a:avLst/>
          </a:prstGeom>
          <a:solidFill>
            <a:schemeClr val="tx2"/>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4297" algn="ctr" defTabSz="609570">
              <a:spcBef>
                <a:spcPts val="600"/>
              </a:spcBef>
              <a:defRPr/>
            </a:pPr>
            <a:r>
              <a:rPr lang="fr-FR" sz="1400" b="1" dirty="0" err="1">
                <a:solidFill>
                  <a:schemeClr val="tx1"/>
                </a:solidFill>
                <a:cs typeface="Intel Clear" panose="020B0604020203020204" pitchFamily="34" charset="0"/>
              </a:rPr>
              <a:t>Samples</a:t>
            </a:r>
            <a:endParaRPr lang="fr-FR" sz="1400" b="1" dirty="0">
              <a:solidFill>
                <a:schemeClr val="tx1"/>
              </a:solidFill>
              <a:cs typeface="Intel Clear" panose="020B0604020203020204" pitchFamily="34" charset="0"/>
            </a:endParaRPr>
          </a:p>
        </p:txBody>
      </p:sp>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56837" y="5433903"/>
            <a:ext cx="609600" cy="609600"/>
          </a:xfrm>
          <a:prstGeom prst="rect">
            <a:avLst/>
          </a:prstGeom>
        </p:spPr>
      </p:pic>
      <p:sp>
        <p:nvSpPr>
          <p:cNvPr id="45" name="Rectangle 44">
            <a:extLst>
              <a:ext uri="{FF2B5EF4-FFF2-40B4-BE49-F238E27FC236}">
                <a16:creationId xmlns:a16="http://schemas.microsoft.com/office/drawing/2014/main" id="{DB7216B7-5327-46C8-B614-7DA38D0B0EF1}"/>
              </a:ext>
            </a:extLst>
          </p:cNvPr>
          <p:cNvSpPr/>
          <p:nvPr/>
        </p:nvSpPr>
        <p:spPr>
          <a:xfrm>
            <a:off x="1983411" y="1087906"/>
            <a:ext cx="3930031" cy="3248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defTabSz="609570"/>
            <a:r>
              <a:rPr lang="en-US" sz="1733" b="1" dirty="0">
                <a:solidFill>
                  <a:schemeClr val="tx1"/>
                </a:solidFill>
              </a:rPr>
              <a:t>Deep Learning</a:t>
            </a:r>
          </a:p>
        </p:txBody>
      </p:sp>
      <p:sp>
        <p:nvSpPr>
          <p:cNvPr id="5" name="Rectangle 4">
            <a:extLst>
              <a:ext uri="{FF2B5EF4-FFF2-40B4-BE49-F238E27FC236}">
                <a16:creationId xmlns:a16="http://schemas.microsoft.com/office/drawing/2014/main" id="{BFC5F872-40CD-4713-A7BA-5735D365B412}"/>
              </a:ext>
            </a:extLst>
          </p:cNvPr>
          <p:cNvSpPr/>
          <p:nvPr/>
        </p:nvSpPr>
        <p:spPr>
          <a:xfrm>
            <a:off x="847197" y="1472166"/>
            <a:ext cx="6017463" cy="1247589"/>
          </a:xfrm>
          <a:prstGeom prst="rect">
            <a:avLst/>
          </a:prstGeom>
          <a:noFill/>
          <a:ln>
            <a:solidFill>
              <a:schemeClr val="bg2">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6" name="TextBox 5">
            <a:extLst>
              <a:ext uri="{FF2B5EF4-FFF2-40B4-BE49-F238E27FC236}">
                <a16:creationId xmlns:a16="http://schemas.microsoft.com/office/drawing/2014/main" id="{16E762B0-3243-4E34-BFEE-83F8BB1A2935}"/>
              </a:ext>
            </a:extLst>
          </p:cNvPr>
          <p:cNvSpPr txBox="1"/>
          <p:nvPr/>
        </p:nvSpPr>
        <p:spPr>
          <a:xfrm>
            <a:off x="1934455" y="1586782"/>
            <a:ext cx="3608360" cy="451534"/>
          </a:xfrm>
          <a:prstGeom prst="rect">
            <a:avLst/>
          </a:prstGeom>
          <a:noFill/>
        </p:spPr>
        <p:txBody>
          <a:bodyPr vert="horz" wrap="none" lIns="0" tIns="0" rIns="0" bIns="0" rtlCol="0">
            <a:spAutoFit/>
          </a:bodyPr>
          <a:lstStyle/>
          <a:p>
            <a:r>
              <a:rPr lang="en-US" sz="1467" b="1" kern="0" dirty="0">
                <a:ea typeface="Intel Clear Pro" panose="020B0804020202060201" pitchFamily="34" charset="0"/>
                <a:cs typeface="Intel Clear Pro" panose="020B0804020202060201" pitchFamily="34" charset="0"/>
              </a:rPr>
              <a:t>Intel® Deep Learning Deployment Toolkit</a:t>
            </a:r>
          </a:p>
          <a:p>
            <a:endParaRPr lang="en-US" sz="1467" dirty="0" err="1"/>
          </a:p>
        </p:txBody>
      </p:sp>
      <p:sp>
        <p:nvSpPr>
          <p:cNvPr id="51" name="Rectangle 50">
            <a:extLst>
              <a:ext uri="{FF2B5EF4-FFF2-40B4-BE49-F238E27FC236}">
                <a16:creationId xmlns:a16="http://schemas.microsoft.com/office/drawing/2014/main" id="{B1EF66D5-49FC-45AC-8422-565AF55EF107}"/>
              </a:ext>
            </a:extLst>
          </p:cNvPr>
          <p:cNvSpPr/>
          <p:nvPr/>
        </p:nvSpPr>
        <p:spPr>
          <a:xfrm>
            <a:off x="847195" y="2819013"/>
            <a:ext cx="6017463" cy="917208"/>
          </a:xfrm>
          <a:prstGeom prst="rect">
            <a:avLst/>
          </a:prstGeom>
          <a:noFill/>
          <a:ln w="9525">
            <a:solidFill>
              <a:schemeClr val="bg2">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54" name="TextBox 53">
            <a:extLst>
              <a:ext uri="{FF2B5EF4-FFF2-40B4-BE49-F238E27FC236}">
                <a16:creationId xmlns:a16="http://schemas.microsoft.com/office/drawing/2014/main" id="{93A822CB-3FE8-4CAE-9641-43EDA7F04F49}"/>
              </a:ext>
            </a:extLst>
          </p:cNvPr>
          <p:cNvSpPr txBox="1"/>
          <p:nvPr/>
        </p:nvSpPr>
        <p:spPr>
          <a:xfrm>
            <a:off x="2016367" y="2870266"/>
            <a:ext cx="3523775" cy="225767"/>
          </a:xfrm>
          <a:prstGeom prst="rect">
            <a:avLst/>
          </a:prstGeom>
          <a:noFill/>
        </p:spPr>
        <p:txBody>
          <a:bodyPr vert="horz" wrap="square" lIns="0" tIns="0" rIns="0" bIns="0" rtlCol="0">
            <a:spAutoFit/>
          </a:bodyPr>
          <a:lstStyle/>
          <a:p>
            <a:pPr algn="ctr"/>
            <a:r>
              <a:rPr lang="en-US" sz="1467" b="1" kern="0" dirty="0">
                <a:ea typeface="Intel Clear Pro" panose="020B0804020202060201" pitchFamily="34" charset="0"/>
                <a:cs typeface="Intel Clear Pro" panose="020B0804020202060201" pitchFamily="34" charset="0"/>
              </a:rPr>
              <a:t>Open Model Zoo</a:t>
            </a:r>
            <a:endParaRPr lang="en-US" sz="1467" dirty="0"/>
          </a:p>
        </p:txBody>
      </p:sp>
      <p:sp>
        <p:nvSpPr>
          <p:cNvPr id="56" name="Rounded Rectangle 55">
            <a:extLst>
              <a:ext uri="{FF2B5EF4-FFF2-40B4-BE49-F238E27FC236}">
                <a16:creationId xmlns:a16="http://schemas.microsoft.com/office/drawing/2014/main" id="{2EADEE02-9869-4A02-A574-368D89BBB9A1}"/>
              </a:ext>
            </a:extLst>
          </p:cNvPr>
          <p:cNvSpPr/>
          <p:nvPr/>
        </p:nvSpPr>
        <p:spPr>
          <a:xfrm>
            <a:off x="5074168" y="3179186"/>
            <a:ext cx="1479293" cy="438596"/>
          </a:xfrm>
          <a:prstGeom prst="roundRect">
            <a:avLst/>
          </a:prstGeom>
          <a:solidFill>
            <a:schemeClr val="tx2"/>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4297" algn="ctr" defTabSz="609570">
              <a:spcBef>
                <a:spcPts val="600"/>
              </a:spcBef>
              <a:defRPr/>
            </a:pPr>
            <a:r>
              <a:rPr lang="fr-FR" sz="1400" b="1" dirty="0">
                <a:solidFill>
                  <a:schemeClr val="tx1"/>
                </a:solidFill>
                <a:cs typeface="Intel Clear" panose="020B0604020203020204" pitchFamily="34" charset="0"/>
              </a:rPr>
              <a:t>Model Downloader</a:t>
            </a:r>
          </a:p>
        </p:txBody>
      </p:sp>
      <p:sp>
        <p:nvSpPr>
          <p:cNvPr id="57" name="Rectangle 56">
            <a:extLst>
              <a:ext uri="{FF2B5EF4-FFF2-40B4-BE49-F238E27FC236}">
                <a16:creationId xmlns:a16="http://schemas.microsoft.com/office/drawing/2014/main" id="{6DAD8325-7588-4771-8B27-408F039A1225}"/>
              </a:ext>
            </a:extLst>
          </p:cNvPr>
          <p:cNvSpPr/>
          <p:nvPr/>
        </p:nvSpPr>
        <p:spPr>
          <a:xfrm>
            <a:off x="847195" y="3828897"/>
            <a:ext cx="6017461" cy="1124763"/>
          </a:xfrm>
          <a:prstGeom prst="rect">
            <a:avLst/>
          </a:prstGeom>
          <a:noFill/>
          <a:ln w="9525">
            <a:solidFill>
              <a:schemeClr val="bg2">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58" name="TextBox 57">
            <a:extLst>
              <a:ext uri="{FF2B5EF4-FFF2-40B4-BE49-F238E27FC236}">
                <a16:creationId xmlns:a16="http://schemas.microsoft.com/office/drawing/2014/main" id="{059EE92B-44CE-44F7-8E37-3014C52AAAC0}"/>
              </a:ext>
            </a:extLst>
          </p:cNvPr>
          <p:cNvSpPr txBox="1"/>
          <p:nvPr/>
        </p:nvSpPr>
        <p:spPr>
          <a:xfrm>
            <a:off x="2093509" y="3870703"/>
            <a:ext cx="3523775" cy="451534"/>
          </a:xfrm>
          <a:prstGeom prst="rect">
            <a:avLst/>
          </a:prstGeom>
          <a:noFill/>
        </p:spPr>
        <p:txBody>
          <a:bodyPr vert="horz" wrap="square" lIns="0" tIns="0" rIns="0" bIns="0" rtlCol="0">
            <a:spAutoFit/>
          </a:bodyPr>
          <a:lstStyle/>
          <a:p>
            <a:pPr algn="ctr"/>
            <a:r>
              <a:rPr lang="en-US" sz="1467" b="1" kern="0" dirty="0">
                <a:ea typeface="Intel Clear Pro" panose="020B0804020202060201" pitchFamily="34" charset="0"/>
                <a:cs typeface="Intel Clear Pro" panose="020B0804020202060201" pitchFamily="34" charset="0"/>
              </a:rPr>
              <a:t>Deep Learning Workbench</a:t>
            </a:r>
          </a:p>
          <a:p>
            <a:endParaRPr lang="en-US" sz="1467" dirty="0" err="1"/>
          </a:p>
        </p:txBody>
      </p:sp>
      <p:sp>
        <p:nvSpPr>
          <p:cNvPr id="65" name="Rounded Rectangle 25">
            <a:extLst>
              <a:ext uri="{FF2B5EF4-FFF2-40B4-BE49-F238E27FC236}">
                <a16:creationId xmlns:a16="http://schemas.microsoft.com/office/drawing/2014/main" id="{F591DD5B-3F94-49DA-82A9-2C33F58896DD}"/>
              </a:ext>
            </a:extLst>
          </p:cNvPr>
          <p:cNvSpPr/>
          <p:nvPr/>
        </p:nvSpPr>
        <p:spPr>
          <a:xfrm>
            <a:off x="1002167" y="4345649"/>
            <a:ext cx="1089551" cy="456351"/>
          </a:xfrm>
          <a:prstGeom prst="rect">
            <a:avLst/>
          </a:prstGeom>
          <a:solidFill>
            <a:srgbClr val="0070C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9570"/>
            <a:r>
              <a:rPr lang="en-US" sz="1333" b="1" dirty="0">
                <a:solidFill>
                  <a:schemeClr val="tx1"/>
                </a:solidFill>
                <a:ea typeface="Intel Clear Pro Bold" panose="020B0804020202060201" pitchFamily="34" charset="0"/>
                <a:cs typeface="Intel Clear Pro Bold" panose="020B0804020202060201" pitchFamily="34" charset="0"/>
              </a:rPr>
              <a:t>Calibration Tool</a:t>
            </a:r>
            <a:endParaRPr lang="en-US" sz="933" dirty="0">
              <a:solidFill>
                <a:schemeClr val="tx1"/>
              </a:solidFill>
            </a:endParaRPr>
          </a:p>
        </p:txBody>
      </p:sp>
      <p:sp>
        <p:nvSpPr>
          <p:cNvPr id="66" name="Rounded Rectangle 25">
            <a:extLst>
              <a:ext uri="{FF2B5EF4-FFF2-40B4-BE49-F238E27FC236}">
                <a16:creationId xmlns:a16="http://schemas.microsoft.com/office/drawing/2014/main" id="{429CEDF4-F513-4731-9697-3C0903A0E072}"/>
              </a:ext>
            </a:extLst>
          </p:cNvPr>
          <p:cNvSpPr/>
          <p:nvPr/>
        </p:nvSpPr>
        <p:spPr>
          <a:xfrm>
            <a:off x="2156350" y="4334174"/>
            <a:ext cx="1222613" cy="456351"/>
          </a:xfrm>
          <a:prstGeom prst="rect">
            <a:avLst/>
          </a:prstGeom>
          <a:solidFill>
            <a:srgbClr val="0070C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9570"/>
            <a:r>
              <a:rPr lang="en-US" sz="1333" b="1" dirty="0">
                <a:solidFill>
                  <a:schemeClr val="tx1"/>
                </a:solidFill>
                <a:ea typeface="Intel Clear Pro Bold" panose="020B0804020202060201" pitchFamily="34" charset="0"/>
                <a:cs typeface="Intel Clear Pro Bold" panose="020B0804020202060201" pitchFamily="34" charset="0"/>
              </a:rPr>
              <a:t>Model Analyzer</a:t>
            </a:r>
            <a:endParaRPr lang="en-US" sz="933" dirty="0">
              <a:solidFill>
                <a:schemeClr val="tx1"/>
              </a:solidFill>
            </a:endParaRPr>
          </a:p>
        </p:txBody>
      </p:sp>
      <p:sp>
        <p:nvSpPr>
          <p:cNvPr id="67" name="Rounded Rectangle 25">
            <a:extLst>
              <a:ext uri="{FF2B5EF4-FFF2-40B4-BE49-F238E27FC236}">
                <a16:creationId xmlns:a16="http://schemas.microsoft.com/office/drawing/2014/main" id="{EAB2BE12-A8EC-4A2C-BEF9-23412424DFA2}"/>
              </a:ext>
            </a:extLst>
          </p:cNvPr>
          <p:cNvSpPr/>
          <p:nvPr/>
        </p:nvSpPr>
        <p:spPr>
          <a:xfrm>
            <a:off x="3447327" y="4339687"/>
            <a:ext cx="1089551" cy="456351"/>
          </a:xfrm>
          <a:prstGeom prst="rect">
            <a:avLst/>
          </a:prstGeom>
          <a:solidFill>
            <a:srgbClr val="0070C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9570"/>
            <a:r>
              <a:rPr lang="en-US" sz="1333" b="1" dirty="0">
                <a:solidFill>
                  <a:schemeClr val="tx1"/>
                </a:solidFill>
                <a:ea typeface="Intel Clear Pro Bold" panose="020B0804020202060201" pitchFamily="34" charset="0"/>
                <a:cs typeface="Intel Clear Pro Bold" panose="020B0804020202060201" pitchFamily="34" charset="0"/>
              </a:rPr>
              <a:t>Benchmark App</a:t>
            </a:r>
            <a:endParaRPr lang="en-US" sz="933" dirty="0">
              <a:solidFill>
                <a:schemeClr val="tx1"/>
              </a:solidFill>
            </a:endParaRPr>
          </a:p>
        </p:txBody>
      </p:sp>
      <p:sp>
        <p:nvSpPr>
          <p:cNvPr id="68" name="Rounded Rectangle 25">
            <a:extLst>
              <a:ext uri="{FF2B5EF4-FFF2-40B4-BE49-F238E27FC236}">
                <a16:creationId xmlns:a16="http://schemas.microsoft.com/office/drawing/2014/main" id="{6E254E0B-8072-4690-A710-08D7B672FA9F}"/>
              </a:ext>
            </a:extLst>
          </p:cNvPr>
          <p:cNvSpPr/>
          <p:nvPr/>
        </p:nvSpPr>
        <p:spPr>
          <a:xfrm>
            <a:off x="4597295" y="4349066"/>
            <a:ext cx="1033764" cy="456351"/>
          </a:xfrm>
          <a:prstGeom prst="rect">
            <a:avLst/>
          </a:prstGeom>
          <a:solidFill>
            <a:srgbClr val="0070C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9570"/>
            <a:r>
              <a:rPr lang="en-US" sz="1333" b="1" dirty="0">
                <a:solidFill>
                  <a:schemeClr val="tx1"/>
                </a:solidFill>
                <a:ea typeface="Intel Clear Pro Bold" panose="020B0804020202060201" pitchFamily="34" charset="0"/>
                <a:cs typeface="Intel Clear Pro Bold" panose="020B0804020202060201" pitchFamily="34" charset="0"/>
              </a:rPr>
              <a:t>Accuracy Checker</a:t>
            </a:r>
            <a:endParaRPr lang="en-US" sz="933" dirty="0">
              <a:solidFill>
                <a:schemeClr val="tx1"/>
              </a:solidFill>
            </a:endParaRPr>
          </a:p>
        </p:txBody>
      </p:sp>
      <p:sp>
        <p:nvSpPr>
          <p:cNvPr id="71" name="Rounded Rectangle 25">
            <a:extLst>
              <a:ext uri="{FF2B5EF4-FFF2-40B4-BE49-F238E27FC236}">
                <a16:creationId xmlns:a16="http://schemas.microsoft.com/office/drawing/2014/main" id="{6A6039EA-0F32-4A06-967C-38B17C92E88C}"/>
              </a:ext>
            </a:extLst>
          </p:cNvPr>
          <p:cNvSpPr/>
          <p:nvPr/>
        </p:nvSpPr>
        <p:spPr>
          <a:xfrm>
            <a:off x="5680125" y="4335495"/>
            <a:ext cx="1033764" cy="456351"/>
          </a:xfrm>
          <a:prstGeom prst="rect">
            <a:avLst/>
          </a:prstGeom>
          <a:solidFill>
            <a:srgbClr val="0070C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9570"/>
            <a:r>
              <a:rPr lang="en-US" sz="1333" b="1" dirty="0">
                <a:solidFill>
                  <a:schemeClr val="tx1"/>
                </a:solidFill>
                <a:ea typeface="Intel Clear Pro Bold" panose="020B0804020202060201" pitchFamily="34" charset="0"/>
                <a:cs typeface="Intel Clear Pro Bold" panose="020B0804020202060201" pitchFamily="34" charset="0"/>
              </a:rPr>
              <a:t>Aux. Capabilities</a:t>
            </a:r>
            <a:endParaRPr lang="en-US" sz="933" dirty="0">
              <a:solidFill>
                <a:schemeClr val="tx1"/>
              </a:solidFill>
            </a:endParaRPr>
          </a:p>
        </p:txBody>
      </p:sp>
      <p:sp>
        <p:nvSpPr>
          <p:cNvPr id="11" name="Arrow: Down 10">
            <a:extLst>
              <a:ext uri="{FF2B5EF4-FFF2-40B4-BE49-F238E27FC236}">
                <a16:creationId xmlns:a16="http://schemas.microsoft.com/office/drawing/2014/main" id="{3EF02DF2-539F-46A7-9AB2-9FC780B28445}"/>
              </a:ext>
            </a:extLst>
          </p:cNvPr>
          <p:cNvSpPr/>
          <p:nvPr/>
        </p:nvSpPr>
        <p:spPr>
          <a:xfrm>
            <a:off x="3662739" y="4096347"/>
            <a:ext cx="259351" cy="181368"/>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12" name="Rectangle: Rounded Corners 11">
            <a:extLst>
              <a:ext uri="{FF2B5EF4-FFF2-40B4-BE49-F238E27FC236}">
                <a16:creationId xmlns:a16="http://schemas.microsoft.com/office/drawing/2014/main" id="{941D17EB-DC08-4932-AC9A-B1E79DB89DF3}"/>
              </a:ext>
            </a:extLst>
          </p:cNvPr>
          <p:cNvSpPr/>
          <p:nvPr/>
        </p:nvSpPr>
        <p:spPr>
          <a:xfrm>
            <a:off x="930557" y="4267726"/>
            <a:ext cx="5861537" cy="614580"/>
          </a:xfrm>
          <a:prstGeom prst="roundRect">
            <a:avLst/>
          </a:prstGeom>
          <a:solidFill>
            <a:schemeClr val="tx2">
              <a:alpha val="3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 name="Title 1">
            <a:extLst>
              <a:ext uri="{FF2B5EF4-FFF2-40B4-BE49-F238E27FC236}">
                <a16:creationId xmlns:a16="http://schemas.microsoft.com/office/drawing/2014/main" id="{54459DB2-C1C2-4EBE-860A-FD493B72F615}"/>
              </a:ext>
            </a:extLst>
          </p:cNvPr>
          <p:cNvSpPr>
            <a:spLocks noGrp="1"/>
          </p:cNvSpPr>
          <p:nvPr>
            <p:ph type="title"/>
          </p:nvPr>
        </p:nvSpPr>
        <p:spPr/>
        <p:txBody>
          <a:bodyPr/>
          <a:lstStyle/>
          <a:p>
            <a:r>
              <a:rPr lang="en-US" dirty="0">
                <a:solidFill>
                  <a:schemeClr val="accent3">
                    <a:alpha val="90000"/>
                  </a:schemeClr>
                </a:solidFill>
              </a:rPr>
              <a:t>What’s</a:t>
            </a:r>
            <a:r>
              <a:rPr lang="en-US" dirty="0"/>
              <a:t> Inside Intel® Distribution of </a:t>
            </a:r>
            <a:r>
              <a:rPr lang="en-US" dirty="0" err="1"/>
              <a:t>OpenVINO</a:t>
            </a:r>
            <a:r>
              <a:rPr lang="en-US" dirty="0"/>
              <a:t>™ toolkit</a:t>
            </a:r>
          </a:p>
        </p:txBody>
      </p:sp>
      <p:sp>
        <p:nvSpPr>
          <p:cNvPr id="13" name="Text Placeholder 12">
            <a:extLst>
              <a:ext uri="{FF2B5EF4-FFF2-40B4-BE49-F238E27FC236}">
                <a16:creationId xmlns:a16="http://schemas.microsoft.com/office/drawing/2014/main" id="{FD627961-8E95-47BA-99B5-F4386BCCE0B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51379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EF50-CACC-E544-AF62-BA80251E7251}"/>
              </a:ext>
            </a:extLst>
          </p:cNvPr>
          <p:cNvSpPr txBox="1">
            <a:spLocks/>
          </p:cNvSpPr>
          <p:nvPr/>
        </p:nvSpPr>
        <p:spPr>
          <a:xfrm>
            <a:off x="548640" y="-3963"/>
            <a:ext cx="10972800" cy="1158240"/>
          </a:xfrm>
          <a:prstGeom prst="rect">
            <a:avLst/>
          </a:prstGeom>
        </p:spPr>
        <p:txBody>
          <a:bodyPr vert="horz" lIns="0" tIns="0" rIns="0" bIns="0" rtlCol="0" anchor="ctr" anchorCtr="0">
            <a:noAutofit/>
          </a:bodyPr>
          <a:lstStyle>
            <a:lvl1pPr algn="l" defTabSz="609585" rtl="0" eaLnBrk="1" latinLnBrk="0" hangingPunct="1">
              <a:lnSpc>
                <a:spcPct val="100000"/>
              </a:lnSpc>
              <a:spcBef>
                <a:spcPct val="0"/>
              </a:spcBef>
              <a:buNone/>
              <a:defRPr lang="en-US" sz="6600" b="0" i="0" kern="1200" spc="0" baseline="0" dirty="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pPr marL="0" marR="0" lvl="0" indent="0" algn="l" defTabSz="609585"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dirty="0">
                <a:ln>
                  <a:noFill/>
                </a:ln>
                <a:solidFill>
                  <a:schemeClr val="accent3"/>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Intel</a:t>
            </a:r>
            <a:r>
              <a:rPr kumimoji="0" lang="en-US" sz="6600" b="0" i="0" u="none" strike="noStrike" kern="1200" cap="none" spc="0" normalizeH="0" baseline="0" noProof="0" dirty="0">
                <a:ln>
                  <a:noFill/>
                </a:ln>
                <a:solidFill>
                  <a:sysClr val="window" lastClr="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Deep Learning Deployment Toolkit</a:t>
            </a:r>
          </a:p>
        </p:txBody>
      </p:sp>
      <p:sp>
        <p:nvSpPr>
          <p:cNvPr id="4" name="Title 1">
            <a:extLst>
              <a:ext uri="{FF2B5EF4-FFF2-40B4-BE49-F238E27FC236}">
                <a16:creationId xmlns:a16="http://schemas.microsoft.com/office/drawing/2014/main" id="{469ABAE2-701C-4143-8F6A-55717EDC308E}"/>
              </a:ext>
            </a:extLst>
          </p:cNvPr>
          <p:cNvSpPr txBox="1">
            <a:spLocks/>
          </p:cNvSpPr>
          <p:nvPr/>
        </p:nvSpPr>
        <p:spPr>
          <a:xfrm>
            <a:off x="548640" y="604918"/>
            <a:ext cx="10972800" cy="1158240"/>
          </a:xfrm>
          <a:prstGeom prst="rect">
            <a:avLst/>
          </a:prstGeom>
        </p:spPr>
        <p:txBody>
          <a:bodyPr vert="horz" lIns="0" tIns="0" rIns="0" bIns="0" rtlCol="0" anchor="ctr" anchorCtr="0">
            <a:noAutofit/>
          </a:bodyPr>
          <a:lstStyle>
            <a:lvl1pPr algn="l" defTabSz="609585" rtl="0" eaLnBrk="1" latinLnBrk="0" hangingPunct="1">
              <a:lnSpc>
                <a:spcPct val="100000"/>
              </a:lnSpc>
              <a:spcBef>
                <a:spcPct val="0"/>
              </a:spcBef>
              <a:buNone/>
              <a:defRPr lang="en-US" sz="6600" b="0" i="0" kern="1200" spc="0" baseline="0" dirty="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pPr marL="0" marR="0" lvl="0" indent="0" algn="l" defTabSz="609585" rtl="0" eaLnBrk="1" fontAlgn="auto" latinLnBrk="0" hangingPunct="1">
              <a:lnSpc>
                <a:spcPct val="100000"/>
              </a:lnSpc>
              <a:spcBef>
                <a:spcPct val="0"/>
              </a:spcBef>
              <a:spcAft>
                <a:spcPts val="0"/>
              </a:spcAft>
              <a:buClrTx/>
              <a:buSzTx/>
              <a:buFontTx/>
              <a:buNone/>
              <a:tabLst/>
              <a:defRPr/>
            </a:pPr>
            <a:r>
              <a:rPr kumimoji="0" lang="pt-BR" sz="3600"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Take Full Advantage of the Power of Intel</a:t>
            </a:r>
            <a:r>
              <a:rPr kumimoji="0" lang="en-US" sz="3600"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a:t>
            </a:r>
            <a:r>
              <a:rPr kumimoji="0" lang="pt-BR" sz="3600"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Architecture</a:t>
            </a:r>
          </a:p>
        </p:txBody>
      </p:sp>
      <p:sp>
        <p:nvSpPr>
          <p:cNvPr id="5" name="Rounded Rectangle 4">
            <a:extLst>
              <a:ext uri="{FF2B5EF4-FFF2-40B4-BE49-F238E27FC236}">
                <a16:creationId xmlns:a16="http://schemas.microsoft.com/office/drawing/2014/main" id="{A532422F-56A7-C14E-8B1C-D033E2D5DE91}"/>
              </a:ext>
            </a:extLst>
          </p:cNvPr>
          <p:cNvSpPr/>
          <p:nvPr/>
        </p:nvSpPr>
        <p:spPr>
          <a:xfrm>
            <a:off x="1065338" y="4348515"/>
            <a:ext cx="1400942" cy="336688"/>
          </a:xfrm>
          <a:prstGeom prst="roundRect">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mn-cs"/>
              </a:rPr>
              <a:t>Caffe*</a:t>
            </a:r>
          </a:p>
        </p:txBody>
      </p:sp>
      <p:sp>
        <p:nvSpPr>
          <p:cNvPr id="6" name="Rounded Rectangle 5">
            <a:extLst>
              <a:ext uri="{FF2B5EF4-FFF2-40B4-BE49-F238E27FC236}">
                <a16:creationId xmlns:a16="http://schemas.microsoft.com/office/drawing/2014/main" id="{E4A185F8-B414-CA46-ABFB-F3AC2F91B299}"/>
              </a:ext>
            </a:extLst>
          </p:cNvPr>
          <p:cNvSpPr/>
          <p:nvPr/>
        </p:nvSpPr>
        <p:spPr>
          <a:xfrm>
            <a:off x="1065338" y="4767212"/>
            <a:ext cx="1400942" cy="336688"/>
          </a:xfrm>
          <a:prstGeom prst="roundRect">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mn-cs"/>
              </a:rPr>
              <a:t>Tensor Flow*</a:t>
            </a:r>
          </a:p>
        </p:txBody>
      </p:sp>
      <p:sp>
        <p:nvSpPr>
          <p:cNvPr id="7" name="Rounded Rectangle 6">
            <a:extLst>
              <a:ext uri="{FF2B5EF4-FFF2-40B4-BE49-F238E27FC236}">
                <a16:creationId xmlns:a16="http://schemas.microsoft.com/office/drawing/2014/main" id="{DE5739FC-A97D-C54F-8114-E87A793BEFEB}"/>
              </a:ext>
            </a:extLst>
          </p:cNvPr>
          <p:cNvSpPr/>
          <p:nvPr/>
        </p:nvSpPr>
        <p:spPr>
          <a:xfrm>
            <a:off x="1065338" y="5185909"/>
            <a:ext cx="1400942" cy="336688"/>
          </a:xfrm>
          <a:prstGeom prst="roundRect">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mn-cs"/>
              </a:rPr>
              <a:t>MxNet*</a:t>
            </a:r>
          </a:p>
        </p:txBody>
      </p:sp>
      <p:grpSp>
        <p:nvGrpSpPr>
          <p:cNvPr id="8" name="Group 7">
            <a:extLst>
              <a:ext uri="{FF2B5EF4-FFF2-40B4-BE49-F238E27FC236}">
                <a16:creationId xmlns:a16="http://schemas.microsoft.com/office/drawing/2014/main" id="{839D32C7-9447-D249-AE0B-2BC1A7B24290}"/>
              </a:ext>
            </a:extLst>
          </p:cNvPr>
          <p:cNvGrpSpPr/>
          <p:nvPr/>
        </p:nvGrpSpPr>
        <p:grpSpPr>
          <a:xfrm>
            <a:off x="4615330" y="4822927"/>
            <a:ext cx="733847" cy="508149"/>
            <a:chOff x="4288633" y="1451170"/>
            <a:chExt cx="638646" cy="398688"/>
          </a:xfrm>
        </p:grpSpPr>
        <p:sp>
          <p:nvSpPr>
            <p:cNvPr id="9" name="Flowchart: Magnetic Disk 9">
              <a:extLst>
                <a:ext uri="{FF2B5EF4-FFF2-40B4-BE49-F238E27FC236}">
                  <a16:creationId xmlns:a16="http://schemas.microsoft.com/office/drawing/2014/main" id="{E9FE908C-2616-2547-92F9-2397F5D4EBD0}"/>
                </a:ext>
              </a:extLst>
            </p:cNvPr>
            <p:cNvSpPr/>
            <p:nvPr/>
          </p:nvSpPr>
          <p:spPr>
            <a:xfrm>
              <a:off x="4602350" y="1520865"/>
              <a:ext cx="324929" cy="328993"/>
            </a:xfrm>
            <a:prstGeom prst="flowChartMagneticDisk">
              <a:avLst/>
            </a:prstGeom>
            <a:solidFill>
              <a:srgbClr val="FFA300"/>
            </a:solidFill>
            <a:ln w="9525" cap="flat" cmpd="sng" algn="ctr">
              <a:solidFill>
                <a:srgbClr val="FFA300">
                  <a:shade val="50000"/>
                </a:srgbClr>
              </a:solid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3C71"/>
                  </a:solidFill>
                  <a:effectLst/>
                  <a:uLnTx/>
                  <a:uFillTx/>
                  <a:latin typeface="Intel Clear"/>
                  <a:ea typeface="+mn-ea"/>
                  <a:cs typeface="+mn-cs"/>
                </a:rPr>
                <a:t>.data</a:t>
              </a:r>
            </a:p>
          </p:txBody>
        </p:sp>
        <p:sp>
          <p:nvSpPr>
            <p:cNvPr id="10" name="TextBox 9">
              <a:extLst>
                <a:ext uri="{FF2B5EF4-FFF2-40B4-BE49-F238E27FC236}">
                  <a16:creationId xmlns:a16="http://schemas.microsoft.com/office/drawing/2014/main" id="{4F003359-ED74-9847-BC32-C97214B06D48}"/>
                </a:ext>
              </a:extLst>
            </p:cNvPr>
            <p:cNvSpPr txBox="1"/>
            <p:nvPr/>
          </p:nvSpPr>
          <p:spPr>
            <a:xfrm>
              <a:off x="4288633" y="1549811"/>
              <a:ext cx="389178" cy="199601"/>
            </a:xfrm>
            <a:prstGeom prst="rect">
              <a:avLst/>
            </a:prstGeom>
            <a:noFill/>
          </p:spPr>
          <p:txBody>
            <a:bodyPr vert="horz"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3C71"/>
                  </a:solidFill>
                  <a:effectLst/>
                  <a:uLnTx/>
                  <a:uFillTx/>
                </a:rPr>
                <a:t>IR</a:t>
              </a:r>
            </a:p>
          </p:txBody>
        </p:sp>
        <p:sp>
          <p:nvSpPr>
            <p:cNvPr id="11" name="Flowchart: Magnetic Disk 11">
              <a:extLst>
                <a:ext uri="{FF2B5EF4-FFF2-40B4-BE49-F238E27FC236}">
                  <a16:creationId xmlns:a16="http://schemas.microsoft.com/office/drawing/2014/main" id="{18C489F0-3052-8747-BABE-7EBCB454E054}"/>
                </a:ext>
              </a:extLst>
            </p:cNvPr>
            <p:cNvSpPr/>
            <p:nvPr/>
          </p:nvSpPr>
          <p:spPr>
            <a:xfrm>
              <a:off x="4601854" y="1451170"/>
              <a:ext cx="324929" cy="170140"/>
            </a:xfrm>
            <a:prstGeom prst="flowChartMagneticDisk">
              <a:avLst/>
            </a:prstGeom>
            <a:solidFill>
              <a:srgbClr val="FFA300"/>
            </a:solidFill>
            <a:ln w="9525" cap="flat" cmpd="sng" algn="ctr">
              <a:solidFill>
                <a:srgbClr val="FFA300">
                  <a:shade val="50000"/>
                </a:srgbClr>
              </a:solid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3C71"/>
                  </a:solidFill>
                  <a:effectLst/>
                  <a:uLnTx/>
                  <a:uFillTx/>
                  <a:latin typeface="Intel Clear"/>
                  <a:ea typeface="+mn-ea"/>
                  <a:cs typeface="+mn-cs"/>
                </a:rPr>
                <a:t>IR</a:t>
              </a:r>
            </a:p>
          </p:txBody>
        </p:sp>
      </p:grpSp>
      <p:sp>
        <p:nvSpPr>
          <p:cNvPr id="12" name="TextBox 11">
            <a:extLst>
              <a:ext uri="{FF2B5EF4-FFF2-40B4-BE49-F238E27FC236}">
                <a16:creationId xmlns:a16="http://schemas.microsoft.com/office/drawing/2014/main" id="{79075228-14E8-0641-BAA5-68825FC91B1D}"/>
              </a:ext>
            </a:extLst>
          </p:cNvPr>
          <p:cNvSpPr txBox="1"/>
          <p:nvPr/>
        </p:nvSpPr>
        <p:spPr>
          <a:xfrm>
            <a:off x="4463047" y="5679868"/>
            <a:ext cx="1403491" cy="30777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rPr>
              <a:t>IR =  Intermediate Representation format</a:t>
            </a:r>
          </a:p>
        </p:txBody>
      </p:sp>
      <p:cxnSp>
        <p:nvCxnSpPr>
          <p:cNvPr id="13" name="Straight Arrow Connector 12">
            <a:extLst>
              <a:ext uri="{FF2B5EF4-FFF2-40B4-BE49-F238E27FC236}">
                <a16:creationId xmlns:a16="http://schemas.microsoft.com/office/drawing/2014/main" id="{6F22B580-AA1E-9645-B3D5-64CFBE940B61}"/>
              </a:ext>
            </a:extLst>
          </p:cNvPr>
          <p:cNvCxnSpPr>
            <a:stCxn id="5" idx="3"/>
            <a:endCxn id="24" idx="1"/>
          </p:cNvCxnSpPr>
          <p:nvPr/>
        </p:nvCxnSpPr>
        <p:spPr>
          <a:xfrm>
            <a:off x="2466280" y="4516859"/>
            <a:ext cx="631172" cy="529731"/>
          </a:xfrm>
          <a:prstGeom prst="straightConnector1">
            <a:avLst/>
          </a:prstGeom>
          <a:noFill/>
          <a:ln w="25400" cap="flat" cmpd="sng" algn="ctr">
            <a:solidFill>
              <a:srgbClr val="0071C5"/>
            </a:solidFill>
            <a:prstDash val="solid"/>
            <a:tailEnd type="triangle"/>
          </a:ln>
          <a:effectLst>
            <a:outerShdw blurRad="40000" dist="20000" dir="5400000" rotWithShape="0">
              <a:srgbClr val="000000">
                <a:alpha val="38000"/>
              </a:srgbClr>
            </a:outerShdw>
          </a:effectLst>
        </p:spPr>
      </p:cxnSp>
      <p:cxnSp>
        <p:nvCxnSpPr>
          <p:cNvPr id="14" name="Straight Arrow Connector 13">
            <a:extLst>
              <a:ext uri="{FF2B5EF4-FFF2-40B4-BE49-F238E27FC236}">
                <a16:creationId xmlns:a16="http://schemas.microsoft.com/office/drawing/2014/main" id="{6A2526EB-81AA-C546-8C93-9ECE071B217B}"/>
              </a:ext>
            </a:extLst>
          </p:cNvPr>
          <p:cNvCxnSpPr>
            <a:stCxn id="6" idx="3"/>
            <a:endCxn id="24" idx="1"/>
          </p:cNvCxnSpPr>
          <p:nvPr/>
        </p:nvCxnSpPr>
        <p:spPr>
          <a:xfrm>
            <a:off x="2466280" y="4935556"/>
            <a:ext cx="631172" cy="111034"/>
          </a:xfrm>
          <a:prstGeom prst="straightConnector1">
            <a:avLst/>
          </a:prstGeom>
          <a:noFill/>
          <a:ln w="25400" cap="flat" cmpd="sng" algn="ctr">
            <a:solidFill>
              <a:srgbClr val="0071C5"/>
            </a:solidFill>
            <a:prstDash val="solid"/>
            <a:tailEnd type="triangle"/>
          </a:ln>
          <a:effectLst>
            <a:outerShdw blurRad="40000" dist="20000" dir="5400000" rotWithShape="0">
              <a:srgbClr val="000000">
                <a:alpha val="38000"/>
              </a:srgbClr>
            </a:outerShdw>
          </a:effectLst>
        </p:spPr>
      </p:cxnSp>
      <p:cxnSp>
        <p:nvCxnSpPr>
          <p:cNvPr id="15" name="Straight Arrow Connector 14">
            <a:extLst>
              <a:ext uri="{FF2B5EF4-FFF2-40B4-BE49-F238E27FC236}">
                <a16:creationId xmlns:a16="http://schemas.microsoft.com/office/drawing/2014/main" id="{6859AB04-1A79-8644-9B98-688F4037A1C3}"/>
              </a:ext>
            </a:extLst>
          </p:cNvPr>
          <p:cNvCxnSpPr>
            <a:endCxn id="24" idx="1"/>
          </p:cNvCxnSpPr>
          <p:nvPr/>
        </p:nvCxnSpPr>
        <p:spPr>
          <a:xfrm flipV="1">
            <a:off x="2489990" y="5046590"/>
            <a:ext cx="607462" cy="333246"/>
          </a:xfrm>
          <a:prstGeom prst="straightConnector1">
            <a:avLst/>
          </a:prstGeom>
          <a:noFill/>
          <a:ln w="25400" cap="flat" cmpd="sng" algn="ctr">
            <a:solidFill>
              <a:srgbClr val="0071C5"/>
            </a:solidFill>
            <a:prstDash val="solid"/>
            <a:tailEnd type="triangle"/>
          </a:ln>
          <a:effectLst>
            <a:outerShdw blurRad="40000" dist="20000" dir="5400000" rotWithShape="0">
              <a:srgbClr val="000000">
                <a:alpha val="38000"/>
              </a:srgbClr>
            </a:outerShdw>
          </a:effectLst>
        </p:spPr>
      </p:cxnSp>
      <p:sp>
        <p:nvSpPr>
          <p:cNvPr id="16" name="Line Callout 2 (Border and Accent Bar) 15">
            <a:extLst>
              <a:ext uri="{FF2B5EF4-FFF2-40B4-BE49-F238E27FC236}">
                <a16:creationId xmlns:a16="http://schemas.microsoft.com/office/drawing/2014/main" id="{19823C6B-90B3-BD49-BE69-F1CD6BFBFA65}"/>
              </a:ext>
            </a:extLst>
          </p:cNvPr>
          <p:cNvSpPr/>
          <p:nvPr/>
        </p:nvSpPr>
        <p:spPr>
          <a:xfrm>
            <a:off x="4135869" y="3931718"/>
            <a:ext cx="1670121" cy="394692"/>
          </a:xfrm>
          <a:prstGeom prst="accentBorderCallout2">
            <a:avLst>
              <a:gd name="adj1" fmla="val 18750"/>
              <a:gd name="adj2" fmla="val -3466"/>
              <a:gd name="adj3" fmla="val 34061"/>
              <a:gd name="adj4" fmla="val -27107"/>
              <a:gd name="adj5" fmla="val 163236"/>
              <a:gd name="adj6" fmla="val -26838"/>
            </a:avLst>
          </a:prstGeom>
          <a:solidFill>
            <a:sysClr val="window" lastClr="FFFFFF"/>
          </a:solidFill>
          <a:ln w="317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3C71"/>
                </a:solidFill>
                <a:effectLst/>
                <a:uLnTx/>
                <a:uFillTx/>
                <a:latin typeface="Intel Clear"/>
                <a:ea typeface="+mn-ea"/>
                <a:cs typeface="+mn-cs"/>
              </a:rPr>
              <a:t>Convert &amp; optimize to fit all targets</a:t>
            </a:r>
          </a:p>
        </p:txBody>
      </p:sp>
      <p:sp>
        <p:nvSpPr>
          <p:cNvPr id="17" name="Right Arrow 16">
            <a:extLst>
              <a:ext uri="{FF2B5EF4-FFF2-40B4-BE49-F238E27FC236}">
                <a16:creationId xmlns:a16="http://schemas.microsoft.com/office/drawing/2014/main" id="{43150545-46E1-8240-B546-4E2D27841E78}"/>
              </a:ext>
            </a:extLst>
          </p:cNvPr>
          <p:cNvSpPr/>
          <p:nvPr/>
        </p:nvSpPr>
        <p:spPr>
          <a:xfrm>
            <a:off x="5433213" y="4850333"/>
            <a:ext cx="1392059" cy="380125"/>
          </a:xfrm>
          <a:prstGeom prst="rightArrow">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Intel Clear"/>
              <a:ea typeface="+mn-ea"/>
              <a:cs typeface="+mn-cs"/>
            </a:endParaRPr>
          </a:p>
        </p:txBody>
      </p:sp>
      <p:sp>
        <p:nvSpPr>
          <p:cNvPr id="18" name="TextBox 17">
            <a:extLst>
              <a:ext uri="{FF2B5EF4-FFF2-40B4-BE49-F238E27FC236}">
                <a16:creationId xmlns:a16="http://schemas.microsoft.com/office/drawing/2014/main" id="{85BFA440-F177-BC41-9FEA-388FA6E8F9AC}"/>
              </a:ext>
            </a:extLst>
          </p:cNvPr>
          <p:cNvSpPr txBox="1"/>
          <p:nvPr/>
        </p:nvSpPr>
        <p:spPr>
          <a:xfrm>
            <a:off x="5433215" y="5111341"/>
            <a:ext cx="1275423" cy="30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rPr>
              <a:t>Load, infer</a:t>
            </a:r>
          </a:p>
        </p:txBody>
      </p:sp>
      <p:cxnSp>
        <p:nvCxnSpPr>
          <p:cNvPr id="19" name="Straight Connector 18">
            <a:extLst>
              <a:ext uri="{FF2B5EF4-FFF2-40B4-BE49-F238E27FC236}">
                <a16:creationId xmlns:a16="http://schemas.microsoft.com/office/drawing/2014/main" id="{F71B6E52-1EAB-1A46-A3AB-D5D7838DDCEF}"/>
              </a:ext>
            </a:extLst>
          </p:cNvPr>
          <p:cNvCxnSpPr>
            <a:stCxn id="12" idx="0"/>
            <a:endCxn id="9" idx="3"/>
          </p:cNvCxnSpPr>
          <p:nvPr/>
        </p:nvCxnSpPr>
        <p:spPr>
          <a:xfrm flipH="1" flipV="1">
            <a:off x="5162495" y="5331075"/>
            <a:ext cx="2298" cy="348793"/>
          </a:xfrm>
          <a:prstGeom prst="line">
            <a:avLst/>
          </a:prstGeom>
          <a:noFill/>
          <a:ln w="3175" cap="flat" cmpd="sng" algn="ctr">
            <a:solidFill>
              <a:srgbClr val="0071C5"/>
            </a:solidFill>
            <a:prstDash val="dash"/>
          </a:ln>
          <a:effectLst>
            <a:outerShdw blurRad="40000" dist="20000" dir="5400000" rotWithShape="0">
              <a:srgbClr val="000000">
                <a:alpha val="38000"/>
              </a:srgbClr>
            </a:outerShdw>
          </a:effectLst>
        </p:spPr>
      </p:cxnSp>
      <p:sp>
        <p:nvSpPr>
          <p:cNvPr id="20" name="Rectangle 19">
            <a:extLst>
              <a:ext uri="{FF2B5EF4-FFF2-40B4-BE49-F238E27FC236}">
                <a16:creationId xmlns:a16="http://schemas.microsoft.com/office/drawing/2014/main" id="{9F4A8EB1-6683-A640-917C-1BC57AF3B8E5}"/>
              </a:ext>
            </a:extLst>
          </p:cNvPr>
          <p:cNvSpPr/>
          <p:nvPr/>
        </p:nvSpPr>
        <p:spPr>
          <a:xfrm>
            <a:off x="8847250" y="3707426"/>
            <a:ext cx="1625740" cy="387272"/>
          </a:xfrm>
          <a:prstGeom prst="rect">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mn-cs"/>
              </a:rPr>
              <a:t>CPU Plugin</a:t>
            </a:r>
          </a:p>
        </p:txBody>
      </p:sp>
      <p:sp>
        <p:nvSpPr>
          <p:cNvPr id="21" name="Rectangle 20">
            <a:extLst>
              <a:ext uri="{FF2B5EF4-FFF2-40B4-BE49-F238E27FC236}">
                <a16:creationId xmlns:a16="http://schemas.microsoft.com/office/drawing/2014/main" id="{9F4C6920-EC95-4743-BD86-C087AE2B96AB}"/>
              </a:ext>
            </a:extLst>
          </p:cNvPr>
          <p:cNvSpPr/>
          <p:nvPr/>
        </p:nvSpPr>
        <p:spPr>
          <a:xfrm>
            <a:off x="8847887" y="4296215"/>
            <a:ext cx="1626721" cy="352744"/>
          </a:xfrm>
          <a:prstGeom prst="rect">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mn-cs"/>
              </a:rPr>
              <a:t>GPU Plugin</a:t>
            </a:r>
          </a:p>
        </p:txBody>
      </p:sp>
      <p:sp>
        <p:nvSpPr>
          <p:cNvPr id="22" name="Rectangle 21">
            <a:extLst>
              <a:ext uri="{FF2B5EF4-FFF2-40B4-BE49-F238E27FC236}">
                <a16:creationId xmlns:a16="http://schemas.microsoft.com/office/drawing/2014/main" id="{A7118CE7-6C99-EF42-BD43-ABF986E0937B}"/>
              </a:ext>
            </a:extLst>
          </p:cNvPr>
          <p:cNvSpPr/>
          <p:nvPr/>
        </p:nvSpPr>
        <p:spPr>
          <a:xfrm>
            <a:off x="8852543" y="4850476"/>
            <a:ext cx="1626721" cy="352744"/>
          </a:xfrm>
          <a:prstGeom prst="rect">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mn-cs"/>
              </a:rPr>
              <a:t>FPGA Plugin</a:t>
            </a:r>
          </a:p>
        </p:txBody>
      </p:sp>
      <p:sp>
        <p:nvSpPr>
          <p:cNvPr id="23" name="Rectangle 22">
            <a:extLst>
              <a:ext uri="{FF2B5EF4-FFF2-40B4-BE49-F238E27FC236}">
                <a16:creationId xmlns:a16="http://schemas.microsoft.com/office/drawing/2014/main" id="{3A6862E0-E8DA-C641-9836-2A449638DE7A}"/>
              </a:ext>
            </a:extLst>
          </p:cNvPr>
          <p:cNvSpPr/>
          <p:nvPr/>
        </p:nvSpPr>
        <p:spPr>
          <a:xfrm>
            <a:off x="8847250" y="5435217"/>
            <a:ext cx="1610519" cy="352744"/>
          </a:xfrm>
          <a:prstGeom prst="rect">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mn-cs"/>
              </a:rPr>
              <a:t>Myriad Plugin</a:t>
            </a:r>
          </a:p>
        </p:txBody>
      </p:sp>
      <p:sp>
        <p:nvSpPr>
          <p:cNvPr id="24" name="Rounded Rectangle 23">
            <a:extLst>
              <a:ext uri="{FF2B5EF4-FFF2-40B4-BE49-F238E27FC236}">
                <a16:creationId xmlns:a16="http://schemas.microsoft.com/office/drawing/2014/main" id="{29DBECC8-CEC2-3444-86FE-443B0889197E}"/>
              </a:ext>
            </a:extLst>
          </p:cNvPr>
          <p:cNvSpPr/>
          <p:nvPr/>
        </p:nvSpPr>
        <p:spPr>
          <a:xfrm>
            <a:off x="3097452" y="4410285"/>
            <a:ext cx="1349999" cy="1272610"/>
          </a:xfrm>
          <a:prstGeom prst="roundRect">
            <a:avLst/>
          </a:prstGeom>
          <a:solidFill>
            <a:srgbClr val="0071C5"/>
          </a:solidFill>
          <a:ln w="25400" cap="flat" cmpd="sng" algn="ctr">
            <a:solidFill>
              <a:srgbClr val="0071C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Intel Clear"/>
                <a:ea typeface="+mn-ea"/>
                <a:cs typeface="+mn-cs"/>
              </a:rPr>
              <a:t>Model Optimizer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ntel Clear"/>
                <a:ea typeface="+mn-ea"/>
                <a:cs typeface="+mn-cs"/>
              </a:rPr>
              <a:t>Convert &amp; Optimize</a:t>
            </a:r>
          </a:p>
        </p:txBody>
      </p:sp>
      <p:sp>
        <p:nvSpPr>
          <p:cNvPr id="25" name="Right Arrow 24">
            <a:extLst>
              <a:ext uri="{FF2B5EF4-FFF2-40B4-BE49-F238E27FC236}">
                <a16:creationId xmlns:a16="http://schemas.microsoft.com/office/drawing/2014/main" id="{148CB102-CDAB-8E48-B35D-4F1F8A0BD652}"/>
              </a:ext>
            </a:extLst>
          </p:cNvPr>
          <p:cNvSpPr/>
          <p:nvPr/>
        </p:nvSpPr>
        <p:spPr>
          <a:xfrm>
            <a:off x="4463047" y="4971867"/>
            <a:ext cx="278411" cy="231185"/>
          </a:xfrm>
          <a:prstGeom prst="rightArrow">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Intel Clear"/>
              <a:ea typeface="+mn-ea"/>
              <a:cs typeface="+mn-cs"/>
            </a:endParaRPr>
          </a:p>
        </p:txBody>
      </p:sp>
      <p:sp>
        <p:nvSpPr>
          <p:cNvPr id="26" name="Oval 25">
            <a:extLst>
              <a:ext uri="{FF2B5EF4-FFF2-40B4-BE49-F238E27FC236}">
                <a16:creationId xmlns:a16="http://schemas.microsoft.com/office/drawing/2014/main" id="{A62EA05B-C774-FC4F-ACEF-F92C8E87B1C5}"/>
              </a:ext>
            </a:extLst>
          </p:cNvPr>
          <p:cNvSpPr/>
          <p:nvPr/>
        </p:nvSpPr>
        <p:spPr>
          <a:xfrm>
            <a:off x="9920365" y="3468272"/>
            <a:ext cx="1342593" cy="328125"/>
          </a:xfrm>
          <a:prstGeom prst="ellipse">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ts val="9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ntel Clear"/>
                <a:ea typeface="+mn-ea"/>
                <a:cs typeface="+mn-cs"/>
              </a:rPr>
              <a:t>Extendibility C++</a:t>
            </a:r>
          </a:p>
        </p:txBody>
      </p:sp>
      <p:sp>
        <p:nvSpPr>
          <p:cNvPr id="27" name="Oval 26">
            <a:extLst>
              <a:ext uri="{FF2B5EF4-FFF2-40B4-BE49-F238E27FC236}">
                <a16:creationId xmlns:a16="http://schemas.microsoft.com/office/drawing/2014/main" id="{275CDF9F-2CE6-6C48-B8F3-AEA146603F79}"/>
              </a:ext>
            </a:extLst>
          </p:cNvPr>
          <p:cNvSpPr/>
          <p:nvPr/>
        </p:nvSpPr>
        <p:spPr>
          <a:xfrm>
            <a:off x="9920365" y="4055196"/>
            <a:ext cx="1342593" cy="329989"/>
          </a:xfrm>
          <a:prstGeom prst="ellipse">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ts val="9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ntel Clear"/>
                <a:ea typeface="+mn-ea"/>
                <a:cs typeface="+mn-cs"/>
              </a:rPr>
              <a:t>Extendibility OpenCL™</a:t>
            </a:r>
          </a:p>
        </p:txBody>
      </p:sp>
      <p:sp>
        <p:nvSpPr>
          <p:cNvPr id="28" name="Oval 27">
            <a:extLst>
              <a:ext uri="{FF2B5EF4-FFF2-40B4-BE49-F238E27FC236}">
                <a16:creationId xmlns:a16="http://schemas.microsoft.com/office/drawing/2014/main" id="{BC6E51FB-84CB-7E4C-ABBF-ED40CF02AA63}"/>
              </a:ext>
            </a:extLst>
          </p:cNvPr>
          <p:cNvSpPr/>
          <p:nvPr/>
        </p:nvSpPr>
        <p:spPr>
          <a:xfrm>
            <a:off x="9861708" y="4609457"/>
            <a:ext cx="1476852" cy="329989"/>
          </a:xfrm>
          <a:prstGeom prst="ellipse">
            <a:avLst/>
          </a:prstGeom>
          <a:gradFill rotWithShape="1">
            <a:gsLst>
              <a:gs pos="0">
                <a:srgbClr val="F3D54E">
                  <a:tint val="50000"/>
                  <a:satMod val="300000"/>
                </a:srgbClr>
              </a:gs>
              <a:gs pos="35000">
                <a:srgbClr val="F3D54E">
                  <a:tint val="37000"/>
                  <a:satMod val="300000"/>
                </a:srgbClr>
              </a:gs>
              <a:gs pos="100000">
                <a:srgbClr val="F3D54E">
                  <a:tint val="15000"/>
                  <a:satMod val="350000"/>
                </a:srgbClr>
              </a:gs>
            </a:gsLst>
            <a:lin ang="16200000" scaled="1"/>
          </a:gradFill>
          <a:ln w="9525" cap="flat" cmpd="sng" algn="ctr">
            <a:solidFill>
              <a:srgbClr val="F3D54E">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ts val="9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2060"/>
                </a:solidFill>
                <a:effectLst/>
                <a:uLnTx/>
                <a:uFillTx/>
                <a:latin typeface="Intel Clear"/>
                <a:ea typeface="+mn-ea"/>
                <a:cs typeface="+mn-cs"/>
              </a:rPr>
              <a:t>Extendibility OpenCL</a:t>
            </a:r>
          </a:p>
        </p:txBody>
      </p:sp>
      <p:sp>
        <p:nvSpPr>
          <p:cNvPr id="29" name="Content Placeholder 10">
            <a:extLst>
              <a:ext uri="{FF2B5EF4-FFF2-40B4-BE49-F238E27FC236}">
                <a16:creationId xmlns:a16="http://schemas.microsoft.com/office/drawing/2014/main" id="{C68E3618-F649-B84D-897D-282B7A69C8F3}"/>
              </a:ext>
            </a:extLst>
          </p:cNvPr>
          <p:cNvSpPr txBox="1">
            <a:spLocks/>
          </p:cNvSpPr>
          <p:nvPr/>
        </p:nvSpPr>
        <p:spPr>
          <a:xfrm>
            <a:off x="1116712" y="1730637"/>
            <a:ext cx="5037563" cy="1384995"/>
          </a:xfrm>
          <a:prstGeom prst="rect">
            <a:avLst/>
          </a:prstGeom>
        </p:spPr>
        <p:txBody>
          <a:bodyPr vert="horz" wrap="square" lIns="91440" tIns="45720" rIns="91440" bIns="45720" rtlCol="0">
            <a:spAutoFit/>
          </a:bodyPr>
          <a:lstStyle>
            <a:lvl1pPr marL="0" indent="0" algn="l" defTabSz="914400" rtl="0" eaLnBrk="1" latinLnBrk="0" hangingPunct="1">
              <a:spcBef>
                <a:spcPts val="600"/>
              </a:spcBef>
              <a:buClr>
                <a:schemeClr val="tx1"/>
              </a:buClr>
              <a:buFont typeface="Wingdings" panose="05000000000000000000" pitchFamily="2" charset="2"/>
              <a:buNone/>
              <a:defRPr sz="1800" kern="1200">
                <a:solidFill>
                  <a:schemeClr val="tx1"/>
                </a:solidFill>
                <a:latin typeface="+mn-lt"/>
                <a:ea typeface="+mn-ea"/>
                <a:cs typeface="+mn-cs"/>
              </a:defRPr>
            </a:lvl1pPr>
            <a:lvl2pPr marL="171450" indent="-171450" algn="l" defTabSz="914400" rtl="0" eaLnBrk="1" latinLnBrk="0" hangingPunct="1">
              <a:spcBef>
                <a:spcPts val="600"/>
              </a:spcBef>
              <a:buClr>
                <a:schemeClr val="tx1"/>
              </a:buClr>
              <a:buFont typeface="Wingdings" panose="05000000000000000000" pitchFamily="2" charset="2"/>
              <a:buChar char="§"/>
              <a:defRPr sz="1800" kern="1200">
                <a:solidFill>
                  <a:schemeClr val="tx1"/>
                </a:solidFill>
                <a:latin typeface="+mn-lt"/>
                <a:ea typeface="+mn-ea"/>
                <a:cs typeface="+mn-cs"/>
              </a:defRPr>
            </a:lvl2pPr>
            <a:lvl3pPr marL="347663" indent="-171450" algn="l" defTabSz="914400" rtl="0" eaLnBrk="1" latinLnBrk="0" hangingPunct="1">
              <a:spcBef>
                <a:spcPts val="600"/>
              </a:spcBef>
              <a:buClr>
                <a:schemeClr val="tx1"/>
              </a:buClr>
              <a:buFont typeface="Intel Clear" panose="020B0604020203020204" pitchFamily="34" charset="0"/>
              <a:buChar char="–"/>
              <a:defRPr sz="1800" kern="1200">
                <a:solidFill>
                  <a:schemeClr val="tx1"/>
                </a:solidFill>
                <a:latin typeface="+mn-lt"/>
                <a:ea typeface="+mn-ea"/>
                <a:cs typeface="+mn-cs"/>
              </a:defRPr>
            </a:lvl3pPr>
            <a:lvl4pPr marL="511175" indent="-171450" algn="l" defTabSz="914400" rtl="0" eaLnBrk="1" latinLnBrk="0" hangingPunct="1">
              <a:spcBef>
                <a:spcPts val="600"/>
              </a:spcBef>
              <a:buClr>
                <a:schemeClr val="tx1"/>
              </a:buClr>
              <a:buFont typeface="Intel Clear" panose="020B0604020203020204" pitchFamily="34" charset="0"/>
              <a:buChar char="–"/>
              <a:defRPr sz="1600" kern="1200">
                <a:solidFill>
                  <a:schemeClr val="tx1"/>
                </a:solidFill>
                <a:latin typeface="+mn-lt"/>
                <a:ea typeface="+mn-ea"/>
                <a:cs typeface="+mn-cs"/>
              </a:defRPr>
            </a:lvl4pPr>
            <a:lvl5pPr marL="688975" indent="-168275" algn="l" defTabSz="914400" rtl="0" eaLnBrk="1" latinLnBrk="0" hangingPunct="1">
              <a:spcBef>
                <a:spcPts val="600"/>
              </a:spcBef>
              <a:buClr>
                <a:schemeClr val="tx1"/>
              </a:buClr>
              <a:buFont typeface="Intel Clear" panose="020B0604020203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prstClr val="black"/>
              </a:buClr>
              <a:buSzTx/>
              <a:buFont typeface="Wingdings" panose="05000000000000000000" pitchFamily="2" charset="2"/>
              <a:buNone/>
              <a:tabLst/>
              <a:defRPr/>
            </a:pPr>
            <a:r>
              <a:rPr kumimoji="0" lang="en-US" sz="1800" b="1" i="0" u="none" strike="noStrike" kern="1200" cap="none" spc="0" normalizeH="0" baseline="0" noProof="0" dirty="0">
                <a:ln>
                  <a:noFill/>
                </a:ln>
                <a:solidFill>
                  <a:prstClr val="white"/>
                </a:solidFill>
                <a:effectLst/>
                <a:uLnTx/>
                <a:uFillTx/>
                <a:latin typeface="Intel Clear"/>
                <a:ea typeface="+mn-ea"/>
                <a:cs typeface="+mn-cs"/>
              </a:rPr>
              <a:t>Model Optimizer</a:t>
            </a:r>
          </a:p>
          <a:p>
            <a:pPr marL="171450" marR="0" lvl="1" indent="-171450" algn="l" defTabSz="914400" rtl="0" eaLnBrk="1" fontAlgn="auto" latinLnBrk="0" hangingPunct="1">
              <a:lnSpc>
                <a:spcPct val="100000"/>
              </a:lnSpc>
              <a:spcBef>
                <a:spcPts val="600"/>
              </a:spcBef>
              <a:spcAft>
                <a:spcPts val="0"/>
              </a:spcAft>
              <a:buClr>
                <a:prstClr val="black"/>
              </a:buClr>
              <a:buSzTx/>
              <a:buFont typeface="Wingdings" panose="05000000000000000000" pitchFamily="2" charset="2"/>
              <a:buChar char="§"/>
              <a:tabLst/>
              <a:defRPr/>
            </a:pPr>
            <a:r>
              <a:rPr kumimoji="0" lang="en-US" sz="1400" b="1" i="0" u="none" strike="noStrike" kern="1200" cap="none" spc="0" normalizeH="0" baseline="0" noProof="0" dirty="0">
                <a:ln>
                  <a:noFill/>
                </a:ln>
                <a:solidFill>
                  <a:prstClr val="white"/>
                </a:solidFill>
                <a:effectLst/>
                <a:uLnTx/>
                <a:uFillTx/>
                <a:latin typeface="Intel Clear"/>
                <a:ea typeface="+mn-ea"/>
                <a:cs typeface="+mn-cs"/>
              </a:rPr>
              <a:t>What it is</a:t>
            </a:r>
            <a:r>
              <a:rPr kumimoji="0" lang="en-US" sz="1400" b="0" i="0" u="none" strike="noStrike" kern="1200" cap="none" spc="0" normalizeH="0" baseline="0" noProof="0" dirty="0">
                <a:ln>
                  <a:noFill/>
                </a:ln>
                <a:solidFill>
                  <a:prstClr val="white"/>
                </a:solidFill>
                <a:effectLst/>
                <a:uLnTx/>
                <a:uFillTx/>
                <a:latin typeface="Intel Clear"/>
                <a:ea typeface="+mn-ea"/>
                <a:cs typeface="+mn-cs"/>
              </a:rPr>
              <a:t>: Preparation step -&gt; imports trained models</a:t>
            </a:r>
          </a:p>
          <a:p>
            <a:pPr marL="171450" marR="0" lvl="1" indent="-171450" algn="l" defTabSz="914400" rtl="0" eaLnBrk="1" fontAlgn="auto" latinLnBrk="0" hangingPunct="1">
              <a:lnSpc>
                <a:spcPct val="100000"/>
              </a:lnSpc>
              <a:spcBef>
                <a:spcPts val="600"/>
              </a:spcBef>
              <a:spcAft>
                <a:spcPts val="0"/>
              </a:spcAft>
              <a:buClr>
                <a:prstClr val="black"/>
              </a:buClr>
              <a:buSzTx/>
              <a:buFont typeface="Wingdings" panose="05000000000000000000" pitchFamily="2" charset="2"/>
              <a:buChar char="§"/>
              <a:tabLst/>
              <a:defRPr/>
            </a:pPr>
            <a:r>
              <a:rPr kumimoji="0" lang="en-US" sz="1400" b="1" i="0" u="none" strike="noStrike" kern="1200" cap="none" spc="0" normalizeH="0" baseline="0" noProof="0" dirty="0">
                <a:ln>
                  <a:noFill/>
                </a:ln>
                <a:solidFill>
                  <a:prstClr val="white"/>
                </a:solidFill>
                <a:effectLst/>
                <a:uLnTx/>
                <a:uFillTx/>
                <a:latin typeface="Intel Clear"/>
                <a:ea typeface="+mn-ea"/>
                <a:cs typeface="+mn-cs"/>
              </a:rPr>
              <a:t>Why important</a:t>
            </a:r>
            <a:r>
              <a:rPr kumimoji="0" lang="en-US" sz="1400" b="0" i="0" u="none" strike="noStrike" kern="1200" cap="none" spc="0" normalizeH="0" baseline="0" noProof="0" dirty="0">
                <a:ln>
                  <a:noFill/>
                </a:ln>
                <a:solidFill>
                  <a:prstClr val="white"/>
                </a:solidFill>
                <a:effectLst/>
                <a:uLnTx/>
                <a:uFillTx/>
                <a:latin typeface="Intel Clear"/>
                <a:ea typeface="+mn-ea"/>
                <a:cs typeface="+mn-cs"/>
              </a:rPr>
              <a:t>: Optimizes for performance/space with conservative topology transformations; biggest boost is from conversion to data types matching hardware. </a:t>
            </a:r>
          </a:p>
        </p:txBody>
      </p:sp>
      <p:sp>
        <p:nvSpPr>
          <p:cNvPr id="30" name="Content Placeholder 10">
            <a:extLst>
              <a:ext uri="{FF2B5EF4-FFF2-40B4-BE49-F238E27FC236}">
                <a16:creationId xmlns:a16="http://schemas.microsoft.com/office/drawing/2014/main" id="{33FC65CB-2C4F-9C4A-A760-8F9D70A864B3}"/>
              </a:ext>
            </a:extLst>
          </p:cNvPr>
          <p:cNvSpPr txBox="1">
            <a:spLocks/>
          </p:cNvSpPr>
          <p:nvPr/>
        </p:nvSpPr>
        <p:spPr>
          <a:xfrm>
            <a:off x="6175573" y="1708920"/>
            <a:ext cx="5073367" cy="1600438"/>
          </a:xfrm>
          <a:prstGeom prst="rect">
            <a:avLst/>
          </a:prstGeom>
        </p:spPr>
        <p:txBody>
          <a:bodyPr vert="horz" wrap="square" lIns="91440" tIns="45720" rIns="91440" bIns="45720" rtlCol="0">
            <a:spAutoFit/>
          </a:bodyPr>
          <a:lstStyle>
            <a:lvl1pPr marL="0" indent="0" algn="l" defTabSz="914400" rtl="0" eaLnBrk="1" latinLnBrk="0" hangingPunct="1">
              <a:spcBef>
                <a:spcPts val="600"/>
              </a:spcBef>
              <a:buClr>
                <a:schemeClr val="tx1"/>
              </a:buClr>
              <a:buFont typeface="Wingdings" panose="05000000000000000000" pitchFamily="2" charset="2"/>
              <a:buNone/>
              <a:defRPr sz="1800" kern="1200">
                <a:solidFill>
                  <a:schemeClr val="tx1"/>
                </a:solidFill>
                <a:latin typeface="+mn-lt"/>
                <a:ea typeface="+mn-ea"/>
                <a:cs typeface="+mn-cs"/>
              </a:defRPr>
            </a:lvl1pPr>
            <a:lvl2pPr marL="171450" indent="-171450" algn="l" defTabSz="914400" rtl="0" eaLnBrk="1" latinLnBrk="0" hangingPunct="1">
              <a:spcBef>
                <a:spcPts val="600"/>
              </a:spcBef>
              <a:buClr>
                <a:schemeClr val="tx1"/>
              </a:buClr>
              <a:buFont typeface="Wingdings" panose="05000000000000000000" pitchFamily="2" charset="2"/>
              <a:buChar char="§"/>
              <a:defRPr sz="1800" kern="1200">
                <a:solidFill>
                  <a:schemeClr val="tx1"/>
                </a:solidFill>
                <a:latin typeface="+mn-lt"/>
                <a:ea typeface="+mn-ea"/>
                <a:cs typeface="+mn-cs"/>
              </a:defRPr>
            </a:lvl2pPr>
            <a:lvl3pPr marL="347663" indent="-171450" algn="l" defTabSz="914400" rtl="0" eaLnBrk="1" latinLnBrk="0" hangingPunct="1">
              <a:spcBef>
                <a:spcPts val="600"/>
              </a:spcBef>
              <a:buClr>
                <a:schemeClr val="tx1"/>
              </a:buClr>
              <a:buFont typeface="Intel Clear" panose="020B0604020203020204" pitchFamily="34" charset="0"/>
              <a:buChar char="–"/>
              <a:defRPr sz="1800" kern="1200">
                <a:solidFill>
                  <a:schemeClr val="tx1"/>
                </a:solidFill>
                <a:latin typeface="+mn-lt"/>
                <a:ea typeface="+mn-ea"/>
                <a:cs typeface="+mn-cs"/>
              </a:defRPr>
            </a:lvl3pPr>
            <a:lvl4pPr marL="511175" indent="-171450" algn="l" defTabSz="914400" rtl="0" eaLnBrk="1" latinLnBrk="0" hangingPunct="1">
              <a:spcBef>
                <a:spcPts val="600"/>
              </a:spcBef>
              <a:buClr>
                <a:schemeClr val="tx1"/>
              </a:buClr>
              <a:buFont typeface="Intel Clear" panose="020B0604020203020204" pitchFamily="34" charset="0"/>
              <a:buChar char="–"/>
              <a:defRPr sz="1600" kern="1200">
                <a:solidFill>
                  <a:schemeClr val="tx1"/>
                </a:solidFill>
                <a:latin typeface="+mn-lt"/>
                <a:ea typeface="+mn-ea"/>
                <a:cs typeface="+mn-cs"/>
              </a:defRPr>
            </a:lvl4pPr>
            <a:lvl5pPr marL="688975" indent="-168275" algn="l" defTabSz="914400" rtl="0" eaLnBrk="1" latinLnBrk="0" hangingPunct="1">
              <a:spcBef>
                <a:spcPts val="600"/>
              </a:spcBef>
              <a:buClr>
                <a:schemeClr val="tx1"/>
              </a:buClr>
              <a:buFont typeface="Intel Clear" panose="020B0604020203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prstClr val="black"/>
              </a:buClr>
              <a:buSzTx/>
              <a:buFont typeface="Wingdings" panose="05000000000000000000" pitchFamily="2" charset="2"/>
              <a:buNone/>
              <a:tabLst/>
              <a:defRPr/>
            </a:pPr>
            <a:r>
              <a:rPr kumimoji="0" lang="en-US" sz="1800" b="1" i="0" u="none" strike="noStrike" kern="1200" cap="none" spc="0" normalizeH="0" baseline="0" noProof="0" dirty="0">
                <a:ln>
                  <a:noFill/>
                </a:ln>
                <a:solidFill>
                  <a:prstClr val="white"/>
                </a:solidFill>
                <a:effectLst/>
                <a:uLnTx/>
                <a:uFillTx/>
                <a:latin typeface="Intel Clear"/>
                <a:ea typeface="+mn-ea"/>
                <a:cs typeface="+mn-cs"/>
              </a:rPr>
              <a:t>Inference Engine</a:t>
            </a:r>
          </a:p>
          <a:p>
            <a:pPr marL="171450" marR="0" lvl="1" indent="-171450" algn="l" defTabSz="914400" rtl="0" eaLnBrk="1" fontAlgn="auto" latinLnBrk="0" hangingPunct="1">
              <a:lnSpc>
                <a:spcPct val="100000"/>
              </a:lnSpc>
              <a:spcBef>
                <a:spcPts val="600"/>
              </a:spcBef>
              <a:spcAft>
                <a:spcPts val="0"/>
              </a:spcAft>
              <a:buClr>
                <a:prstClr val="black"/>
              </a:buClr>
              <a:buSzTx/>
              <a:buFont typeface="Wingdings" panose="05000000000000000000" pitchFamily="2" charset="2"/>
              <a:buChar char="§"/>
              <a:tabLst/>
              <a:defRPr/>
            </a:pPr>
            <a:r>
              <a:rPr kumimoji="0" lang="en-US" sz="1400" b="1" i="0" u="none" strike="noStrike" kern="1200" cap="none" spc="0" normalizeH="0" baseline="0" noProof="0" dirty="0">
                <a:ln>
                  <a:noFill/>
                </a:ln>
                <a:solidFill>
                  <a:prstClr val="white"/>
                </a:solidFill>
                <a:effectLst/>
                <a:uLnTx/>
                <a:uFillTx/>
                <a:latin typeface="Intel Clear"/>
                <a:ea typeface="+mn-ea"/>
                <a:cs typeface="+mn-cs"/>
              </a:rPr>
              <a:t>What it is</a:t>
            </a:r>
            <a:r>
              <a:rPr kumimoji="0" lang="en-US" sz="1400" b="0" i="0" u="none" strike="noStrike" kern="1200" cap="none" spc="0" normalizeH="0" baseline="0" noProof="0" dirty="0">
                <a:ln>
                  <a:noFill/>
                </a:ln>
                <a:solidFill>
                  <a:prstClr val="white"/>
                </a:solidFill>
                <a:effectLst/>
                <a:uLnTx/>
                <a:uFillTx/>
                <a:latin typeface="Intel Clear"/>
                <a:ea typeface="+mn-ea"/>
                <a:cs typeface="+mn-cs"/>
              </a:rPr>
              <a:t>: High-level inference API</a:t>
            </a:r>
          </a:p>
          <a:p>
            <a:pPr marL="171450" marR="0" lvl="1" indent="-171450" algn="l" defTabSz="914400" rtl="0" eaLnBrk="1" fontAlgn="auto" latinLnBrk="0" hangingPunct="1">
              <a:lnSpc>
                <a:spcPct val="100000"/>
              </a:lnSpc>
              <a:spcBef>
                <a:spcPts val="600"/>
              </a:spcBef>
              <a:spcAft>
                <a:spcPts val="0"/>
              </a:spcAft>
              <a:buClr>
                <a:prstClr val="black"/>
              </a:buClr>
              <a:buSzTx/>
              <a:buFont typeface="Wingdings" panose="05000000000000000000" pitchFamily="2" charset="2"/>
              <a:buChar char="§"/>
              <a:tabLst/>
              <a:defRPr/>
            </a:pPr>
            <a:r>
              <a:rPr kumimoji="0" lang="en-US" sz="1400" b="1" i="0" u="none" strike="noStrike" kern="1200" cap="none" spc="0" normalizeH="0" baseline="0" noProof="0" dirty="0">
                <a:ln>
                  <a:noFill/>
                </a:ln>
                <a:solidFill>
                  <a:prstClr val="white"/>
                </a:solidFill>
                <a:effectLst/>
                <a:uLnTx/>
                <a:uFillTx/>
                <a:latin typeface="Intel Clear"/>
                <a:ea typeface="+mn-ea"/>
                <a:cs typeface="+mn-cs"/>
              </a:rPr>
              <a:t>Why important</a:t>
            </a:r>
            <a:r>
              <a:rPr kumimoji="0" lang="en-US" sz="1400" b="0" i="0" u="none" strike="noStrike" kern="1200" cap="none" spc="0" normalizeH="0" baseline="0" noProof="0" dirty="0">
                <a:ln>
                  <a:noFill/>
                </a:ln>
                <a:solidFill>
                  <a:prstClr val="white"/>
                </a:solidFill>
                <a:effectLst/>
                <a:uLnTx/>
                <a:uFillTx/>
                <a:latin typeface="Intel Clear"/>
                <a:ea typeface="+mn-ea"/>
                <a:cs typeface="+mn-cs"/>
              </a:rPr>
              <a:t>: Interface is implemented as dynamically loaded plugins for each hardware type. Delivers best performance for each type without requiring users to implement and maintain multiple code pathways.</a:t>
            </a:r>
          </a:p>
        </p:txBody>
      </p:sp>
      <p:sp>
        <p:nvSpPr>
          <p:cNvPr id="31" name="TextBox 30">
            <a:extLst>
              <a:ext uri="{FF2B5EF4-FFF2-40B4-BE49-F238E27FC236}">
                <a16:creationId xmlns:a16="http://schemas.microsoft.com/office/drawing/2014/main" id="{2850FF07-F6AB-254A-8B1D-05B9AE6A5AC7}"/>
              </a:ext>
            </a:extLst>
          </p:cNvPr>
          <p:cNvSpPr txBox="1"/>
          <p:nvPr/>
        </p:nvSpPr>
        <p:spPr>
          <a:xfrm>
            <a:off x="1827670" y="3770192"/>
            <a:ext cx="694101" cy="430887"/>
          </a:xfrm>
          <a:prstGeom prst="rect">
            <a:avLst/>
          </a:prstGeom>
          <a:noFill/>
        </p:spPr>
        <p:txBody>
          <a:bodyPr vert="horz"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rPr>
              <a:t>Trained </a:t>
            </a:r>
            <a:br>
              <a:rPr kumimoji="0" lang="en-US" sz="1400" b="1" i="0" u="none" strike="noStrike" kern="0" cap="none" spc="0" normalizeH="0" baseline="0" noProof="0" dirty="0">
                <a:ln>
                  <a:noFill/>
                </a:ln>
                <a:solidFill>
                  <a:prstClr val="white"/>
                </a:solidFill>
                <a:effectLst/>
                <a:uLnTx/>
                <a:uFillTx/>
              </a:rPr>
            </a:br>
            <a:r>
              <a:rPr kumimoji="0" lang="en-US" sz="1400" b="1" i="0" u="none" strike="noStrike" kern="0" cap="none" spc="0" normalizeH="0" baseline="0" noProof="0" dirty="0">
                <a:ln>
                  <a:noFill/>
                </a:ln>
                <a:solidFill>
                  <a:prstClr val="white"/>
                </a:solidFill>
                <a:effectLst/>
                <a:uLnTx/>
                <a:uFillTx/>
              </a:rPr>
              <a:t>Model</a:t>
            </a:r>
          </a:p>
        </p:txBody>
      </p:sp>
      <p:sp>
        <p:nvSpPr>
          <p:cNvPr id="32" name="Rounded Rectangle 31">
            <a:extLst>
              <a:ext uri="{FF2B5EF4-FFF2-40B4-BE49-F238E27FC236}">
                <a16:creationId xmlns:a16="http://schemas.microsoft.com/office/drawing/2014/main" id="{DF4D61FA-7D5C-C24B-9064-BCBEEF7F9BC2}"/>
              </a:ext>
            </a:extLst>
          </p:cNvPr>
          <p:cNvSpPr/>
          <p:nvPr/>
        </p:nvSpPr>
        <p:spPr>
          <a:xfrm>
            <a:off x="6884475" y="3919325"/>
            <a:ext cx="1887781" cy="2227040"/>
          </a:xfrm>
          <a:prstGeom prst="roundRect">
            <a:avLst/>
          </a:prstGeom>
          <a:solidFill>
            <a:srgbClr val="0071C5"/>
          </a:solidFill>
          <a:ln w="25400" cap="flat" cmpd="sng" algn="ctr">
            <a:solidFill>
              <a:srgbClr val="0071C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Intel Clear"/>
                <a:ea typeface="+mn-ea"/>
                <a:cs typeface="+mn-cs"/>
              </a:rPr>
              <a:t>Inference Engine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mn-cs"/>
              </a:rPr>
              <a:t>Common API  (C++ / Python)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mn-cs"/>
              </a:rPr>
              <a:t>Optimized cross-platform inference</a:t>
            </a:r>
          </a:p>
        </p:txBody>
      </p:sp>
      <p:sp>
        <p:nvSpPr>
          <p:cNvPr id="33" name="Rectangle 32">
            <a:extLst>
              <a:ext uri="{FF2B5EF4-FFF2-40B4-BE49-F238E27FC236}">
                <a16:creationId xmlns:a16="http://schemas.microsoft.com/office/drawing/2014/main" id="{BA33041B-A4E8-544A-AFE7-A639E2B806EB}"/>
              </a:ext>
            </a:extLst>
          </p:cNvPr>
          <p:cNvSpPr/>
          <p:nvPr/>
        </p:nvSpPr>
        <p:spPr>
          <a:xfrm>
            <a:off x="1033050" y="6207622"/>
            <a:ext cx="3937879" cy="123112"/>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rPr>
              <a:t>GPU = Intel CPU with integrated graphics processing unit/Intel® Processor Graphics</a:t>
            </a:r>
          </a:p>
        </p:txBody>
      </p:sp>
      <p:sp>
        <p:nvSpPr>
          <p:cNvPr id="34" name="Rounded Rectangle 33">
            <a:extLst>
              <a:ext uri="{FF2B5EF4-FFF2-40B4-BE49-F238E27FC236}">
                <a16:creationId xmlns:a16="http://schemas.microsoft.com/office/drawing/2014/main" id="{DD105D90-BD21-BD47-A8DE-1FDE21F255C1}"/>
              </a:ext>
            </a:extLst>
          </p:cNvPr>
          <p:cNvSpPr/>
          <p:nvPr/>
        </p:nvSpPr>
        <p:spPr>
          <a:xfrm>
            <a:off x="1065338" y="5637368"/>
            <a:ext cx="1400942" cy="336688"/>
          </a:xfrm>
          <a:prstGeom prst="roundRect">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mn-cs"/>
              </a:rPr>
              <a:t>Kaldi*</a:t>
            </a:r>
          </a:p>
        </p:txBody>
      </p:sp>
      <p:cxnSp>
        <p:nvCxnSpPr>
          <p:cNvPr id="35" name="Straight Arrow Connector 34">
            <a:extLst>
              <a:ext uri="{FF2B5EF4-FFF2-40B4-BE49-F238E27FC236}">
                <a16:creationId xmlns:a16="http://schemas.microsoft.com/office/drawing/2014/main" id="{12837075-3AF3-734F-B8DE-6CC2A1EDA6F0}"/>
              </a:ext>
            </a:extLst>
          </p:cNvPr>
          <p:cNvCxnSpPr>
            <a:endCxn id="24" idx="1"/>
          </p:cNvCxnSpPr>
          <p:nvPr/>
        </p:nvCxnSpPr>
        <p:spPr>
          <a:xfrm flipV="1">
            <a:off x="2497794" y="5046590"/>
            <a:ext cx="599658" cy="741288"/>
          </a:xfrm>
          <a:prstGeom prst="straightConnector1">
            <a:avLst/>
          </a:prstGeom>
          <a:noFill/>
          <a:ln w="25400" cap="flat" cmpd="sng" algn="ctr">
            <a:solidFill>
              <a:srgbClr val="0071C5"/>
            </a:solidFill>
            <a:prstDash val="solid"/>
            <a:tailEnd type="triangle"/>
          </a:ln>
          <a:effectLst>
            <a:outerShdw blurRad="40000" dist="20000" dir="5400000" rotWithShape="0">
              <a:srgbClr val="000000">
                <a:alpha val="38000"/>
              </a:srgbClr>
            </a:outerShdw>
          </a:effectLst>
        </p:spPr>
      </p:cxnSp>
      <p:sp>
        <p:nvSpPr>
          <p:cNvPr id="36" name="Rectangle 35">
            <a:extLst>
              <a:ext uri="{FF2B5EF4-FFF2-40B4-BE49-F238E27FC236}">
                <a16:creationId xmlns:a16="http://schemas.microsoft.com/office/drawing/2014/main" id="{2F64D8FF-B8F8-F44C-8ED3-221178A2BF3C}"/>
              </a:ext>
            </a:extLst>
          </p:cNvPr>
          <p:cNvSpPr/>
          <p:nvPr/>
        </p:nvSpPr>
        <p:spPr>
          <a:xfrm>
            <a:off x="8863176" y="5964963"/>
            <a:ext cx="1610519" cy="352744"/>
          </a:xfrm>
          <a:prstGeom prst="rect">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mn-cs"/>
              </a:rPr>
              <a:t>GNA Plugin</a:t>
            </a:r>
          </a:p>
        </p:txBody>
      </p:sp>
      <p:grpSp>
        <p:nvGrpSpPr>
          <p:cNvPr id="37" name="Group 36">
            <a:extLst>
              <a:ext uri="{FF2B5EF4-FFF2-40B4-BE49-F238E27FC236}">
                <a16:creationId xmlns:a16="http://schemas.microsoft.com/office/drawing/2014/main" id="{60D1F5F3-C698-A147-99A4-099D94BFA35C}"/>
              </a:ext>
            </a:extLst>
          </p:cNvPr>
          <p:cNvGrpSpPr/>
          <p:nvPr/>
        </p:nvGrpSpPr>
        <p:grpSpPr>
          <a:xfrm>
            <a:off x="1181278" y="3733913"/>
            <a:ext cx="427989" cy="486938"/>
            <a:chOff x="1181278" y="3733913"/>
            <a:chExt cx="427989" cy="486938"/>
          </a:xfrm>
        </p:grpSpPr>
        <p:cxnSp>
          <p:nvCxnSpPr>
            <p:cNvPr id="38" name="Straight Connector 37">
              <a:extLst>
                <a:ext uri="{FF2B5EF4-FFF2-40B4-BE49-F238E27FC236}">
                  <a16:creationId xmlns:a16="http://schemas.microsoft.com/office/drawing/2014/main" id="{3FC50A75-2C79-8C40-B7BE-34C5598CAD42}"/>
                </a:ext>
              </a:extLst>
            </p:cNvPr>
            <p:cNvCxnSpPr>
              <a:stCxn id="62" idx="6"/>
              <a:endCxn id="65" idx="2"/>
            </p:cNvCxnSpPr>
            <p:nvPr/>
          </p:nvCxnSpPr>
          <p:spPr>
            <a:xfrm>
              <a:off x="1435880" y="4108215"/>
              <a:ext cx="95676" cy="0"/>
            </a:xfrm>
            <a:prstGeom prst="line">
              <a:avLst/>
            </a:prstGeom>
            <a:noFill/>
            <a:ln w="19050" cap="flat" cmpd="sng" algn="ctr">
              <a:solidFill>
                <a:srgbClr val="003C71">
                  <a:lumMod val="60000"/>
                  <a:lumOff val="40000"/>
                </a:srgbClr>
              </a:solidFill>
              <a:prstDash val="solid"/>
            </a:ln>
            <a:effectLst/>
          </p:spPr>
        </p:cxnSp>
        <p:cxnSp>
          <p:nvCxnSpPr>
            <p:cNvPr id="39" name="Straight Connector 38">
              <a:extLst>
                <a:ext uri="{FF2B5EF4-FFF2-40B4-BE49-F238E27FC236}">
                  <a16:creationId xmlns:a16="http://schemas.microsoft.com/office/drawing/2014/main" id="{77DBE837-218A-774B-A501-1BA199872AFD}"/>
                </a:ext>
              </a:extLst>
            </p:cNvPr>
            <p:cNvCxnSpPr>
              <a:stCxn id="60" idx="6"/>
              <a:endCxn id="63" idx="2"/>
            </p:cNvCxnSpPr>
            <p:nvPr/>
          </p:nvCxnSpPr>
          <p:spPr>
            <a:xfrm>
              <a:off x="1435880" y="3841490"/>
              <a:ext cx="95676" cy="0"/>
            </a:xfrm>
            <a:prstGeom prst="line">
              <a:avLst/>
            </a:prstGeom>
            <a:noFill/>
            <a:ln w="19050" cap="flat" cmpd="sng" algn="ctr">
              <a:solidFill>
                <a:srgbClr val="003C71">
                  <a:lumMod val="60000"/>
                  <a:lumOff val="40000"/>
                </a:srgbClr>
              </a:solidFill>
              <a:prstDash val="solid"/>
            </a:ln>
            <a:effectLst/>
          </p:spPr>
        </p:cxnSp>
        <p:cxnSp>
          <p:nvCxnSpPr>
            <p:cNvPr id="40" name="Straight Connector 39">
              <a:extLst>
                <a:ext uri="{FF2B5EF4-FFF2-40B4-BE49-F238E27FC236}">
                  <a16:creationId xmlns:a16="http://schemas.microsoft.com/office/drawing/2014/main" id="{047B8064-B7AC-A54F-BCDF-9F4AD66890B6}"/>
                </a:ext>
              </a:extLst>
            </p:cNvPr>
            <p:cNvCxnSpPr>
              <a:stCxn id="62" idx="7"/>
              <a:endCxn id="64" idx="3"/>
            </p:cNvCxnSpPr>
            <p:nvPr/>
          </p:nvCxnSpPr>
          <p:spPr>
            <a:xfrm flipV="1">
              <a:off x="1424499" y="4005559"/>
              <a:ext cx="118437" cy="71949"/>
            </a:xfrm>
            <a:prstGeom prst="line">
              <a:avLst/>
            </a:prstGeom>
            <a:noFill/>
            <a:ln w="19050" cap="flat" cmpd="sng" algn="ctr">
              <a:solidFill>
                <a:srgbClr val="003C71">
                  <a:lumMod val="60000"/>
                  <a:lumOff val="40000"/>
                </a:srgbClr>
              </a:solidFill>
              <a:prstDash val="solid"/>
            </a:ln>
            <a:effectLst/>
          </p:spPr>
        </p:cxnSp>
        <p:cxnSp>
          <p:nvCxnSpPr>
            <p:cNvPr id="41" name="Straight Connector 40">
              <a:extLst>
                <a:ext uri="{FF2B5EF4-FFF2-40B4-BE49-F238E27FC236}">
                  <a16:creationId xmlns:a16="http://schemas.microsoft.com/office/drawing/2014/main" id="{750E3D49-EF58-C148-BE9F-8DD7F0028E7C}"/>
                </a:ext>
              </a:extLst>
            </p:cNvPr>
            <p:cNvCxnSpPr>
              <a:stCxn id="61" idx="5"/>
              <a:endCxn id="65" idx="1"/>
            </p:cNvCxnSpPr>
            <p:nvPr/>
          </p:nvCxnSpPr>
          <p:spPr>
            <a:xfrm>
              <a:off x="1424499" y="4005559"/>
              <a:ext cx="118437" cy="71949"/>
            </a:xfrm>
            <a:prstGeom prst="line">
              <a:avLst/>
            </a:prstGeom>
            <a:noFill/>
            <a:ln w="19050" cap="flat" cmpd="sng" algn="ctr">
              <a:solidFill>
                <a:srgbClr val="003C71">
                  <a:lumMod val="60000"/>
                  <a:lumOff val="40000"/>
                </a:srgbClr>
              </a:solidFill>
              <a:prstDash val="solid"/>
            </a:ln>
            <a:effectLst/>
          </p:spPr>
        </p:cxnSp>
        <p:cxnSp>
          <p:nvCxnSpPr>
            <p:cNvPr id="42" name="Straight Connector 41">
              <a:extLst>
                <a:ext uri="{FF2B5EF4-FFF2-40B4-BE49-F238E27FC236}">
                  <a16:creationId xmlns:a16="http://schemas.microsoft.com/office/drawing/2014/main" id="{194A4AC6-80FC-0F49-B0F5-5274143A8ADE}"/>
                </a:ext>
              </a:extLst>
            </p:cNvPr>
            <p:cNvCxnSpPr>
              <a:stCxn id="60" idx="5"/>
              <a:endCxn id="64" idx="1"/>
            </p:cNvCxnSpPr>
            <p:nvPr/>
          </p:nvCxnSpPr>
          <p:spPr>
            <a:xfrm>
              <a:off x="1424499" y="3872196"/>
              <a:ext cx="118437" cy="71949"/>
            </a:xfrm>
            <a:prstGeom prst="line">
              <a:avLst/>
            </a:prstGeom>
            <a:noFill/>
            <a:ln w="19050" cap="flat" cmpd="sng" algn="ctr">
              <a:solidFill>
                <a:srgbClr val="003C71">
                  <a:lumMod val="60000"/>
                  <a:lumOff val="40000"/>
                </a:srgbClr>
              </a:solidFill>
              <a:prstDash val="solid"/>
            </a:ln>
            <a:effectLst/>
          </p:spPr>
        </p:cxnSp>
        <p:cxnSp>
          <p:nvCxnSpPr>
            <p:cNvPr id="43" name="Straight Connector 42">
              <a:extLst>
                <a:ext uri="{FF2B5EF4-FFF2-40B4-BE49-F238E27FC236}">
                  <a16:creationId xmlns:a16="http://schemas.microsoft.com/office/drawing/2014/main" id="{9698E4BC-CC87-D24C-BA30-CE944015C3E3}"/>
                </a:ext>
              </a:extLst>
            </p:cNvPr>
            <p:cNvCxnSpPr>
              <a:stCxn id="61" idx="6"/>
              <a:endCxn id="63" idx="3"/>
            </p:cNvCxnSpPr>
            <p:nvPr/>
          </p:nvCxnSpPr>
          <p:spPr>
            <a:xfrm flipV="1">
              <a:off x="1435880" y="3872196"/>
              <a:ext cx="107057" cy="102656"/>
            </a:xfrm>
            <a:prstGeom prst="line">
              <a:avLst/>
            </a:prstGeom>
            <a:noFill/>
            <a:ln w="19050" cap="flat" cmpd="sng" algn="ctr">
              <a:solidFill>
                <a:srgbClr val="003C71">
                  <a:lumMod val="60000"/>
                  <a:lumOff val="40000"/>
                </a:srgbClr>
              </a:solidFill>
              <a:prstDash val="solid"/>
            </a:ln>
            <a:effectLst/>
          </p:spPr>
        </p:cxnSp>
        <p:cxnSp>
          <p:nvCxnSpPr>
            <p:cNvPr id="44" name="Straight Connector 43">
              <a:extLst>
                <a:ext uri="{FF2B5EF4-FFF2-40B4-BE49-F238E27FC236}">
                  <a16:creationId xmlns:a16="http://schemas.microsoft.com/office/drawing/2014/main" id="{69ED87F8-5DC6-F04A-8579-BF3F7A5E0DB0}"/>
                </a:ext>
              </a:extLst>
            </p:cNvPr>
            <p:cNvCxnSpPr>
              <a:stCxn id="56" idx="7"/>
              <a:endCxn id="60" idx="1"/>
            </p:cNvCxnSpPr>
            <p:nvPr/>
          </p:nvCxnSpPr>
          <p:spPr>
            <a:xfrm>
              <a:off x="1251112" y="3746632"/>
              <a:ext cx="118437" cy="64151"/>
            </a:xfrm>
            <a:prstGeom prst="line">
              <a:avLst/>
            </a:prstGeom>
            <a:noFill/>
            <a:ln w="19050" cap="flat" cmpd="sng" algn="ctr">
              <a:solidFill>
                <a:srgbClr val="003C71">
                  <a:lumMod val="60000"/>
                  <a:lumOff val="40000"/>
                </a:srgbClr>
              </a:solidFill>
              <a:prstDash val="solid"/>
            </a:ln>
            <a:effectLst/>
          </p:spPr>
        </p:cxnSp>
        <p:cxnSp>
          <p:nvCxnSpPr>
            <p:cNvPr id="45" name="Straight Connector 44">
              <a:extLst>
                <a:ext uri="{FF2B5EF4-FFF2-40B4-BE49-F238E27FC236}">
                  <a16:creationId xmlns:a16="http://schemas.microsoft.com/office/drawing/2014/main" id="{CB669EB2-5D1A-2D43-AB69-56AB99F0B152}"/>
                </a:ext>
              </a:extLst>
            </p:cNvPr>
            <p:cNvCxnSpPr>
              <a:endCxn id="61" idx="0"/>
            </p:cNvCxnSpPr>
            <p:nvPr/>
          </p:nvCxnSpPr>
          <p:spPr>
            <a:xfrm>
              <a:off x="1265785" y="3794226"/>
              <a:ext cx="131239" cy="137200"/>
            </a:xfrm>
            <a:prstGeom prst="line">
              <a:avLst/>
            </a:prstGeom>
            <a:noFill/>
            <a:ln w="19050" cap="flat" cmpd="sng" algn="ctr">
              <a:solidFill>
                <a:srgbClr val="003C71">
                  <a:lumMod val="60000"/>
                  <a:lumOff val="40000"/>
                </a:srgbClr>
              </a:solidFill>
              <a:prstDash val="solid"/>
            </a:ln>
            <a:effectLst/>
          </p:spPr>
        </p:cxnSp>
        <p:cxnSp>
          <p:nvCxnSpPr>
            <p:cNvPr id="46" name="Straight Connector 45">
              <a:extLst>
                <a:ext uri="{FF2B5EF4-FFF2-40B4-BE49-F238E27FC236}">
                  <a16:creationId xmlns:a16="http://schemas.microsoft.com/office/drawing/2014/main" id="{2C989A72-947F-6F41-92A2-7CF0F99CEE21}"/>
                </a:ext>
              </a:extLst>
            </p:cNvPr>
            <p:cNvCxnSpPr>
              <a:stCxn id="56" idx="5"/>
              <a:endCxn id="62" idx="1"/>
            </p:cNvCxnSpPr>
            <p:nvPr/>
          </p:nvCxnSpPr>
          <p:spPr>
            <a:xfrm>
              <a:off x="1251112" y="3808045"/>
              <a:ext cx="118437" cy="269463"/>
            </a:xfrm>
            <a:prstGeom prst="line">
              <a:avLst/>
            </a:prstGeom>
            <a:noFill/>
            <a:ln w="19050" cap="flat" cmpd="sng" algn="ctr">
              <a:solidFill>
                <a:srgbClr val="003C71">
                  <a:lumMod val="60000"/>
                  <a:lumOff val="40000"/>
                </a:srgbClr>
              </a:solidFill>
              <a:prstDash val="solid"/>
            </a:ln>
            <a:effectLst/>
          </p:spPr>
        </p:cxnSp>
        <p:cxnSp>
          <p:nvCxnSpPr>
            <p:cNvPr id="47" name="Straight Connector 46">
              <a:extLst>
                <a:ext uri="{FF2B5EF4-FFF2-40B4-BE49-F238E27FC236}">
                  <a16:creationId xmlns:a16="http://schemas.microsoft.com/office/drawing/2014/main" id="{4FFA6A44-3AA5-6041-B499-397D32704762}"/>
                </a:ext>
              </a:extLst>
            </p:cNvPr>
            <p:cNvCxnSpPr>
              <a:stCxn id="57" idx="7"/>
              <a:endCxn id="60" idx="2"/>
            </p:cNvCxnSpPr>
            <p:nvPr/>
          </p:nvCxnSpPr>
          <p:spPr>
            <a:xfrm flipV="1">
              <a:off x="1251112" y="3841490"/>
              <a:ext cx="107057" cy="38505"/>
            </a:xfrm>
            <a:prstGeom prst="line">
              <a:avLst/>
            </a:prstGeom>
            <a:noFill/>
            <a:ln w="19050" cap="flat" cmpd="sng" algn="ctr">
              <a:solidFill>
                <a:srgbClr val="003C71">
                  <a:lumMod val="60000"/>
                  <a:lumOff val="40000"/>
                </a:srgbClr>
              </a:solidFill>
              <a:prstDash val="solid"/>
            </a:ln>
            <a:effectLst/>
          </p:spPr>
        </p:cxnSp>
        <p:cxnSp>
          <p:nvCxnSpPr>
            <p:cNvPr id="48" name="Straight Connector 47">
              <a:extLst>
                <a:ext uri="{FF2B5EF4-FFF2-40B4-BE49-F238E27FC236}">
                  <a16:creationId xmlns:a16="http://schemas.microsoft.com/office/drawing/2014/main" id="{63CE19C6-B15F-044D-AFB6-6D0EA6F41330}"/>
                </a:ext>
              </a:extLst>
            </p:cNvPr>
            <p:cNvCxnSpPr>
              <a:stCxn id="57" idx="6"/>
              <a:endCxn id="61" idx="1"/>
            </p:cNvCxnSpPr>
            <p:nvPr/>
          </p:nvCxnSpPr>
          <p:spPr>
            <a:xfrm>
              <a:off x="1262492" y="3910701"/>
              <a:ext cx="107057" cy="33444"/>
            </a:xfrm>
            <a:prstGeom prst="line">
              <a:avLst/>
            </a:prstGeom>
            <a:noFill/>
            <a:ln w="19050" cap="flat" cmpd="sng" algn="ctr">
              <a:solidFill>
                <a:srgbClr val="003C71">
                  <a:lumMod val="60000"/>
                  <a:lumOff val="40000"/>
                </a:srgbClr>
              </a:solidFill>
              <a:prstDash val="solid"/>
            </a:ln>
            <a:effectLst/>
          </p:spPr>
        </p:cxnSp>
        <p:cxnSp>
          <p:nvCxnSpPr>
            <p:cNvPr id="49" name="Straight Connector 48">
              <a:extLst>
                <a:ext uri="{FF2B5EF4-FFF2-40B4-BE49-F238E27FC236}">
                  <a16:creationId xmlns:a16="http://schemas.microsoft.com/office/drawing/2014/main" id="{DB1A1EFC-22FA-B249-B4B4-51A7603FAD8F}"/>
                </a:ext>
              </a:extLst>
            </p:cNvPr>
            <p:cNvCxnSpPr>
              <a:stCxn id="57" idx="5"/>
              <a:endCxn id="62" idx="2"/>
            </p:cNvCxnSpPr>
            <p:nvPr/>
          </p:nvCxnSpPr>
          <p:spPr>
            <a:xfrm>
              <a:off x="1251112" y="3941408"/>
              <a:ext cx="107057" cy="166807"/>
            </a:xfrm>
            <a:prstGeom prst="line">
              <a:avLst/>
            </a:prstGeom>
            <a:noFill/>
            <a:ln w="19050" cap="flat" cmpd="sng" algn="ctr">
              <a:solidFill>
                <a:srgbClr val="003C71">
                  <a:lumMod val="60000"/>
                  <a:lumOff val="40000"/>
                </a:srgbClr>
              </a:solidFill>
              <a:prstDash val="solid"/>
            </a:ln>
            <a:effectLst/>
          </p:spPr>
        </p:cxnSp>
        <p:cxnSp>
          <p:nvCxnSpPr>
            <p:cNvPr id="50" name="Straight Connector 49">
              <a:extLst>
                <a:ext uri="{FF2B5EF4-FFF2-40B4-BE49-F238E27FC236}">
                  <a16:creationId xmlns:a16="http://schemas.microsoft.com/office/drawing/2014/main" id="{3D3A38CF-9F35-CC4F-9B64-93C7171722A9}"/>
                </a:ext>
              </a:extLst>
            </p:cNvPr>
            <p:cNvCxnSpPr>
              <a:stCxn id="58" idx="7"/>
              <a:endCxn id="60" idx="3"/>
            </p:cNvCxnSpPr>
            <p:nvPr/>
          </p:nvCxnSpPr>
          <p:spPr>
            <a:xfrm flipV="1">
              <a:off x="1251112" y="3872196"/>
              <a:ext cx="118437" cy="141160"/>
            </a:xfrm>
            <a:prstGeom prst="line">
              <a:avLst/>
            </a:prstGeom>
            <a:noFill/>
            <a:ln w="19050" cap="flat" cmpd="sng" algn="ctr">
              <a:solidFill>
                <a:srgbClr val="003C71">
                  <a:lumMod val="60000"/>
                  <a:lumOff val="40000"/>
                </a:srgbClr>
              </a:solidFill>
              <a:prstDash val="solid"/>
            </a:ln>
            <a:effectLst/>
          </p:spPr>
        </p:cxnSp>
        <p:cxnSp>
          <p:nvCxnSpPr>
            <p:cNvPr id="51" name="Straight Connector 50">
              <a:extLst>
                <a:ext uri="{FF2B5EF4-FFF2-40B4-BE49-F238E27FC236}">
                  <a16:creationId xmlns:a16="http://schemas.microsoft.com/office/drawing/2014/main" id="{9BCA9008-B079-BB42-A601-14917F58683C}"/>
                </a:ext>
              </a:extLst>
            </p:cNvPr>
            <p:cNvCxnSpPr>
              <a:stCxn id="58" idx="6"/>
              <a:endCxn id="61" idx="2"/>
            </p:cNvCxnSpPr>
            <p:nvPr/>
          </p:nvCxnSpPr>
          <p:spPr>
            <a:xfrm flipV="1">
              <a:off x="1262492" y="3974852"/>
              <a:ext cx="95676" cy="69211"/>
            </a:xfrm>
            <a:prstGeom prst="line">
              <a:avLst/>
            </a:prstGeom>
            <a:noFill/>
            <a:ln w="19050" cap="flat" cmpd="sng" algn="ctr">
              <a:solidFill>
                <a:srgbClr val="003C71">
                  <a:lumMod val="60000"/>
                  <a:lumOff val="40000"/>
                </a:srgbClr>
              </a:solidFill>
              <a:prstDash val="solid"/>
            </a:ln>
            <a:effectLst/>
          </p:spPr>
        </p:cxnSp>
        <p:cxnSp>
          <p:nvCxnSpPr>
            <p:cNvPr id="52" name="Straight Connector 51">
              <a:extLst>
                <a:ext uri="{FF2B5EF4-FFF2-40B4-BE49-F238E27FC236}">
                  <a16:creationId xmlns:a16="http://schemas.microsoft.com/office/drawing/2014/main" id="{334B7CC9-10DD-DB43-B06A-4163EF70361D}"/>
                </a:ext>
              </a:extLst>
            </p:cNvPr>
            <p:cNvCxnSpPr>
              <a:stCxn id="58" idx="5"/>
              <a:endCxn id="62" idx="2"/>
            </p:cNvCxnSpPr>
            <p:nvPr/>
          </p:nvCxnSpPr>
          <p:spPr>
            <a:xfrm>
              <a:off x="1251112" y="4074770"/>
              <a:ext cx="107057" cy="33444"/>
            </a:xfrm>
            <a:prstGeom prst="line">
              <a:avLst/>
            </a:prstGeom>
            <a:noFill/>
            <a:ln w="19050" cap="flat" cmpd="sng" algn="ctr">
              <a:solidFill>
                <a:srgbClr val="003C71">
                  <a:lumMod val="60000"/>
                  <a:lumOff val="40000"/>
                </a:srgbClr>
              </a:solidFill>
              <a:prstDash val="solid"/>
            </a:ln>
            <a:effectLst/>
          </p:spPr>
        </p:cxnSp>
        <p:cxnSp>
          <p:nvCxnSpPr>
            <p:cNvPr id="53" name="Straight Connector 52">
              <a:extLst>
                <a:ext uri="{FF2B5EF4-FFF2-40B4-BE49-F238E27FC236}">
                  <a16:creationId xmlns:a16="http://schemas.microsoft.com/office/drawing/2014/main" id="{77261D76-18B1-D843-8148-C1E78B3FE687}"/>
                </a:ext>
              </a:extLst>
            </p:cNvPr>
            <p:cNvCxnSpPr>
              <a:stCxn id="59" idx="7"/>
              <a:endCxn id="60" idx="3"/>
            </p:cNvCxnSpPr>
            <p:nvPr/>
          </p:nvCxnSpPr>
          <p:spPr>
            <a:xfrm flipV="1">
              <a:off x="1247608" y="3872196"/>
              <a:ext cx="121941" cy="274522"/>
            </a:xfrm>
            <a:prstGeom prst="line">
              <a:avLst/>
            </a:prstGeom>
            <a:noFill/>
            <a:ln w="19050" cap="flat" cmpd="sng" algn="ctr">
              <a:solidFill>
                <a:srgbClr val="003C71">
                  <a:lumMod val="60000"/>
                  <a:lumOff val="40000"/>
                </a:srgbClr>
              </a:solidFill>
              <a:prstDash val="solid"/>
            </a:ln>
            <a:effectLst/>
          </p:spPr>
        </p:cxnSp>
        <p:cxnSp>
          <p:nvCxnSpPr>
            <p:cNvPr id="54" name="Straight Connector 53">
              <a:extLst>
                <a:ext uri="{FF2B5EF4-FFF2-40B4-BE49-F238E27FC236}">
                  <a16:creationId xmlns:a16="http://schemas.microsoft.com/office/drawing/2014/main" id="{AC7A53BF-F82D-D84C-B1B5-762A85F5FDB7}"/>
                </a:ext>
              </a:extLst>
            </p:cNvPr>
            <p:cNvCxnSpPr>
              <a:stCxn id="59" idx="6"/>
              <a:endCxn id="61" idx="3"/>
            </p:cNvCxnSpPr>
            <p:nvPr/>
          </p:nvCxnSpPr>
          <p:spPr>
            <a:xfrm flipV="1">
              <a:off x="1258989" y="4005559"/>
              <a:ext cx="110560" cy="171867"/>
            </a:xfrm>
            <a:prstGeom prst="line">
              <a:avLst/>
            </a:prstGeom>
            <a:noFill/>
            <a:ln w="19050" cap="flat" cmpd="sng" algn="ctr">
              <a:solidFill>
                <a:srgbClr val="003C71">
                  <a:lumMod val="60000"/>
                  <a:lumOff val="40000"/>
                </a:srgbClr>
              </a:solidFill>
              <a:prstDash val="solid"/>
            </a:ln>
            <a:effectLst/>
          </p:spPr>
        </p:cxnSp>
        <p:cxnSp>
          <p:nvCxnSpPr>
            <p:cNvPr id="55" name="Straight Connector 54">
              <a:extLst>
                <a:ext uri="{FF2B5EF4-FFF2-40B4-BE49-F238E27FC236}">
                  <a16:creationId xmlns:a16="http://schemas.microsoft.com/office/drawing/2014/main" id="{7A4BBEA4-55CE-0D44-9D27-FFC7A3A6B614}"/>
                </a:ext>
              </a:extLst>
            </p:cNvPr>
            <p:cNvCxnSpPr>
              <a:stCxn id="59" idx="5"/>
              <a:endCxn id="62" idx="3"/>
            </p:cNvCxnSpPr>
            <p:nvPr/>
          </p:nvCxnSpPr>
          <p:spPr>
            <a:xfrm flipV="1">
              <a:off x="1247608" y="4138921"/>
              <a:ext cx="121941" cy="69211"/>
            </a:xfrm>
            <a:prstGeom prst="line">
              <a:avLst/>
            </a:prstGeom>
            <a:noFill/>
            <a:ln w="19050" cap="flat" cmpd="sng" algn="ctr">
              <a:solidFill>
                <a:srgbClr val="003C71">
                  <a:lumMod val="60000"/>
                  <a:lumOff val="40000"/>
                </a:srgbClr>
              </a:solidFill>
              <a:prstDash val="solid"/>
            </a:ln>
            <a:effectLst/>
          </p:spPr>
        </p:cxnSp>
        <p:sp>
          <p:nvSpPr>
            <p:cNvPr id="56" name="Oval 55">
              <a:extLst>
                <a:ext uri="{FF2B5EF4-FFF2-40B4-BE49-F238E27FC236}">
                  <a16:creationId xmlns:a16="http://schemas.microsoft.com/office/drawing/2014/main" id="{B27B6E5C-6866-9848-95DF-9E84A24738D1}"/>
                </a:ext>
              </a:extLst>
            </p:cNvPr>
            <p:cNvSpPr/>
            <p:nvPr/>
          </p:nvSpPr>
          <p:spPr>
            <a:xfrm>
              <a:off x="1184782" y="3733913"/>
              <a:ext cx="77711" cy="86851"/>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3C71"/>
                </a:solidFill>
                <a:effectLst/>
                <a:uLnTx/>
                <a:uFillTx/>
                <a:latin typeface="Intel Clear"/>
                <a:ea typeface="+mn-ea"/>
                <a:cs typeface="+mn-cs"/>
              </a:endParaRPr>
            </a:p>
          </p:txBody>
        </p:sp>
        <p:sp>
          <p:nvSpPr>
            <p:cNvPr id="57" name="Oval 56">
              <a:extLst>
                <a:ext uri="{FF2B5EF4-FFF2-40B4-BE49-F238E27FC236}">
                  <a16:creationId xmlns:a16="http://schemas.microsoft.com/office/drawing/2014/main" id="{AE37211A-B854-484F-A358-FBABCDA3EDA3}"/>
                </a:ext>
              </a:extLst>
            </p:cNvPr>
            <p:cNvSpPr/>
            <p:nvPr/>
          </p:nvSpPr>
          <p:spPr>
            <a:xfrm>
              <a:off x="1184782" y="3867275"/>
              <a:ext cx="77711" cy="86851"/>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3C71"/>
                </a:solidFill>
                <a:effectLst/>
                <a:uLnTx/>
                <a:uFillTx/>
                <a:latin typeface="Intel Clear"/>
                <a:ea typeface="+mn-ea"/>
                <a:cs typeface="+mn-cs"/>
              </a:endParaRPr>
            </a:p>
          </p:txBody>
        </p:sp>
        <p:sp>
          <p:nvSpPr>
            <p:cNvPr id="58" name="Oval 57">
              <a:extLst>
                <a:ext uri="{FF2B5EF4-FFF2-40B4-BE49-F238E27FC236}">
                  <a16:creationId xmlns:a16="http://schemas.microsoft.com/office/drawing/2014/main" id="{969BE85D-0F31-B349-96A8-F6968211E9C8}"/>
                </a:ext>
              </a:extLst>
            </p:cNvPr>
            <p:cNvSpPr/>
            <p:nvPr/>
          </p:nvSpPr>
          <p:spPr>
            <a:xfrm>
              <a:off x="1184782" y="4000638"/>
              <a:ext cx="77711" cy="86851"/>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3C71"/>
                </a:solidFill>
                <a:effectLst/>
                <a:uLnTx/>
                <a:uFillTx/>
                <a:latin typeface="Intel Clear"/>
                <a:ea typeface="+mn-ea"/>
                <a:cs typeface="+mn-cs"/>
              </a:endParaRPr>
            </a:p>
          </p:txBody>
        </p:sp>
        <p:sp>
          <p:nvSpPr>
            <p:cNvPr id="59" name="Oval 58">
              <a:extLst>
                <a:ext uri="{FF2B5EF4-FFF2-40B4-BE49-F238E27FC236}">
                  <a16:creationId xmlns:a16="http://schemas.microsoft.com/office/drawing/2014/main" id="{19D93A05-10E1-5548-877C-7CD5AAE89956}"/>
                </a:ext>
              </a:extLst>
            </p:cNvPr>
            <p:cNvSpPr/>
            <p:nvPr/>
          </p:nvSpPr>
          <p:spPr>
            <a:xfrm>
              <a:off x="1181278" y="4134000"/>
              <a:ext cx="77711" cy="86851"/>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3C71"/>
                </a:solidFill>
                <a:effectLst/>
                <a:uLnTx/>
                <a:uFillTx/>
                <a:latin typeface="Intel Clear"/>
                <a:ea typeface="+mn-ea"/>
                <a:cs typeface="+mn-cs"/>
              </a:endParaRPr>
            </a:p>
          </p:txBody>
        </p:sp>
        <p:sp>
          <p:nvSpPr>
            <p:cNvPr id="60" name="Oval 59">
              <a:extLst>
                <a:ext uri="{FF2B5EF4-FFF2-40B4-BE49-F238E27FC236}">
                  <a16:creationId xmlns:a16="http://schemas.microsoft.com/office/drawing/2014/main" id="{56271409-6EC6-1A4F-B0B1-8660B7F05025}"/>
                </a:ext>
              </a:extLst>
            </p:cNvPr>
            <p:cNvSpPr/>
            <p:nvPr/>
          </p:nvSpPr>
          <p:spPr>
            <a:xfrm>
              <a:off x="1358169" y="3798064"/>
              <a:ext cx="77711" cy="86851"/>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3C71"/>
                </a:solidFill>
                <a:effectLst/>
                <a:uLnTx/>
                <a:uFillTx/>
                <a:latin typeface="Intel Clear"/>
                <a:ea typeface="+mn-ea"/>
                <a:cs typeface="+mn-cs"/>
              </a:endParaRPr>
            </a:p>
          </p:txBody>
        </p:sp>
        <p:sp>
          <p:nvSpPr>
            <p:cNvPr id="61" name="Oval 60">
              <a:extLst>
                <a:ext uri="{FF2B5EF4-FFF2-40B4-BE49-F238E27FC236}">
                  <a16:creationId xmlns:a16="http://schemas.microsoft.com/office/drawing/2014/main" id="{2B487045-0866-824B-8F4D-8DC92F400210}"/>
                </a:ext>
              </a:extLst>
            </p:cNvPr>
            <p:cNvSpPr/>
            <p:nvPr/>
          </p:nvSpPr>
          <p:spPr>
            <a:xfrm>
              <a:off x="1358169" y="3931427"/>
              <a:ext cx="77711" cy="86851"/>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3C71"/>
                </a:solidFill>
                <a:effectLst/>
                <a:uLnTx/>
                <a:uFillTx/>
                <a:latin typeface="Intel Clear"/>
                <a:ea typeface="+mn-ea"/>
                <a:cs typeface="+mn-cs"/>
              </a:endParaRPr>
            </a:p>
          </p:txBody>
        </p:sp>
        <p:sp>
          <p:nvSpPr>
            <p:cNvPr id="62" name="Oval 61">
              <a:extLst>
                <a:ext uri="{FF2B5EF4-FFF2-40B4-BE49-F238E27FC236}">
                  <a16:creationId xmlns:a16="http://schemas.microsoft.com/office/drawing/2014/main" id="{2E9FF584-532B-504B-8498-FFA9B7D181F9}"/>
                </a:ext>
              </a:extLst>
            </p:cNvPr>
            <p:cNvSpPr/>
            <p:nvPr/>
          </p:nvSpPr>
          <p:spPr>
            <a:xfrm>
              <a:off x="1358169" y="4064789"/>
              <a:ext cx="77711" cy="86851"/>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3C71"/>
                </a:solidFill>
                <a:effectLst/>
                <a:uLnTx/>
                <a:uFillTx/>
                <a:latin typeface="Intel Clear"/>
                <a:ea typeface="+mn-ea"/>
                <a:cs typeface="+mn-cs"/>
              </a:endParaRPr>
            </a:p>
          </p:txBody>
        </p:sp>
        <p:sp>
          <p:nvSpPr>
            <p:cNvPr id="63" name="Oval 62">
              <a:extLst>
                <a:ext uri="{FF2B5EF4-FFF2-40B4-BE49-F238E27FC236}">
                  <a16:creationId xmlns:a16="http://schemas.microsoft.com/office/drawing/2014/main" id="{5FC017B3-071F-1143-8B15-8779D67BD0A7}"/>
                </a:ext>
              </a:extLst>
            </p:cNvPr>
            <p:cNvSpPr/>
            <p:nvPr/>
          </p:nvSpPr>
          <p:spPr>
            <a:xfrm>
              <a:off x="1531556" y="3798064"/>
              <a:ext cx="77711" cy="86851"/>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3C71"/>
                </a:solidFill>
                <a:effectLst/>
                <a:uLnTx/>
                <a:uFillTx/>
                <a:latin typeface="Intel Clear"/>
                <a:ea typeface="+mn-ea"/>
                <a:cs typeface="+mn-cs"/>
              </a:endParaRPr>
            </a:p>
          </p:txBody>
        </p:sp>
        <p:sp>
          <p:nvSpPr>
            <p:cNvPr id="64" name="Oval 63">
              <a:extLst>
                <a:ext uri="{FF2B5EF4-FFF2-40B4-BE49-F238E27FC236}">
                  <a16:creationId xmlns:a16="http://schemas.microsoft.com/office/drawing/2014/main" id="{14516FA0-5310-9441-9800-D45398C8D990}"/>
                </a:ext>
              </a:extLst>
            </p:cNvPr>
            <p:cNvSpPr/>
            <p:nvPr/>
          </p:nvSpPr>
          <p:spPr>
            <a:xfrm>
              <a:off x="1531556" y="3931427"/>
              <a:ext cx="77711" cy="86851"/>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3C71"/>
                </a:solidFill>
                <a:effectLst/>
                <a:uLnTx/>
                <a:uFillTx/>
                <a:latin typeface="Intel Clear"/>
                <a:ea typeface="+mn-ea"/>
                <a:cs typeface="+mn-cs"/>
              </a:endParaRPr>
            </a:p>
          </p:txBody>
        </p:sp>
        <p:sp>
          <p:nvSpPr>
            <p:cNvPr id="65" name="Oval 64">
              <a:extLst>
                <a:ext uri="{FF2B5EF4-FFF2-40B4-BE49-F238E27FC236}">
                  <a16:creationId xmlns:a16="http://schemas.microsoft.com/office/drawing/2014/main" id="{8403EABD-C30D-B147-BD37-89AE472FDA2E}"/>
                </a:ext>
              </a:extLst>
            </p:cNvPr>
            <p:cNvSpPr/>
            <p:nvPr/>
          </p:nvSpPr>
          <p:spPr>
            <a:xfrm>
              <a:off x="1531556" y="4064789"/>
              <a:ext cx="77711" cy="86851"/>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3C71"/>
                </a:solidFill>
                <a:effectLst/>
                <a:uLnTx/>
                <a:uFillTx/>
                <a:latin typeface="Intel Clear"/>
                <a:ea typeface="+mn-ea"/>
                <a:cs typeface="+mn-cs"/>
              </a:endParaRPr>
            </a:p>
          </p:txBody>
        </p:sp>
      </p:grpSp>
      <p:sp>
        <p:nvSpPr>
          <p:cNvPr id="66" name="Oval 65">
            <a:extLst>
              <a:ext uri="{FF2B5EF4-FFF2-40B4-BE49-F238E27FC236}">
                <a16:creationId xmlns:a16="http://schemas.microsoft.com/office/drawing/2014/main" id="{A203CB21-ED76-DF49-BBE7-F44E765BEC58}"/>
              </a:ext>
            </a:extLst>
          </p:cNvPr>
          <p:cNvSpPr/>
          <p:nvPr/>
        </p:nvSpPr>
        <p:spPr>
          <a:xfrm>
            <a:off x="9861708" y="5202854"/>
            <a:ext cx="1476852" cy="329989"/>
          </a:xfrm>
          <a:prstGeom prst="ellipse">
            <a:avLst/>
          </a:prstGeom>
          <a:gradFill rotWithShape="1">
            <a:gsLst>
              <a:gs pos="0">
                <a:srgbClr val="F3D54E">
                  <a:tint val="50000"/>
                  <a:satMod val="300000"/>
                </a:srgbClr>
              </a:gs>
              <a:gs pos="35000">
                <a:srgbClr val="F3D54E">
                  <a:tint val="37000"/>
                  <a:satMod val="300000"/>
                </a:srgbClr>
              </a:gs>
              <a:gs pos="100000">
                <a:srgbClr val="F3D54E">
                  <a:tint val="15000"/>
                  <a:satMod val="350000"/>
                </a:srgbClr>
              </a:gs>
            </a:gsLst>
            <a:lin ang="16200000" scaled="1"/>
          </a:gradFill>
          <a:ln w="9525" cap="flat" cmpd="sng" algn="ctr">
            <a:solidFill>
              <a:srgbClr val="F3D54E">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ts val="9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2060"/>
                </a:solidFill>
                <a:effectLst/>
                <a:uLnTx/>
                <a:uFillTx/>
                <a:latin typeface="Intel Clear"/>
                <a:ea typeface="+mn-ea"/>
                <a:cs typeface="+mn-cs"/>
              </a:rPr>
              <a:t>Extendibility OpenCL </a:t>
            </a:r>
            <a:r>
              <a:rPr kumimoji="0" lang="en-US" sz="800" b="0" i="0" u="none" strike="noStrike" kern="0" cap="none" spc="0" normalizeH="0" baseline="0" noProof="0" dirty="0">
                <a:ln>
                  <a:noFill/>
                </a:ln>
                <a:solidFill>
                  <a:srgbClr val="002060"/>
                </a:solidFill>
                <a:effectLst/>
                <a:uLnTx/>
                <a:uFillTx/>
                <a:latin typeface="Intel Clear"/>
                <a:ea typeface="+mn-ea"/>
                <a:cs typeface="+mn-cs"/>
              </a:rPr>
              <a:t>(1H’19)</a:t>
            </a:r>
          </a:p>
        </p:txBody>
      </p:sp>
    </p:spTree>
    <p:extLst>
      <p:ext uri="{BB962C8B-B14F-4D97-AF65-F5344CB8AC3E}">
        <p14:creationId xmlns:p14="http://schemas.microsoft.com/office/powerpoint/2010/main" val="320371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98F131-07F3-4CE9-B37E-E766BF721922}"/>
              </a:ext>
            </a:extLst>
          </p:cNvPr>
          <p:cNvSpPr>
            <a:spLocks noGrp="1"/>
          </p:cNvSpPr>
          <p:nvPr>
            <p:ph type="title"/>
          </p:nvPr>
        </p:nvSpPr>
        <p:spPr/>
        <p:txBody>
          <a:bodyPr/>
          <a:lstStyle/>
          <a:p>
            <a:r>
              <a:rPr lang="en-US" dirty="0">
                <a:solidFill>
                  <a:schemeClr val="accent3">
                    <a:alpha val="90000"/>
                  </a:schemeClr>
                </a:solidFill>
              </a:rPr>
              <a:t>Developer</a:t>
            </a:r>
            <a:r>
              <a:rPr lang="en-US" dirty="0"/>
              <a:t> Workflow</a:t>
            </a:r>
          </a:p>
        </p:txBody>
      </p:sp>
      <p:sp>
        <p:nvSpPr>
          <p:cNvPr id="4" name="Slide Number Placeholder 3">
            <a:extLst>
              <a:ext uri="{FF2B5EF4-FFF2-40B4-BE49-F238E27FC236}">
                <a16:creationId xmlns:a16="http://schemas.microsoft.com/office/drawing/2014/main" id="{33DF1A01-FAAF-47A3-9D33-8767E8AE525D}"/>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23</a:t>
            </a:fld>
            <a:endParaRPr lang="en-US" dirty="0">
              <a:solidFill>
                <a:prstClr val="white"/>
              </a:solidFill>
            </a:endParaRPr>
          </a:p>
        </p:txBody>
      </p:sp>
      <p:pic>
        <p:nvPicPr>
          <p:cNvPr id="1026" name="Picture 2" descr="Diagram of OpenVINO Toolkit Deep Learning">
            <a:extLst>
              <a:ext uri="{FF2B5EF4-FFF2-40B4-BE49-F238E27FC236}">
                <a16:creationId xmlns:a16="http://schemas.microsoft.com/office/drawing/2014/main" id="{F69E89F3-B8AD-42A7-A7FC-D86C5ECFE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752" y="1205360"/>
            <a:ext cx="8593591" cy="5097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20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5522" y="2184037"/>
            <a:ext cx="11381357" cy="304618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spcBef>
                <a:spcPts val="400"/>
              </a:spcBef>
              <a:spcAft>
                <a:spcPts val="400"/>
              </a:spcAft>
              <a:defRPr/>
            </a:pPr>
            <a:r>
              <a:rPr lang="en-US" sz="2133" b="1" spc="-27" dirty="0">
                <a:solidFill>
                  <a:schemeClr val="tx1"/>
                </a:solidFill>
              </a:rPr>
              <a:t>Intel offers the broadest portfolio of hardware and software that help you</a:t>
            </a:r>
            <a:endParaRPr lang="en-US" sz="2133" b="1" dirty="0">
              <a:solidFill>
                <a:schemeClr val="tx1"/>
              </a:solidFill>
            </a:endParaRPr>
          </a:p>
          <a:p>
            <a:pPr marL="383108" indent="-228594">
              <a:spcBef>
                <a:spcPts val="667"/>
              </a:spcBef>
              <a:spcAft>
                <a:spcPts val="667"/>
              </a:spcAft>
              <a:buFont typeface="Wingdings" panose="05000000000000000000" pitchFamily="2" charset="2"/>
              <a:buChar char="§"/>
              <a:defRPr/>
            </a:pPr>
            <a:r>
              <a:rPr lang="en-US" sz="1867" spc="-27" dirty="0">
                <a:solidFill>
                  <a:schemeClr val="tx1"/>
                </a:solidFill>
              </a:rPr>
              <a:t>Accelerate workloads for a wide range of solutions and vertical use cases</a:t>
            </a:r>
          </a:p>
          <a:p>
            <a:pPr marL="383108" indent="-228594">
              <a:spcBef>
                <a:spcPts val="667"/>
              </a:spcBef>
              <a:spcAft>
                <a:spcPts val="667"/>
              </a:spcAft>
              <a:buFont typeface="Wingdings" panose="05000000000000000000" pitchFamily="2" charset="2"/>
              <a:buChar char="§"/>
              <a:defRPr/>
            </a:pPr>
            <a:r>
              <a:rPr lang="en-US" sz="1867" dirty="0">
                <a:solidFill>
                  <a:schemeClr val="tx1"/>
                </a:solidFill>
              </a:rPr>
              <a:t>Increase application performance through Intel accelerators and flexible heterogeneous architectures</a:t>
            </a:r>
            <a:r>
              <a:rPr lang="en-US" sz="1867" baseline="30000" dirty="0">
                <a:solidFill>
                  <a:schemeClr val="tx1"/>
                </a:solidFill>
              </a:rPr>
              <a:t>1</a:t>
            </a:r>
            <a:r>
              <a:rPr lang="en-US" sz="1867" dirty="0">
                <a:solidFill>
                  <a:schemeClr val="tx1"/>
                </a:solidFill>
              </a:rPr>
              <a:t> </a:t>
            </a:r>
            <a:r>
              <a:rPr lang="en-US" sz="1733" dirty="0">
                <a:solidFill>
                  <a:schemeClr val="tx1"/>
                </a:solidFill>
              </a:rPr>
              <a:t>(CPU, CPU w/integrated graphics (GPU), FPGA, and Vision Processing Units (VPU))</a:t>
            </a:r>
          </a:p>
          <a:p>
            <a:pPr marL="383108" indent="-228594">
              <a:spcBef>
                <a:spcPts val="667"/>
              </a:spcBef>
              <a:spcAft>
                <a:spcPts val="667"/>
              </a:spcAft>
              <a:buFont typeface="Wingdings" panose="05000000000000000000" pitchFamily="2" charset="2"/>
              <a:buChar char="§"/>
              <a:defRPr/>
            </a:pPr>
            <a:r>
              <a:rPr lang="en-US" sz="1867" dirty="0">
                <a:solidFill>
                  <a:schemeClr val="tx1"/>
                </a:solidFill>
              </a:rPr>
              <a:t>Drive power, cost  and development efficiencies to designs and applications for cameras, </a:t>
            </a:r>
            <a:br>
              <a:rPr lang="en-US" sz="1867" dirty="0">
                <a:solidFill>
                  <a:schemeClr val="tx1"/>
                </a:solidFill>
              </a:rPr>
            </a:br>
            <a:r>
              <a:rPr lang="en-US" sz="1867" dirty="0">
                <a:solidFill>
                  <a:schemeClr val="tx1"/>
                </a:solidFill>
              </a:rPr>
              <a:t>gateways, network video recorders, and servers</a:t>
            </a:r>
          </a:p>
          <a:p>
            <a:pPr marL="383108" indent="-228594">
              <a:spcBef>
                <a:spcPts val="667"/>
              </a:spcBef>
              <a:spcAft>
                <a:spcPts val="667"/>
              </a:spcAft>
              <a:buFont typeface="Wingdings" panose="05000000000000000000" pitchFamily="2" charset="2"/>
              <a:buChar char="§"/>
              <a:defRPr/>
            </a:pPr>
            <a:r>
              <a:rPr lang="en-US" sz="1867" dirty="0">
                <a:solidFill>
                  <a:schemeClr val="tx1"/>
                </a:solidFill>
              </a:rPr>
              <a:t>Enable deep learning capabilities for smarter, faster analytics—transform data into artificial </a:t>
            </a:r>
            <a:br>
              <a:rPr lang="en-US" sz="1867" dirty="0">
                <a:solidFill>
                  <a:schemeClr val="tx1"/>
                </a:solidFill>
              </a:rPr>
            </a:br>
            <a:r>
              <a:rPr lang="en-US" sz="1867" dirty="0">
                <a:solidFill>
                  <a:schemeClr val="tx1"/>
                </a:solidFill>
              </a:rPr>
              <a:t>intelligence for competitive advantage</a:t>
            </a:r>
            <a:endParaRPr lang="en-US" sz="1600" dirty="0">
              <a:solidFill>
                <a:schemeClr val="tx1"/>
              </a:solidFill>
            </a:endParaRPr>
          </a:p>
          <a:p>
            <a:pPr marL="80431">
              <a:spcAft>
                <a:spcPts val="667"/>
              </a:spcAft>
              <a:defRPr/>
            </a:pPr>
            <a:endParaRPr lang="en-US" sz="1600" dirty="0">
              <a:solidFill>
                <a:schemeClr val="tx1"/>
              </a:solidFill>
            </a:endParaRPr>
          </a:p>
          <a:p>
            <a:pPr marL="80431">
              <a:spcAft>
                <a:spcPts val="667"/>
              </a:spcAft>
              <a:defRPr/>
            </a:pPr>
            <a:endParaRPr lang="en-US" sz="1600" dirty="0">
              <a:solidFill>
                <a:schemeClr val="tx1"/>
              </a:solidFill>
            </a:endParaRPr>
          </a:p>
          <a:p>
            <a:pPr>
              <a:defRPr/>
            </a:pPr>
            <a:endParaRPr lang="en-US" sz="800" dirty="0">
              <a:solidFill>
                <a:schemeClr val="tx1"/>
              </a:solidFill>
            </a:endParaRPr>
          </a:p>
        </p:txBody>
      </p:sp>
      <p:sp>
        <p:nvSpPr>
          <p:cNvPr id="2" name="Title 1"/>
          <p:cNvSpPr>
            <a:spLocks noGrp="1"/>
          </p:cNvSpPr>
          <p:nvPr>
            <p:ph type="title"/>
          </p:nvPr>
        </p:nvSpPr>
        <p:spPr/>
        <p:txBody>
          <a:bodyPr/>
          <a:lstStyle/>
          <a:p>
            <a:r>
              <a:rPr lang="en-US" spc="-40" dirty="0">
                <a:solidFill>
                  <a:schemeClr val="accent3">
                    <a:alpha val="90000"/>
                  </a:schemeClr>
                </a:solidFill>
              </a:rPr>
              <a:t>Intel</a:t>
            </a:r>
            <a:r>
              <a:rPr lang="en-US" spc="-40" dirty="0"/>
              <a:t> as Best Choice for Vision Solutions</a:t>
            </a:r>
          </a:p>
        </p:txBody>
      </p:sp>
      <p:sp>
        <p:nvSpPr>
          <p:cNvPr id="5" name="Text Placeholder 4">
            <a:extLst>
              <a:ext uri="{FF2B5EF4-FFF2-40B4-BE49-F238E27FC236}">
                <a16:creationId xmlns:a16="http://schemas.microsoft.com/office/drawing/2014/main" id="{1806774F-A05B-4072-BA77-CDEFD46D3329}"/>
              </a:ext>
            </a:extLst>
          </p:cNvPr>
          <p:cNvSpPr>
            <a:spLocks noGrp="1"/>
          </p:cNvSpPr>
          <p:nvPr>
            <p:ph type="body" sz="quarter" idx="13"/>
          </p:nvPr>
        </p:nvSpPr>
        <p:spPr/>
        <p:txBody>
          <a:bodyPr/>
          <a:lstStyle/>
          <a:p>
            <a:endParaRPr lang="en-US"/>
          </a:p>
        </p:txBody>
      </p:sp>
      <p:sp>
        <p:nvSpPr>
          <p:cNvPr id="4" name="Slide Number Placeholder 1"/>
          <p:cNvSpPr>
            <a:spLocks noGrp="1"/>
          </p:cNvSpPr>
          <p:nvPr>
            <p:ph type="sldNum" sz="quarter" idx="14"/>
          </p:nvPr>
        </p:nvSpPr>
        <p:spPr/>
        <p:txBody>
          <a:bodyPr/>
          <a:lstStyle/>
          <a:p>
            <a:fld id="{E028E60A-6F70-4C83-BDFB-6F32BD4DB5F9}" type="slidenum">
              <a:rPr lang="en-US" smtClean="0">
                <a:solidFill>
                  <a:prstClr val="white"/>
                </a:solidFill>
              </a:rPr>
              <a:pPr/>
              <a:t>24</a:t>
            </a:fld>
            <a:endParaRPr lang="en-US" dirty="0">
              <a:solidFill>
                <a:prstClr val="white"/>
              </a:solidFill>
            </a:endParaRPr>
          </a:p>
        </p:txBody>
      </p:sp>
      <p:sp>
        <p:nvSpPr>
          <p:cNvPr id="15" name="TextBox 14"/>
          <p:cNvSpPr txBox="1"/>
          <p:nvPr/>
        </p:nvSpPr>
        <p:spPr>
          <a:xfrm>
            <a:off x="3806908" y="6540733"/>
            <a:ext cx="5785827" cy="123111"/>
          </a:xfrm>
          <a:prstGeom prst="rect">
            <a:avLst/>
          </a:prstGeom>
          <a:noFill/>
        </p:spPr>
        <p:txBody>
          <a:bodyPr vert="horz" wrap="square" lIns="0" tIns="0" rIns="0" bIns="0" rtlCol="0">
            <a:spAutoFit/>
          </a:bodyPr>
          <a:lstStyle/>
          <a:p>
            <a:r>
              <a:rPr lang="en-US" sz="800" baseline="30000" dirty="0">
                <a:solidFill>
                  <a:srgbClr val="B1BABF"/>
                </a:solidFill>
              </a:rPr>
              <a:t>1</a:t>
            </a:r>
            <a:r>
              <a:rPr lang="en-US" sz="800" dirty="0">
                <a:solidFill>
                  <a:srgbClr val="B1BABF"/>
                </a:solidFill>
              </a:rPr>
              <a:t>Certain technical specifications and select processors/skus apply. See </a:t>
            </a:r>
            <a:r>
              <a:rPr lang="en-US" sz="800" dirty="0">
                <a:solidFill>
                  <a:srgbClr val="B1BABF"/>
                </a:solidFill>
                <a:hlinkClick r:id="rId3"/>
              </a:rPr>
              <a:t>product site</a:t>
            </a:r>
            <a:r>
              <a:rPr lang="en-US" sz="800" dirty="0">
                <a:solidFill>
                  <a:srgbClr val="B1BABF"/>
                </a:solidFill>
              </a:rPr>
              <a:t> for more details.</a:t>
            </a:r>
          </a:p>
        </p:txBody>
      </p:sp>
      <p:sp>
        <p:nvSpPr>
          <p:cNvPr id="11" name="Rectangle 10"/>
          <p:cNvSpPr/>
          <p:nvPr/>
        </p:nvSpPr>
        <p:spPr>
          <a:xfrm>
            <a:off x="485522" y="1078159"/>
            <a:ext cx="11266212" cy="804439"/>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spcBef>
                <a:spcPts val="400"/>
              </a:spcBef>
              <a:spcAft>
                <a:spcPts val="400"/>
              </a:spcAft>
              <a:defRPr/>
            </a:pPr>
            <a:r>
              <a:rPr lang="en-US" sz="2400" spc="-27" dirty="0">
                <a:solidFill>
                  <a:schemeClr val="tx1"/>
                </a:solidFill>
              </a:rPr>
              <a:t>Deliver High Performance Computer Vision &amp; Deep Learning</a:t>
            </a:r>
            <a:br>
              <a:rPr lang="en-US" sz="2400" spc="-27" dirty="0">
                <a:solidFill>
                  <a:schemeClr val="tx1"/>
                </a:solidFill>
              </a:rPr>
            </a:br>
            <a:r>
              <a:rPr lang="en-US" sz="2400" spc="-27" dirty="0">
                <a:solidFill>
                  <a:schemeClr val="tx1"/>
                </a:solidFill>
              </a:rPr>
              <a:t>Transform Data &amp; Results into Artificial Intelligence</a:t>
            </a:r>
          </a:p>
          <a:p>
            <a:pPr algn="ctr">
              <a:spcBef>
                <a:spcPts val="400"/>
              </a:spcBef>
              <a:spcAft>
                <a:spcPts val="400"/>
              </a:spcAft>
              <a:defRPr/>
            </a:pPr>
            <a:endParaRPr lang="en-US" sz="267" b="1" dirty="0">
              <a:solidFill>
                <a:schemeClr val="tx1"/>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7349" y="5285028"/>
            <a:ext cx="925944" cy="84278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2499" y="5285028"/>
            <a:ext cx="900263" cy="893117"/>
          </a:xfrm>
          <a:prstGeom prst="rect">
            <a:avLst/>
          </a:prstGeom>
        </p:spPr>
      </p:pic>
    </p:spTree>
    <p:extLst>
      <p:ext uri="{BB962C8B-B14F-4D97-AF65-F5344CB8AC3E}">
        <p14:creationId xmlns:p14="http://schemas.microsoft.com/office/powerpoint/2010/main" val="4075170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dirty="0">
                <a:solidFill>
                  <a:schemeClr val="accent3">
                    <a:alpha val="90000"/>
                  </a:schemeClr>
                </a:solidFill>
              </a:rPr>
              <a:t>Choosing</a:t>
            </a:r>
            <a:r>
              <a:rPr lang="en-US" sz="5400" dirty="0"/>
              <a:t> the “Right” Hardware</a:t>
            </a:r>
          </a:p>
        </p:txBody>
      </p:sp>
      <p:sp>
        <p:nvSpPr>
          <p:cNvPr id="4" name="Content Placeholder 3"/>
          <p:cNvSpPr>
            <a:spLocks noGrp="1"/>
          </p:cNvSpPr>
          <p:nvPr>
            <p:ph type="body" sz="quarter" idx="13"/>
          </p:nvPr>
        </p:nvSpPr>
        <p:spPr>
          <a:xfrm>
            <a:off x="471950" y="1395184"/>
            <a:ext cx="5148120" cy="4918521"/>
          </a:xfrm>
        </p:spPr>
        <p:txBody>
          <a:bodyPr/>
          <a:lstStyle/>
          <a:p>
            <a:pPr>
              <a:spcBef>
                <a:spcPts val="1200"/>
              </a:spcBef>
            </a:pPr>
            <a:r>
              <a:rPr lang="en-US" sz="2200" dirty="0">
                <a:solidFill>
                  <a:schemeClr val="tx1"/>
                </a:solidFill>
              </a:rPr>
              <a:t>Power/Performance Efficiency Varies</a:t>
            </a:r>
          </a:p>
          <a:p>
            <a:pPr marL="681550" lvl="1" indent="-380990">
              <a:spcBef>
                <a:spcPts val="1200"/>
              </a:spcBef>
              <a:buFont typeface="Wingdings" panose="05000000000000000000" pitchFamily="2" charset="2"/>
              <a:buChar char="§"/>
            </a:pPr>
            <a:r>
              <a:rPr lang="en-US" sz="2200" dirty="0">
                <a:solidFill>
                  <a:schemeClr val="tx1"/>
                </a:solidFill>
              </a:rPr>
              <a:t>Running the right workload on the right piece of hardware </a:t>
            </a:r>
            <a:r>
              <a:rPr lang="en-US" sz="2200" dirty="0">
                <a:solidFill>
                  <a:schemeClr val="tx1"/>
                </a:solidFill>
                <a:sym typeface="Wingdings" panose="05000000000000000000" pitchFamily="2" charset="2"/>
              </a:rPr>
              <a:t> </a:t>
            </a:r>
            <a:r>
              <a:rPr lang="en-US" sz="2200" dirty="0">
                <a:solidFill>
                  <a:schemeClr val="tx1"/>
                </a:solidFill>
              </a:rPr>
              <a:t>higher efficiency</a:t>
            </a:r>
          </a:p>
          <a:p>
            <a:pPr marL="681550" lvl="1" indent="-380990">
              <a:spcBef>
                <a:spcPts val="1200"/>
              </a:spcBef>
              <a:buFont typeface="Wingdings" panose="05000000000000000000" pitchFamily="2" charset="2"/>
              <a:buChar char="§"/>
            </a:pPr>
            <a:r>
              <a:rPr lang="en-US" sz="2200" dirty="0">
                <a:solidFill>
                  <a:schemeClr val="tx1"/>
                </a:solidFill>
              </a:rPr>
              <a:t>Hardware acceleration is a must</a:t>
            </a:r>
          </a:p>
          <a:p>
            <a:pPr marL="681550" lvl="1" indent="-380990">
              <a:spcBef>
                <a:spcPts val="1200"/>
              </a:spcBef>
              <a:buFont typeface="Wingdings" panose="05000000000000000000" pitchFamily="2" charset="2"/>
              <a:buChar char="§"/>
            </a:pPr>
            <a:r>
              <a:rPr lang="en-US" sz="2200" dirty="0">
                <a:solidFill>
                  <a:schemeClr val="tx1"/>
                </a:solidFill>
              </a:rPr>
              <a:t>Heterogeneous computing?</a:t>
            </a:r>
          </a:p>
          <a:p>
            <a:pPr>
              <a:spcBef>
                <a:spcPts val="1200"/>
              </a:spcBef>
            </a:pPr>
            <a:endParaRPr lang="en-US" sz="2200" dirty="0">
              <a:solidFill>
                <a:schemeClr val="tx1"/>
              </a:solidFill>
            </a:endParaRPr>
          </a:p>
          <a:p>
            <a:pPr>
              <a:spcBef>
                <a:spcPts val="1200"/>
              </a:spcBef>
            </a:pPr>
            <a:r>
              <a:rPr lang="en-US" sz="2200" dirty="0">
                <a:solidFill>
                  <a:schemeClr val="tx1"/>
                </a:solidFill>
              </a:rPr>
              <a:t>Tradeoffs</a:t>
            </a:r>
          </a:p>
          <a:p>
            <a:pPr marL="681550" lvl="1" indent="-380990">
              <a:spcBef>
                <a:spcPts val="1200"/>
              </a:spcBef>
              <a:buFont typeface="Wingdings" panose="05000000000000000000" pitchFamily="2" charset="2"/>
              <a:buChar char="§"/>
            </a:pPr>
            <a:r>
              <a:rPr lang="en-US" sz="2200" dirty="0">
                <a:solidFill>
                  <a:schemeClr val="tx1"/>
                </a:solidFill>
              </a:rPr>
              <a:t>Power/performance</a:t>
            </a:r>
          </a:p>
          <a:p>
            <a:pPr marL="681550" lvl="1" indent="-380990">
              <a:spcBef>
                <a:spcPts val="1200"/>
              </a:spcBef>
              <a:buFont typeface="Wingdings" panose="05000000000000000000" pitchFamily="2" charset="2"/>
              <a:buChar char="§"/>
            </a:pPr>
            <a:r>
              <a:rPr lang="en-US" sz="2200" dirty="0">
                <a:solidFill>
                  <a:schemeClr val="tx1"/>
                </a:solidFill>
              </a:rPr>
              <a:t>Price</a:t>
            </a:r>
          </a:p>
          <a:p>
            <a:pPr marL="681550" lvl="1" indent="-380990">
              <a:spcBef>
                <a:spcPts val="1200"/>
              </a:spcBef>
              <a:buFont typeface="Wingdings" panose="05000000000000000000" pitchFamily="2" charset="2"/>
              <a:buChar char="§"/>
            </a:pPr>
            <a:r>
              <a:rPr lang="en-US" sz="2200" dirty="0">
                <a:solidFill>
                  <a:schemeClr val="tx1"/>
                </a:solidFill>
              </a:rPr>
              <a:t>Software flexibility, portability</a:t>
            </a:r>
          </a:p>
          <a:p>
            <a:pPr marL="380990" indent="-380990">
              <a:buFont typeface="Arial" panose="020B0604020202020204" pitchFamily="34" charset="0"/>
              <a:buChar char="•"/>
            </a:pPr>
            <a:endParaRPr lang="en-US" sz="2133" b="1" dirty="0">
              <a:solidFill>
                <a:schemeClr val="tx1"/>
              </a:solidFill>
            </a:endParaRPr>
          </a:p>
        </p:txBody>
      </p:sp>
      <p:sp>
        <p:nvSpPr>
          <p:cNvPr id="2" name="Slide Number Placeholder 1"/>
          <p:cNvSpPr>
            <a:spLocks noGrp="1"/>
          </p:cNvSpPr>
          <p:nvPr>
            <p:ph type="sldNum" sz="quarter" idx="14"/>
          </p:nvPr>
        </p:nvSpPr>
        <p:spPr/>
        <p:txBody>
          <a:bodyPr/>
          <a:lstStyle/>
          <a:p>
            <a:fld id="{EE2556C5-CE8C-6547-B838-EA80C61A4AF7}" type="slidenum">
              <a:rPr lang="en-US" smtClean="0"/>
              <a:pPr/>
              <a:t>25</a:t>
            </a:fld>
            <a:endParaRPr lang="en-US" dirty="0"/>
          </a:p>
        </p:txBody>
      </p:sp>
      <p:sp>
        <p:nvSpPr>
          <p:cNvPr id="6" name="TextBox 5"/>
          <p:cNvSpPr txBox="1"/>
          <p:nvPr/>
        </p:nvSpPr>
        <p:spPr>
          <a:xfrm rot="16200000">
            <a:off x="5235680" y="3696234"/>
            <a:ext cx="1501892" cy="280367"/>
          </a:xfrm>
          <a:prstGeom prst="rect">
            <a:avLst/>
          </a:prstGeom>
          <a:noFill/>
        </p:spPr>
        <p:txBody>
          <a:bodyPr wrap="none" lIns="84871" tIns="42435" rIns="84871" bIns="42435" rtlCol="0" anchor="ctr">
            <a:spAutoFit/>
          </a:bodyPr>
          <a:lstStyle/>
          <a:p>
            <a:pPr algn="ctr">
              <a:lnSpc>
                <a:spcPct val="90000"/>
              </a:lnSpc>
            </a:pPr>
            <a:r>
              <a:rPr lang="en-US" sz="1400" dirty="0">
                <a:cs typeface="Tahoma" pitchFamily="34" charset="0"/>
              </a:rPr>
              <a:t>Power Efficiency</a:t>
            </a:r>
          </a:p>
        </p:txBody>
      </p:sp>
      <p:sp>
        <p:nvSpPr>
          <p:cNvPr id="7" name="TextBox 6"/>
          <p:cNvSpPr txBox="1"/>
          <p:nvPr/>
        </p:nvSpPr>
        <p:spPr>
          <a:xfrm>
            <a:off x="8013656" y="5622672"/>
            <a:ext cx="2051723" cy="280367"/>
          </a:xfrm>
          <a:prstGeom prst="rect">
            <a:avLst/>
          </a:prstGeom>
          <a:noFill/>
        </p:spPr>
        <p:txBody>
          <a:bodyPr wrap="none" lIns="84871" tIns="42435" rIns="84871" bIns="42435" rtlCol="0" anchor="ctr">
            <a:spAutoFit/>
          </a:bodyPr>
          <a:lstStyle/>
          <a:p>
            <a:pPr algn="ctr">
              <a:lnSpc>
                <a:spcPct val="90000"/>
              </a:lnSpc>
            </a:pPr>
            <a:r>
              <a:rPr lang="en-US" sz="1400" dirty="0">
                <a:cs typeface="Tahoma" pitchFamily="34" charset="0"/>
              </a:rPr>
              <a:t>Computation Flexibility</a:t>
            </a:r>
          </a:p>
        </p:txBody>
      </p:sp>
      <p:cxnSp>
        <p:nvCxnSpPr>
          <p:cNvPr id="8" name="Straight Arrow Connector 7"/>
          <p:cNvCxnSpPr/>
          <p:nvPr/>
        </p:nvCxnSpPr>
        <p:spPr>
          <a:xfrm flipV="1">
            <a:off x="6622778" y="1756039"/>
            <a:ext cx="0" cy="376370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622779" y="5519746"/>
            <a:ext cx="4734631"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Down Arrow 9"/>
          <p:cNvSpPr/>
          <p:nvPr/>
        </p:nvSpPr>
        <p:spPr>
          <a:xfrm rot="17802438" flipV="1">
            <a:off x="8140573" y="1151163"/>
            <a:ext cx="1396691" cy="4774592"/>
          </a:xfrm>
          <a:prstGeom prst="downArrow">
            <a:avLst/>
          </a:prstGeom>
          <a:gradFill>
            <a:gsLst>
              <a:gs pos="0">
                <a:srgbClr val="669900">
                  <a:lumMod val="78000"/>
                  <a:lumOff val="22000"/>
                </a:srgbClr>
              </a:gs>
              <a:gs pos="99000">
                <a:srgbClr val="C00000">
                  <a:lumMod val="79000"/>
                  <a:lumOff val="21000"/>
                </a:srgbClr>
              </a:gs>
            </a:gsLst>
            <a:lin ang="16200000" scaled="1"/>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84871" tIns="42435" rIns="84871" bIns="42435" rtlCol="0" anchor="ctr"/>
          <a:lstStyle/>
          <a:p>
            <a:pPr algn="ctr"/>
            <a:endParaRPr lang="en-US" sz="1400" dirty="0">
              <a:solidFill>
                <a:schemeClr val="tx1"/>
              </a:solidFill>
            </a:endParaRPr>
          </a:p>
        </p:txBody>
      </p:sp>
      <p:sp>
        <p:nvSpPr>
          <p:cNvPr id="11" name="TextBox 10"/>
          <p:cNvSpPr txBox="1"/>
          <p:nvPr/>
        </p:nvSpPr>
        <p:spPr>
          <a:xfrm>
            <a:off x="6515988" y="1520635"/>
            <a:ext cx="1596412" cy="473497"/>
          </a:xfrm>
          <a:prstGeom prst="rect">
            <a:avLst/>
          </a:prstGeom>
          <a:noFill/>
        </p:spPr>
        <p:txBody>
          <a:bodyPr wrap="square" lIns="84871" tIns="42435" rIns="84871" bIns="42435" rtlCol="0" anchor="ctr">
            <a:spAutoFit/>
          </a:bodyPr>
          <a:lstStyle/>
          <a:p>
            <a:pPr algn="ctr">
              <a:lnSpc>
                <a:spcPct val="90000"/>
              </a:lnSpc>
            </a:pPr>
            <a:r>
              <a:rPr lang="en-US" sz="1400" dirty="0">
                <a:cs typeface="Tahoma" pitchFamily="34" charset="0"/>
              </a:rPr>
              <a:t>Dedicated Hardware</a:t>
            </a:r>
          </a:p>
        </p:txBody>
      </p:sp>
      <p:sp>
        <p:nvSpPr>
          <p:cNvPr id="12" name="TextBox 11"/>
          <p:cNvSpPr txBox="1"/>
          <p:nvPr/>
        </p:nvSpPr>
        <p:spPr>
          <a:xfrm>
            <a:off x="8749679" y="3840693"/>
            <a:ext cx="1596412" cy="279598"/>
          </a:xfrm>
          <a:prstGeom prst="rect">
            <a:avLst/>
          </a:prstGeom>
          <a:noFill/>
        </p:spPr>
        <p:txBody>
          <a:bodyPr wrap="square" lIns="84871" tIns="42435" rIns="84871" bIns="42435" rtlCol="0" anchor="ctr">
            <a:spAutoFit/>
          </a:bodyPr>
          <a:lstStyle/>
          <a:p>
            <a:pPr algn="ctr">
              <a:lnSpc>
                <a:spcPct val="90000"/>
              </a:lnSpc>
            </a:pPr>
            <a:r>
              <a:rPr lang="en-US" sz="1400" b="1" dirty="0">
                <a:cs typeface="Tahoma" pitchFamily="34" charset="0"/>
              </a:rPr>
              <a:t>GPU</a:t>
            </a:r>
            <a:endParaRPr lang="en-US" sz="1400" dirty="0">
              <a:cs typeface="Tahoma" pitchFamily="34" charset="0"/>
            </a:endParaRPr>
          </a:p>
        </p:txBody>
      </p:sp>
      <p:sp>
        <p:nvSpPr>
          <p:cNvPr id="13" name="TextBox 12"/>
          <p:cNvSpPr txBox="1"/>
          <p:nvPr/>
        </p:nvSpPr>
        <p:spPr>
          <a:xfrm>
            <a:off x="9708812" y="4143876"/>
            <a:ext cx="1829220" cy="473497"/>
          </a:xfrm>
          <a:prstGeom prst="rect">
            <a:avLst/>
          </a:prstGeom>
          <a:noFill/>
        </p:spPr>
        <p:txBody>
          <a:bodyPr wrap="square" lIns="84871" tIns="42435" rIns="84871" bIns="42435" rtlCol="0" anchor="ctr">
            <a:spAutoFit/>
          </a:bodyPr>
          <a:lstStyle/>
          <a:p>
            <a:pPr algn="ctr">
              <a:lnSpc>
                <a:spcPct val="90000"/>
              </a:lnSpc>
            </a:pPr>
            <a:endParaRPr lang="en-US" sz="1400" dirty="0">
              <a:cs typeface="Tahoma" pitchFamily="34" charset="0"/>
            </a:endParaRPr>
          </a:p>
          <a:p>
            <a:pPr algn="ctr">
              <a:lnSpc>
                <a:spcPct val="90000"/>
              </a:lnSpc>
            </a:pPr>
            <a:r>
              <a:rPr lang="en-US" sz="1400" b="1" dirty="0">
                <a:cs typeface="Tahoma" pitchFamily="34" charset="0"/>
              </a:rPr>
              <a:t>CPU</a:t>
            </a:r>
          </a:p>
        </p:txBody>
      </p:sp>
      <p:sp>
        <p:nvSpPr>
          <p:cNvPr id="14" name="TextBox 13"/>
          <p:cNvSpPr txBox="1"/>
          <p:nvPr/>
        </p:nvSpPr>
        <p:spPr>
          <a:xfrm>
            <a:off x="6257348" y="4908529"/>
            <a:ext cx="392623" cy="280372"/>
          </a:xfrm>
          <a:prstGeom prst="rect">
            <a:avLst/>
          </a:prstGeom>
          <a:noFill/>
        </p:spPr>
        <p:txBody>
          <a:bodyPr wrap="none" lIns="84875" tIns="42437" rIns="84875" bIns="42437" rtlCol="0" anchor="ctr">
            <a:spAutoFit/>
          </a:bodyPr>
          <a:lstStyle/>
          <a:p>
            <a:pPr algn="ctr">
              <a:lnSpc>
                <a:spcPct val="90000"/>
              </a:lnSpc>
            </a:pPr>
            <a:r>
              <a:rPr lang="en-US" sz="1400" dirty="0">
                <a:cs typeface="Tahoma" pitchFamily="34" charset="0"/>
              </a:rPr>
              <a:t>X1</a:t>
            </a:r>
          </a:p>
        </p:txBody>
      </p:sp>
      <p:sp>
        <p:nvSpPr>
          <p:cNvPr id="15" name="TextBox 14"/>
          <p:cNvSpPr txBox="1"/>
          <p:nvPr/>
        </p:nvSpPr>
        <p:spPr>
          <a:xfrm>
            <a:off x="6137192" y="3489295"/>
            <a:ext cx="500024" cy="280372"/>
          </a:xfrm>
          <a:prstGeom prst="rect">
            <a:avLst/>
          </a:prstGeom>
          <a:noFill/>
        </p:spPr>
        <p:txBody>
          <a:bodyPr wrap="none" lIns="84875" tIns="42437" rIns="84875" bIns="42437" rtlCol="0" anchor="ctr">
            <a:spAutoFit/>
          </a:bodyPr>
          <a:lstStyle/>
          <a:p>
            <a:pPr algn="ctr">
              <a:lnSpc>
                <a:spcPct val="90000"/>
              </a:lnSpc>
            </a:pPr>
            <a:r>
              <a:rPr lang="en-US" sz="1400" dirty="0">
                <a:cs typeface="Tahoma" pitchFamily="34" charset="0"/>
              </a:rPr>
              <a:t>X10</a:t>
            </a:r>
          </a:p>
        </p:txBody>
      </p:sp>
      <p:sp>
        <p:nvSpPr>
          <p:cNvPr id="16" name="TextBox 15"/>
          <p:cNvSpPr txBox="1"/>
          <p:nvPr/>
        </p:nvSpPr>
        <p:spPr>
          <a:xfrm>
            <a:off x="6017039" y="2022255"/>
            <a:ext cx="607425" cy="280372"/>
          </a:xfrm>
          <a:prstGeom prst="rect">
            <a:avLst/>
          </a:prstGeom>
          <a:noFill/>
        </p:spPr>
        <p:txBody>
          <a:bodyPr wrap="none" lIns="84875" tIns="42437" rIns="84875" bIns="42437" rtlCol="0" anchor="ctr">
            <a:spAutoFit/>
          </a:bodyPr>
          <a:lstStyle/>
          <a:p>
            <a:pPr algn="ctr">
              <a:lnSpc>
                <a:spcPct val="90000"/>
              </a:lnSpc>
            </a:pPr>
            <a:r>
              <a:rPr lang="en-US" sz="1400" dirty="0">
                <a:cs typeface="Tahoma" pitchFamily="34" charset="0"/>
              </a:rPr>
              <a:t>X100</a:t>
            </a:r>
          </a:p>
        </p:txBody>
      </p:sp>
      <p:sp>
        <p:nvSpPr>
          <p:cNvPr id="17" name="TextBox 16"/>
          <p:cNvSpPr txBox="1"/>
          <p:nvPr/>
        </p:nvSpPr>
        <p:spPr bwMode="auto">
          <a:xfrm>
            <a:off x="8749679" y="1852966"/>
            <a:ext cx="2830605" cy="707886"/>
          </a:xfrm>
          <a:prstGeom prst="rect">
            <a:avLst/>
          </a:prstGeom>
          <a:noFill/>
          <a:ln w="3175" algn="ctr">
            <a:noFill/>
            <a:miter lim="800000"/>
            <a:headEnd/>
            <a:tailEnd/>
          </a:ln>
          <a:effectLst/>
        </p:spPr>
        <p:txBody>
          <a:bodyPr wrap="square" rtlCol="0">
            <a:spAutoFit/>
          </a:bodyPr>
          <a:lstStyle/>
          <a:p>
            <a:pPr algn="ctr"/>
            <a:r>
              <a:rPr lang="en-US" sz="2000" b="1" dirty="0">
                <a:cs typeface="Tahoma" pitchFamily="34" charset="0"/>
              </a:rPr>
              <a:t>Vision Processing Efficiency</a:t>
            </a:r>
          </a:p>
        </p:txBody>
      </p:sp>
      <p:sp>
        <p:nvSpPr>
          <p:cNvPr id="18" name="TextBox 17"/>
          <p:cNvSpPr txBox="1"/>
          <p:nvPr/>
        </p:nvSpPr>
        <p:spPr>
          <a:xfrm>
            <a:off x="7357670" y="2986855"/>
            <a:ext cx="1596412" cy="279598"/>
          </a:xfrm>
          <a:prstGeom prst="rect">
            <a:avLst/>
          </a:prstGeom>
          <a:noFill/>
        </p:spPr>
        <p:txBody>
          <a:bodyPr wrap="square" lIns="84871" tIns="42435" rIns="84871" bIns="42435" rtlCol="0" anchor="ctr">
            <a:spAutoFit/>
          </a:bodyPr>
          <a:lstStyle/>
          <a:p>
            <a:pPr algn="ctr">
              <a:lnSpc>
                <a:spcPct val="90000"/>
              </a:lnSpc>
            </a:pPr>
            <a:r>
              <a:rPr lang="en-US" sz="1400" dirty="0">
                <a:cs typeface="Tahoma" pitchFamily="34" charset="0"/>
              </a:rPr>
              <a:t>Vision </a:t>
            </a:r>
            <a:r>
              <a:rPr lang="en-US" sz="1400" b="1" dirty="0">
                <a:cs typeface="Tahoma" pitchFamily="34" charset="0"/>
              </a:rPr>
              <a:t>DSPs</a:t>
            </a:r>
          </a:p>
        </p:txBody>
      </p:sp>
      <p:sp>
        <p:nvSpPr>
          <p:cNvPr id="19" name="TextBox 18"/>
          <p:cNvSpPr txBox="1"/>
          <p:nvPr/>
        </p:nvSpPr>
        <p:spPr>
          <a:xfrm>
            <a:off x="8112400" y="3411136"/>
            <a:ext cx="1596412" cy="344296"/>
          </a:xfrm>
          <a:prstGeom prst="rect">
            <a:avLst/>
          </a:prstGeom>
          <a:noFill/>
        </p:spPr>
        <p:txBody>
          <a:bodyPr wrap="square" lIns="84871" tIns="42435" rIns="84871" bIns="42435" rtlCol="0" anchor="ctr">
            <a:spAutoFit/>
          </a:bodyPr>
          <a:lstStyle/>
          <a:p>
            <a:pPr algn="ctr">
              <a:lnSpc>
                <a:spcPct val="90000"/>
              </a:lnSpc>
            </a:pPr>
            <a:r>
              <a:rPr lang="en-US" dirty="0">
                <a:cs typeface="Tahoma" pitchFamily="34" charset="0"/>
              </a:rPr>
              <a:t>FPGA</a:t>
            </a:r>
            <a:endParaRPr lang="en-US" b="1" dirty="0">
              <a:cs typeface="Tahoma" pitchFamily="34" charset="0"/>
            </a:endParaRPr>
          </a:p>
        </p:txBody>
      </p:sp>
    </p:spTree>
    <p:extLst>
      <p:ext uri="{BB962C8B-B14F-4D97-AF65-F5344CB8AC3E}">
        <p14:creationId xmlns:p14="http://schemas.microsoft.com/office/powerpoint/2010/main" val="269385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90"/>
          <p:cNvSpPr txBox="1"/>
          <p:nvPr/>
        </p:nvSpPr>
        <p:spPr>
          <a:xfrm>
            <a:off x="806222" y="4442915"/>
            <a:ext cx="1501753" cy="418191"/>
          </a:xfrm>
          <a:prstGeom prst="rect">
            <a:avLst/>
          </a:prstGeom>
          <a:noFill/>
        </p:spPr>
        <p:txBody>
          <a:bodyPr vert="horz" wrap="square" lIns="0" tIns="0" rIns="0" bIns="0" rtlCol="0" anchor="ctr" anchorCtr="0">
            <a:spAutoFit/>
          </a:bodyPr>
          <a:lstStyle>
            <a:defPPr>
              <a:defRPr lang="en-US"/>
            </a:defPPr>
            <a:lvl1pPr defTabSz="457200">
              <a:lnSpc>
                <a:spcPct val="85000"/>
              </a:lnSpc>
              <a:defRPr sz="2400" b="1">
                <a:solidFill>
                  <a:schemeClr val="accent1"/>
                </a:solidFill>
                <a:latin typeface="Intel Clear Pro"/>
              </a:defRPr>
            </a:lvl1pPr>
            <a:lvl2pPr marL="457200" defTabSz="457200">
              <a:defRPr sz="1800"/>
            </a:lvl2pPr>
            <a:lvl3pPr marL="914400" defTabSz="457200">
              <a:defRPr sz="1800"/>
            </a:lvl3pPr>
            <a:lvl4pPr marL="1371600" defTabSz="457200">
              <a:defRPr sz="1800"/>
            </a:lvl4pPr>
            <a:lvl5pPr marL="1828800" defTabSz="457200">
              <a:defRPr sz="1800"/>
            </a:lvl5pPr>
            <a:lvl6pPr marL="2286000" defTabSz="457200">
              <a:defRPr sz="1800"/>
            </a:lvl6pPr>
            <a:lvl7pPr marL="2743200" defTabSz="457200">
              <a:defRPr sz="1800"/>
            </a:lvl7pPr>
            <a:lvl8pPr marL="3200400" defTabSz="457200">
              <a:defRPr sz="1800"/>
            </a:lvl8pPr>
            <a:lvl9pPr marL="3657600" defTabSz="457200">
              <a:defRPr sz="1800"/>
            </a:lvl9pPr>
          </a:lstStyle>
          <a:p>
            <a:r>
              <a:rPr lang="en-US" sz="3197" dirty="0">
                <a:solidFill>
                  <a:schemeClr val="tx1"/>
                </a:solidFill>
              </a:rPr>
              <a:t>libraries</a:t>
            </a:r>
          </a:p>
        </p:txBody>
      </p:sp>
      <p:sp>
        <p:nvSpPr>
          <p:cNvPr id="64" name="Rectangle 63"/>
          <p:cNvSpPr/>
          <p:nvPr/>
        </p:nvSpPr>
        <p:spPr>
          <a:xfrm>
            <a:off x="3148683" y="4789399"/>
            <a:ext cx="2648779" cy="292259"/>
          </a:xfrm>
          <a:prstGeom prst="rect">
            <a:avLst/>
          </a:prstGeom>
        </p:spPr>
        <p:txBody>
          <a:bodyPr wrap="square" anchor="ctr" anchorCtr="0">
            <a:spAutoFit/>
          </a:bodyPr>
          <a:lstStyle/>
          <a:p>
            <a:pPr defTabSz="913532">
              <a:lnSpc>
                <a:spcPct val="85000"/>
              </a:lnSpc>
            </a:pPr>
            <a:r>
              <a:rPr lang="en-US" sz="1500" b="1" kern="0" dirty="0"/>
              <a:t>Intel® Math Kernel Library</a:t>
            </a:r>
            <a:endParaRPr lang="en-US" sz="1500" kern="0" dirty="0"/>
          </a:p>
        </p:txBody>
      </p:sp>
      <p:sp>
        <p:nvSpPr>
          <p:cNvPr id="68" name="TextBox 89"/>
          <p:cNvSpPr txBox="1"/>
          <p:nvPr/>
        </p:nvSpPr>
        <p:spPr>
          <a:xfrm>
            <a:off x="806222" y="2417831"/>
            <a:ext cx="1181255" cy="418191"/>
          </a:xfrm>
          <a:prstGeom prst="rect">
            <a:avLst/>
          </a:prstGeom>
          <a:noFill/>
        </p:spPr>
        <p:txBody>
          <a:bodyPr vert="horz" wrap="square" lIns="0" tIns="0" rIns="0" bIns="0" rtlCol="0" anchor="ctr" anchorCtr="0">
            <a:spAutoFit/>
          </a:bodyPr>
          <a:lstStyle>
            <a:defPPr>
              <a:defRPr lang="en-US"/>
            </a:defPPr>
            <a:lvl1pPr defTabSz="457200">
              <a:lnSpc>
                <a:spcPct val="85000"/>
              </a:lnSpc>
              <a:defRPr sz="2400" b="1">
                <a:solidFill>
                  <a:schemeClr val="accent1"/>
                </a:solidFill>
                <a:latin typeface="Intel Clear Pro"/>
              </a:defRPr>
            </a:lvl1pPr>
            <a:lvl2pPr marL="457200" defTabSz="457200">
              <a:defRPr sz="1800"/>
            </a:lvl2pPr>
            <a:lvl3pPr marL="914400" defTabSz="457200">
              <a:defRPr sz="1800"/>
            </a:lvl3pPr>
            <a:lvl4pPr marL="1371600" defTabSz="457200">
              <a:defRPr sz="1800"/>
            </a:lvl4pPr>
            <a:lvl5pPr marL="1828800" defTabSz="457200">
              <a:defRPr sz="1800"/>
            </a:lvl5pPr>
            <a:lvl6pPr marL="2286000" defTabSz="457200">
              <a:defRPr sz="1800"/>
            </a:lvl6pPr>
            <a:lvl7pPr marL="2743200" defTabSz="457200">
              <a:defRPr sz="1800"/>
            </a:lvl7pPr>
            <a:lvl8pPr marL="3200400" defTabSz="457200">
              <a:defRPr sz="1800"/>
            </a:lvl8pPr>
            <a:lvl9pPr marL="3657600" defTabSz="457200">
              <a:defRPr sz="1800"/>
            </a:lvl9pPr>
          </a:lstStyle>
          <a:p>
            <a:r>
              <a:rPr lang="en-US" sz="3197" dirty="0">
                <a:solidFill>
                  <a:schemeClr val="tx1"/>
                </a:solidFill>
              </a:rPr>
              <a:t>tools</a:t>
            </a:r>
          </a:p>
        </p:txBody>
      </p:sp>
      <p:sp>
        <p:nvSpPr>
          <p:cNvPr id="70" name="TextBox 89"/>
          <p:cNvSpPr txBox="1"/>
          <p:nvPr/>
        </p:nvSpPr>
        <p:spPr>
          <a:xfrm>
            <a:off x="805724" y="3443701"/>
            <a:ext cx="1570920" cy="418191"/>
          </a:xfrm>
          <a:prstGeom prst="rect">
            <a:avLst/>
          </a:prstGeom>
          <a:noFill/>
        </p:spPr>
        <p:txBody>
          <a:bodyPr vert="horz" wrap="square" lIns="0" tIns="0" rIns="0" bIns="0" rtlCol="0" anchor="ctr" anchorCtr="0">
            <a:spAutoFit/>
          </a:bodyPr>
          <a:lstStyle>
            <a:defPPr>
              <a:defRPr lang="en-US"/>
            </a:defPPr>
            <a:lvl1pPr defTabSz="457200">
              <a:lnSpc>
                <a:spcPct val="85000"/>
              </a:lnSpc>
              <a:defRPr sz="2400" b="1">
                <a:solidFill>
                  <a:schemeClr val="accent1"/>
                </a:solidFill>
                <a:latin typeface="Intel Clear Pro"/>
              </a:defRPr>
            </a:lvl1pPr>
            <a:lvl2pPr marL="457200" defTabSz="457200">
              <a:defRPr sz="1800"/>
            </a:lvl2pPr>
            <a:lvl3pPr marL="914400" defTabSz="457200">
              <a:defRPr sz="1800"/>
            </a:lvl3pPr>
            <a:lvl4pPr marL="1371600" defTabSz="457200">
              <a:defRPr sz="1800"/>
            </a:lvl4pPr>
            <a:lvl5pPr marL="1828800" defTabSz="457200">
              <a:defRPr sz="1800"/>
            </a:lvl5pPr>
            <a:lvl6pPr marL="2286000" defTabSz="457200">
              <a:defRPr sz="1800"/>
            </a:lvl6pPr>
            <a:lvl7pPr marL="2743200" defTabSz="457200">
              <a:defRPr sz="1800"/>
            </a:lvl7pPr>
            <a:lvl8pPr marL="3200400" defTabSz="457200">
              <a:defRPr sz="1800"/>
            </a:lvl8pPr>
            <a:lvl9pPr marL="3657600" defTabSz="457200">
              <a:defRPr sz="1800"/>
            </a:lvl9pPr>
          </a:lstStyle>
          <a:p>
            <a:r>
              <a:rPr lang="en-US" sz="3197" dirty="0">
                <a:solidFill>
                  <a:schemeClr val="tx1"/>
                </a:solidFill>
              </a:rPr>
              <a:t>Frameworks</a:t>
            </a:r>
          </a:p>
        </p:txBody>
      </p:sp>
      <p:pic>
        <p:nvPicPr>
          <p:cNvPr id="73" name="Picture 7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94524" y="3537403"/>
            <a:ext cx="513349" cy="437512"/>
          </a:xfrm>
          <a:prstGeom prst="rect">
            <a:avLst/>
          </a:prstGeom>
        </p:spPr>
      </p:pic>
      <p:pic>
        <p:nvPicPr>
          <p:cNvPr id="74" name="Picture 73"/>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94291" y="3296989"/>
            <a:ext cx="383092" cy="407963"/>
          </a:xfrm>
          <a:prstGeom prst="rect">
            <a:avLst/>
          </a:prstGeom>
        </p:spPr>
      </p:pic>
      <p:pic>
        <p:nvPicPr>
          <p:cNvPr id="76" name="Picture 75"/>
          <p:cNvPicPr>
            <a:picLocks noChangeAspect="1"/>
          </p:cNvPicPr>
          <p:nvPr/>
        </p:nvPicPr>
        <p:blipFill>
          <a:blip r:embed="rId5"/>
          <a:stretch>
            <a:fillRect/>
          </a:stretch>
        </p:blipFill>
        <p:spPr>
          <a:xfrm>
            <a:off x="6985211" y="3236039"/>
            <a:ext cx="589871" cy="529544"/>
          </a:xfrm>
          <a:prstGeom prst="rect">
            <a:avLst/>
          </a:prstGeom>
        </p:spPr>
      </p:pic>
      <p:sp>
        <p:nvSpPr>
          <p:cNvPr id="104" name="Rectangle 103"/>
          <p:cNvSpPr/>
          <p:nvPr/>
        </p:nvSpPr>
        <p:spPr>
          <a:xfrm>
            <a:off x="1886231" y="4225836"/>
            <a:ext cx="1442693" cy="880882"/>
          </a:xfrm>
          <a:prstGeom prst="rect">
            <a:avLst/>
          </a:prstGeom>
        </p:spPr>
        <p:txBody>
          <a:bodyPr wrap="square" anchor="ctr" anchorCtr="0">
            <a:spAutoFit/>
          </a:bodyPr>
          <a:lstStyle/>
          <a:p>
            <a:pPr defTabSz="913532">
              <a:lnSpc>
                <a:spcPct val="85000"/>
              </a:lnSpc>
              <a:defRPr/>
            </a:pPr>
            <a:r>
              <a:rPr lang="en-US" sz="1500" b="1" kern="0" dirty="0"/>
              <a:t>Intel® Data Analytics Acceleration Library</a:t>
            </a:r>
            <a:endParaRPr lang="en-US" sz="1500" kern="0" dirty="0"/>
          </a:p>
        </p:txBody>
      </p:sp>
      <p:sp>
        <p:nvSpPr>
          <p:cNvPr id="111" name="TextBox 110"/>
          <p:cNvSpPr txBox="1"/>
          <p:nvPr/>
        </p:nvSpPr>
        <p:spPr>
          <a:xfrm>
            <a:off x="806222" y="5479062"/>
            <a:ext cx="1501753" cy="418191"/>
          </a:xfrm>
          <a:prstGeom prst="rect">
            <a:avLst/>
          </a:prstGeom>
          <a:noFill/>
        </p:spPr>
        <p:txBody>
          <a:bodyPr vert="horz" wrap="square" lIns="0" tIns="0" rIns="0" bIns="0" rtlCol="0" anchor="ctr" anchorCtr="0">
            <a:spAutoFit/>
          </a:bodyPr>
          <a:lstStyle>
            <a:defPPr>
              <a:defRPr lang="en-US"/>
            </a:defPPr>
            <a:lvl1pPr defTabSz="457200">
              <a:lnSpc>
                <a:spcPct val="85000"/>
              </a:lnSpc>
              <a:defRPr sz="2400" b="1">
                <a:solidFill>
                  <a:schemeClr val="accent1"/>
                </a:solidFill>
                <a:latin typeface="Intel Clear Pro"/>
              </a:defRPr>
            </a:lvl1pPr>
            <a:lvl2pPr marL="457200" defTabSz="457200">
              <a:defRPr sz="1800"/>
            </a:lvl2pPr>
            <a:lvl3pPr marL="914400" defTabSz="457200">
              <a:defRPr sz="1800"/>
            </a:lvl3pPr>
            <a:lvl4pPr marL="1371600" defTabSz="457200">
              <a:defRPr sz="1800"/>
            </a:lvl4pPr>
            <a:lvl5pPr marL="1828800" defTabSz="457200">
              <a:defRPr sz="1800"/>
            </a:lvl5pPr>
            <a:lvl6pPr marL="2286000" defTabSz="457200">
              <a:defRPr sz="1800"/>
            </a:lvl6pPr>
            <a:lvl7pPr marL="2743200" defTabSz="457200">
              <a:defRPr sz="1800"/>
            </a:lvl7pPr>
            <a:lvl8pPr marL="3200400" defTabSz="457200">
              <a:defRPr sz="1800"/>
            </a:lvl8pPr>
            <a:lvl9pPr marL="3657600" defTabSz="457200">
              <a:defRPr sz="1800"/>
            </a:lvl9pPr>
          </a:lstStyle>
          <a:p>
            <a:r>
              <a:rPr lang="en-US" sz="3197" dirty="0">
                <a:solidFill>
                  <a:schemeClr val="tx1"/>
                </a:solidFill>
              </a:rPr>
              <a:t>hardware</a:t>
            </a:r>
          </a:p>
        </p:txBody>
      </p:sp>
      <p:pic>
        <p:nvPicPr>
          <p:cNvPr id="112" name="Picture 111"/>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922772" y="5221405"/>
            <a:ext cx="772883" cy="659444"/>
          </a:xfrm>
          <a:prstGeom prst="rect">
            <a:avLst/>
          </a:prstGeom>
        </p:spPr>
      </p:pic>
      <p:sp>
        <p:nvSpPr>
          <p:cNvPr id="113" name="Rectangle 112"/>
          <p:cNvSpPr/>
          <p:nvPr/>
        </p:nvSpPr>
        <p:spPr>
          <a:xfrm>
            <a:off x="5416083" y="5827786"/>
            <a:ext cx="2033221" cy="305468"/>
          </a:xfrm>
          <a:prstGeom prst="rect">
            <a:avLst/>
          </a:prstGeom>
        </p:spPr>
        <p:txBody>
          <a:bodyPr wrap="square" anchor="ctr" anchorCtr="0">
            <a:spAutoFit/>
          </a:bodyPr>
          <a:lstStyle/>
          <a:p>
            <a:pPr defTabSz="913532">
              <a:lnSpc>
                <a:spcPct val="85000"/>
              </a:lnSpc>
            </a:pPr>
            <a:r>
              <a:rPr lang="en-US" sz="1599" b="1" kern="0" dirty="0"/>
              <a:t>Memory &amp; Storage</a:t>
            </a:r>
          </a:p>
        </p:txBody>
      </p:sp>
      <p:sp>
        <p:nvSpPr>
          <p:cNvPr id="114" name="Rectangle 113"/>
          <p:cNvSpPr/>
          <p:nvPr/>
        </p:nvSpPr>
        <p:spPr>
          <a:xfrm>
            <a:off x="7075297" y="5830982"/>
            <a:ext cx="2493547" cy="305468"/>
          </a:xfrm>
          <a:prstGeom prst="rect">
            <a:avLst/>
          </a:prstGeom>
        </p:spPr>
        <p:txBody>
          <a:bodyPr wrap="square" anchor="ctr" anchorCtr="0">
            <a:spAutoFit/>
          </a:bodyPr>
          <a:lstStyle/>
          <a:p>
            <a:pPr algn="ctr" defTabSz="913532">
              <a:lnSpc>
                <a:spcPct val="85000"/>
              </a:lnSpc>
            </a:pPr>
            <a:r>
              <a:rPr lang="en-US" sz="1599" b="1" kern="0" dirty="0"/>
              <a:t>Networking</a:t>
            </a:r>
          </a:p>
        </p:txBody>
      </p:sp>
      <p:sp>
        <p:nvSpPr>
          <p:cNvPr id="115" name="Rectangle 114"/>
          <p:cNvSpPr/>
          <p:nvPr/>
        </p:nvSpPr>
        <p:spPr>
          <a:xfrm>
            <a:off x="3240551" y="5833139"/>
            <a:ext cx="1266431" cy="305468"/>
          </a:xfrm>
          <a:prstGeom prst="rect">
            <a:avLst/>
          </a:prstGeom>
        </p:spPr>
        <p:txBody>
          <a:bodyPr wrap="square" anchor="ctr" anchorCtr="0">
            <a:spAutoFit/>
          </a:bodyPr>
          <a:lstStyle/>
          <a:p>
            <a:pPr algn="ctr" defTabSz="913532">
              <a:lnSpc>
                <a:spcPct val="85000"/>
              </a:lnSpc>
            </a:pPr>
            <a:r>
              <a:rPr lang="en-US" sz="1599" b="1" kern="0" dirty="0"/>
              <a:t>Compute</a:t>
            </a:r>
          </a:p>
        </p:txBody>
      </p:sp>
      <p:pic>
        <p:nvPicPr>
          <p:cNvPr id="142" name="Picture 6" descr="http://www.intel.com/content/dam/www/public/us/en/images/product/RWD/sfp-cables-optics-rwd.png.rendition.intel.web.480.270.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881353" y="5354615"/>
            <a:ext cx="803104" cy="451747"/>
          </a:xfrm>
          <a:prstGeom prst="rect">
            <a:avLst/>
          </a:prstGeom>
          <a:noFill/>
          <a:effectLst/>
          <a:extLst>
            <a:ext uri="{909E8E84-426E-40DD-AFC4-6F175D3DCCD1}">
              <a14:hiddenFill xmlns:a14="http://schemas.microsoft.com/office/drawing/2010/main">
                <a:solidFill>
                  <a:srgbClr val="FFFFFF"/>
                </a:solidFill>
              </a14:hiddenFill>
            </a:ext>
          </a:extLst>
        </p:spPr>
      </p:pic>
      <p:sp>
        <p:nvSpPr>
          <p:cNvPr id="146" name="Rectangle 145"/>
          <p:cNvSpPr/>
          <p:nvPr/>
        </p:nvSpPr>
        <p:spPr>
          <a:xfrm>
            <a:off x="3155918" y="4229251"/>
            <a:ext cx="1613815" cy="488467"/>
          </a:xfrm>
          <a:prstGeom prst="rect">
            <a:avLst/>
          </a:prstGeom>
        </p:spPr>
        <p:txBody>
          <a:bodyPr wrap="square" anchor="ctr" anchorCtr="0">
            <a:spAutoFit/>
          </a:bodyPr>
          <a:lstStyle/>
          <a:p>
            <a:pPr defTabSz="913532">
              <a:lnSpc>
                <a:spcPct val="85000"/>
              </a:lnSpc>
              <a:defRPr/>
            </a:pPr>
            <a:r>
              <a:rPr lang="en-US" sz="1500" b="1" kern="0" dirty="0"/>
              <a:t>Intel® Distribution for</a:t>
            </a:r>
            <a:endParaRPr lang="en-US" sz="1500" kern="0" dirty="0"/>
          </a:p>
        </p:txBody>
      </p:sp>
      <p:sp>
        <p:nvSpPr>
          <p:cNvPr id="208" name="TextBox 89"/>
          <p:cNvSpPr txBox="1"/>
          <p:nvPr/>
        </p:nvSpPr>
        <p:spPr>
          <a:xfrm>
            <a:off x="2451045" y="3636549"/>
            <a:ext cx="831515" cy="278731"/>
          </a:xfrm>
          <a:prstGeom prst="rect">
            <a:avLst/>
          </a:prstGeom>
          <a:noFill/>
        </p:spPr>
        <p:txBody>
          <a:bodyPr vert="horz" wrap="square" lIns="0" tIns="0" rIns="0" bIns="0"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5000"/>
              </a:lnSpc>
            </a:pPr>
            <a:r>
              <a:rPr lang="en-US" sz="2131" dirty="0">
                <a:latin typeface="Intel Clear Pro" panose="020B0804020202060201" pitchFamily="34" charset="0"/>
                <a:ea typeface="Intel Clear Pro" panose="020B0804020202060201" pitchFamily="34" charset="0"/>
                <a:cs typeface="Intel Clear Pro" panose="020B0804020202060201" pitchFamily="34" charset="0"/>
              </a:rPr>
              <a:t>Ml</a:t>
            </a:r>
            <a:r>
              <a:rPr lang="en-US" sz="1399" dirty="0">
                <a:latin typeface="Intel Clear Pro" panose="020B0804020202060201" pitchFamily="34" charset="0"/>
                <a:ea typeface="Intel Clear Pro" panose="020B0804020202060201" pitchFamily="34" charset="0"/>
                <a:cs typeface="Intel Clear Pro" panose="020B0804020202060201" pitchFamily="34" charset="0"/>
              </a:rPr>
              <a:t>ib           Big</a:t>
            </a:r>
            <a:r>
              <a:rPr lang="en-US" sz="2131" dirty="0">
                <a:latin typeface="Intel Clear Pro" panose="020B0804020202060201" pitchFamily="34" charset="0"/>
                <a:ea typeface="Intel Clear Pro" panose="020B0804020202060201" pitchFamily="34" charset="0"/>
                <a:cs typeface="Intel Clear Pro" panose="020B0804020202060201" pitchFamily="34" charset="0"/>
              </a:rPr>
              <a:t>DL</a:t>
            </a:r>
            <a:endParaRPr lang="en-US" sz="1599" dirty="0">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209" name="Rectangle 208"/>
          <p:cNvSpPr/>
          <p:nvPr/>
        </p:nvSpPr>
        <p:spPr>
          <a:xfrm>
            <a:off x="5307235" y="4218331"/>
            <a:ext cx="2346389" cy="292259"/>
          </a:xfrm>
          <a:prstGeom prst="rect">
            <a:avLst/>
          </a:prstGeom>
        </p:spPr>
        <p:txBody>
          <a:bodyPr wrap="square" anchor="ctr" anchorCtr="0">
            <a:spAutoFit/>
          </a:bodyPr>
          <a:lstStyle/>
          <a:p>
            <a:pPr algn="ctr" defTabSz="913532">
              <a:lnSpc>
                <a:spcPct val="85000"/>
              </a:lnSpc>
              <a:defRPr/>
            </a:pPr>
            <a:r>
              <a:rPr lang="en-US" sz="1500" b="1" kern="0" dirty="0"/>
              <a:t>Intel® Nervana™ Graph</a:t>
            </a:r>
            <a:endParaRPr lang="en-US" sz="1500" kern="0" dirty="0"/>
          </a:p>
        </p:txBody>
      </p:sp>
      <p:pic>
        <p:nvPicPr>
          <p:cNvPr id="4100" name="Picture 4" descr="http://www.pngall.com/wp-content/uploads/2016/05/Python-Logo-PNG-Image.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398050" y="4152845"/>
            <a:ext cx="1017295" cy="50864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park.apache.org/images/spark-logo-trademark.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610532" y="3324485"/>
            <a:ext cx="582699" cy="30994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devblogs.nvidia.com/parallelforall/wp-content/uploads/2015/05/theano_logo_allblue_179x115-179x115.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5050445" y="3593794"/>
            <a:ext cx="701304" cy="45055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www.scan.co.uk/images/3xs/infopages/torch-logo.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381220" y="3684865"/>
            <a:ext cx="717613" cy="236316"/>
          </a:xfrm>
          <a:prstGeom prst="rect">
            <a:avLst/>
          </a:prstGeom>
          <a:noFill/>
          <a:extLst>
            <a:ext uri="{909E8E84-426E-40DD-AFC4-6F175D3DCCD1}">
              <a14:hiddenFill xmlns:a14="http://schemas.microsoft.com/office/drawing/2010/main">
                <a:solidFill>
                  <a:srgbClr val="FFFFFF"/>
                </a:solidFill>
              </a14:hiddenFill>
            </a:ext>
          </a:extLst>
        </p:spPr>
      </p:pic>
      <p:sp>
        <p:nvSpPr>
          <p:cNvPr id="147" name="Rectangle 146"/>
          <p:cNvSpPr/>
          <p:nvPr/>
        </p:nvSpPr>
        <p:spPr>
          <a:xfrm>
            <a:off x="8474341" y="2279707"/>
            <a:ext cx="2805923" cy="2583015"/>
          </a:xfrm>
          <a:prstGeom prst="rect">
            <a:avLst/>
          </a:prstGeom>
          <a:effectLst/>
        </p:spPr>
        <p:txBody>
          <a:bodyPr wrap="square">
            <a:spAutoFit/>
          </a:bodyPr>
          <a:lstStyle/>
          <a:p>
            <a:pPr algn="ctr" defTabSz="913532">
              <a:defRPr/>
            </a:pPr>
            <a:r>
              <a:rPr lang="en-US" sz="5395" b="1" kern="0" dirty="0">
                <a:ln>
                  <a:solidFill>
                    <a:prstClr val="black">
                      <a:alpha val="0"/>
                    </a:prstClr>
                  </a:solidFill>
                </a:ln>
                <a:latin typeface="Intel Clear Pro"/>
                <a:cs typeface="Arial" charset="0"/>
              </a:rPr>
              <a:t>Unleash</a:t>
            </a:r>
          </a:p>
          <a:p>
            <a:pPr algn="ctr" defTabSz="913532">
              <a:defRPr/>
            </a:pPr>
            <a:endParaRPr lang="en-US" sz="5395" b="1" kern="0" dirty="0">
              <a:ln>
                <a:solidFill>
                  <a:prstClr val="black">
                    <a:alpha val="0"/>
                  </a:prstClr>
                </a:solidFill>
              </a:ln>
              <a:latin typeface="Intel Clear Pro"/>
              <a:cs typeface="Arial" charset="0"/>
            </a:endParaRPr>
          </a:p>
          <a:p>
            <a:pPr algn="ctr" defTabSz="913532">
              <a:defRPr/>
            </a:pPr>
            <a:r>
              <a:rPr lang="en-US" sz="5395" b="1" kern="0" dirty="0">
                <a:ln>
                  <a:solidFill>
                    <a:prstClr val="black">
                      <a:alpha val="0"/>
                    </a:prstClr>
                  </a:solidFill>
                </a:ln>
                <a:latin typeface="Intel Clear Pro"/>
                <a:cs typeface="Arial" charset="0"/>
              </a:rPr>
              <a:t>potential</a:t>
            </a:r>
            <a:endParaRPr lang="en-US" sz="1399" kern="0" dirty="0"/>
          </a:p>
        </p:txBody>
      </p:sp>
      <p:sp>
        <p:nvSpPr>
          <p:cNvPr id="148" name="Rectangle 147"/>
          <p:cNvSpPr/>
          <p:nvPr/>
        </p:nvSpPr>
        <p:spPr>
          <a:xfrm>
            <a:off x="9119953" y="2804930"/>
            <a:ext cx="1606530" cy="1568122"/>
          </a:xfrm>
          <a:prstGeom prst="rect">
            <a:avLst/>
          </a:prstGeom>
          <a:effectLst>
            <a:outerShdw blurRad="50800" dist="38100" dir="2700000" algn="tl" rotWithShape="0">
              <a:prstClr val="black">
                <a:alpha val="40000"/>
              </a:prstClr>
            </a:outerShdw>
          </a:effectLst>
        </p:spPr>
        <p:txBody>
          <a:bodyPr wrap="none">
            <a:spAutoFit/>
          </a:bodyPr>
          <a:lstStyle/>
          <a:p>
            <a:pPr defTabSz="913532">
              <a:defRPr/>
            </a:pPr>
            <a:r>
              <a:rPr lang="en-US" sz="9590" b="1" kern="0" dirty="0">
                <a:ln>
                  <a:solidFill>
                    <a:prstClr val="black">
                      <a:alpha val="0"/>
                    </a:prstClr>
                  </a:solidFill>
                </a:ln>
                <a:latin typeface="Intel Clear Pro"/>
                <a:cs typeface="Arial" charset="0"/>
              </a:rPr>
              <a:t>Full</a:t>
            </a:r>
            <a:endParaRPr lang="en-US" sz="2399" kern="0" dirty="0"/>
          </a:p>
        </p:txBody>
      </p:sp>
      <p:sp>
        <p:nvSpPr>
          <p:cNvPr id="81" name="TextBox 89"/>
          <p:cNvSpPr txBox="1"/>
          <p:nvPr/>
        </p:nvSpPr>
        <p:spPr>
          <a:xfrm>
            <a:off x="806219" y="1440059"/>
            <a:ext cx="1400700" cy="418191"/>
          </a:xfrm>
          <a:prstGeom prst="rect">
            <a:avLst/>
          </a:prstGeom>
          <a:noFill/>
        </p:spPr>
        <p:txBody>
          <a:bodyPr vert="horz" wrap="square" lIns="0" tIns="0" rIns="0" bIns="0"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pPr>
            <a:r>
              <a:rPr lang="en-US" sz="3197" b="1" dirty="0">
                <a:latin typeface="Intel Clear Pro"/>
              </a:rPr>
              <a:t>experiences</a:t>
            </a:r>
          </a:p>
        </p:txBody>
      </p:sp>
      <p:pic>
        <p:nvPicPr>
          <p:cNvPr id="236" name="Picture 235"/>
          <p:cNvPicPr>
            <a:picLocks noChangeAspect="1"/>
          </p:cNvPicPr>
          <p:nvPr/>
        </p:nvPicPr>
        <p:blipFill>
          <a:blip r:embed="rId12">
            <a:duotone>
              <a:schemeClr val="accent2">
                <a:shade val="45000"/>
                <a:satMod val="135000"/>
              </a:schemeClr>
              <a:prstClr val="white"/>
            </a:duotone>
          </a:blip>
          <a:stretch>
            <a:fillRect/>
          </a:stretch>
        </p:blipFill>
        <p:spPr>
          <a:xfrm>
            <a:off x="2715923" y="1596484"/>
            <a:ext cx="589092" cy="390445"/>
          </a:xfrm>
          <a:prstGeom prst="rect">
            <a:avLst/>
          </a:prstGeom>
        </p:spPr>
      </p:pic>
      <p:pic>
        <p:nvPicPr>
          <p:cNvPr id="237" name="Picture 236"/>
          <p:cNvPicPr>
            <a:picLocks noChangeAspect="1"/>
          </p:cNvPicPr>
          <p:nvPr/>
        </p:nvPicPr>
        <p:blipFill>
          <a:blip r:embed="rId13">
            <a:duotone>
              <a:schemeClr val="accent2">
                <a:shade val="45000"/>
                <a:satMod val="135000"/>
              </a:schemeClr>
              <a:prstClr val="white"/>
            </a:duotone>
          </a:blip>
          <a:stretch>
            <a:fillRect/>
          </a:stretch>
        </p:blipFill>
        <p:spPr>
          <a:xfrm>
            <a:off x="3537695" y="1311580"/>
            <a:ext cx="561692" cy="465795"/>
          </a:xfrm>
          <a:prstGeom prst="rect">
            <a:avLst/>
          </a:prstGeom>
        </p:spPr>
      </p:pic>
      <p:pic>
        <p:nvPicPr>
          <p:cNvPr id="238" name="Picture 237"/>
          <p:cNvPicPr>
            <a:picLocks noChangeAspect="1"/>
          </p:cNvPicPr>
          <p:nvPr/>
        </p:nvPicPr>
        <p:blipFill>
          <a:blip r:embed="rId14">
            <a:duotone>
              <a:schemeClr val="accent2">
                <a:shade val="45000"/>
                <a:satMod val="135000"/>
              </a:schemeClr>
              <a:prstClr val="white"/>
            </a:duotone>
          </a:blip>
          <a:stretch>
            <a:fillRect/>
          </a:stretch>
        </p:blipFill>
        <p:spPr>
          <a:xfrm>
            <a:off x="4315046" y="1614707"/>
            <a:ext cx="506895" cy="376747"/>
          </a:xfrm>
          <a:prstGeom prst="rect">
            <a:avLst/>
          </a:prstGeom>
        </p:spPr>
      </p:pic>
      <p:pic>
        <p:nvPicPr>
          <p:cNvPr id="239" name="Picture 238"/>
          <p:cNvPicPr>
            <a:picLocks noChangeAspect="1"/>
          </p:cNvPicPr>
          <p:nvPr/>
        </p:nvPicPr>
        <p:blipFill>
          <a:blip r:embed="rId15">
            <a:duotone>
              <a:schemeClr val="accent2">
                <a:shade val="45000"/>
                <a:satMod val="135000"/>
              </a:schemeClr>
              <a:prstClr val="white"/>
            </a:duotone>
          </a:blip>
          <a:stretch>
            <a:fillRect/>
          </a:stretch>
        </p:blipFill>
        <p:spPr>
          <a:xfrm>
            <a:off x="5067620" y="1362701"/>
            <a:ext cx="376744" cy="547993"/>
          </a:xfrm>
          <a:prstGeom prst="rect">
            <a:avLst/>
          </a:prstGeom>
        </p:spPr>
      </p:pic>
      <p:pic>
        <p:nvPicPr>
          <p:cNvPr id="240" name="Picture 239"/>
          <p:cNvPicPr>
            <a:picLocks noChangeAspect="1"/>
          </p:cNvPicPr>
          <p:nvPr/>
        </p:nvPicPr>
        <p:blipFill>
          <a:blip r:embed="rId16">
            <a:duotone>
              <a:schemeClr val="accent2">
                <a:shade val="45000"/>
                <a:satMod val="135000"/>
              </a:schemeClr>
              <a:prstClr val="white"/>
            </a:duotone>
          </a:blip>
          <a:stretch>
            <a:fillRect/>
          </a:stretch>
        </p:blipFill>
        <p:spPr>
          <a:xfrm>
            <a:off x="5691473" y="1702155"/>
            <a:ext cx="760340" cy="280847"/>
          </a:xfrm>
          <a:prstGeom prst="rect">
            <a:avLst/>
          </a:prstGeom>
        </p:spPr>
      </p:pic>
      <p:pic>
        <p:nvPicPr>
          <p:cNvPr id="241" name="Picture 240"/>
          <p:cNvPicPr>
            <a:picLocks noChangeAspect="1"/>
          </p:cNvPicPr>
          <p:nvPr/>
        </p:nvPicPr>
        <p:blipFill>
          <a:blip r:embed="rId17">
            <a:duotone>
              <a:schemeClr val="accent2">
                <a:shade val="45000"/>
                <a:satMod val="135000"/>
              </a:schemeClr>
              <a:prstClr val="white"/>
            </a:duotone>
          </a:blip>
          <a:stretch>
            <a:fillRect/>
          </a:stretch>
        </p:blipFill>
        <p:spPr>
          <a:xfrm>
            <a:off x="6655553" y="1371740"/>
            <a:ext cx="589092" cy="390445"/>
          </a:xfrm>
          <a:prstGeom prst="rect">
            <a:avLst/>
          </a:prstGeom>
        </p:spPr>
      </p:pic>
      <p:pic>
        <p:nvPicPr>
          <p:cNvPr id="242" name="Picture 241"/>
          <p:cNvPicPr>
            <a:picLocks noChangeAspect="1"/>
          </p:cNvPicPr>
          <p:nvPr/>
        </p:nvPicPr>
        <p:blipFill>
          <a:blip r:embed="rId18">
            <a:duotone>
              <a:schemeClr val="accent2">
                <a:shade val="45000"/>
                <a:satMod val="135000"/>
              </a:schemeClr>
              <a:prstClr val="white"/>
            </a:duotone>
          </a:blip>
          <a:stretch>
            <a:fillRect/>
          </a:stretch>
        </p:blipFill>
        <p:spPr>
          <a:xfrm>
            <a:off x="7462667" y="1544478"/>
            <a:ext cx="534293" cy="424695"/>
          </a:xfrm>
          <a:prstGeom prst="rect">
            <a:avLst/>
          </a:prstGeom>
        </p:spPr>
      </p:pic>
      <p:pic>
        <p:nvPicPr>
          <p:cNvPr id="243" name="Picture 242"/>
          <p:cNvPicPr>
            <a:picLocks noChangeAspect="1"/>
          </p:cNvPicPr>
          <p:nvPr/>
        </p:nvPicPr>
        <p:blipFill>
          <a:blip r:embed="rId19">
            <a:duotone>
              <a:schemeClr val="accent2">
                <a:shade val="45000"/>
                <a:satMod val="135000"/>
              </a:schemeClr>
              <a:prstClr val="white"/>
            </a:duotone>
          </a:blip>
          <a:stretch>
            <a:fillRect/>
          </a:stretch>
        </p:blipFill>
        <p:spPr>
          <a:xfrm>
            <a:off x="8323892" y="1369921"/>
            <a:ext cx="404144" cy="493195"/>
          </a:xfrm>
          <a:prstGeom prst="rect">
            <a:avLst/>
          </a:prstGeom>
        </p:spPr>
      </p:pic>
      <p:pic>
        <p:nvPicPr>
          <p:cNvPr id="244" name="Picture 243"/>
          <p:cNvPicPr>
            <a:picLocks noChangeAspect="1"/>
          </p:cNvPicPr>
          <p:nvPr/>
        </p:nvPicPr>
        <p:blipFill>
          <a:blip r:embed="rId20">
            <a:duotone>
              <a:schemeClr val="accent2">
                <a:shade val="45000"/>
                <a:satMod val="135000"/>
              </a:schemeClr>
              <a:prstClr val="white"/>
            </a:duotone>
          </a:blip>
          <a:stretch>
            <a:fillRect/>
          </a:stretch>
        </p:blipFill>
        <p:spPr>
          <a:xfrm>
            <a:off x="9040625" y="1572007"/>
            <a:ext cx="376747" cy="410995"/>
          </a:xfrm>
          <a:prstGeom prst="rect">
            <a:avLst/>
          </a:prstGeom>
        </p:spPr>
      </p:pic>
      <p:sp>
        <p:nvSpPr>
          <p:cNvPr id="94" name="Rectangle 93"/>
          <p:cNvSpPr/>
          <p:nvPr/>
        </p:nvSpPr>
        <p:spPr>
          <a:xfrm>
            <a:off x="5706555" y="4799531"/>
            <a:ext cx="1635747" cy="292259"/>
          </a:xfrm>
          <a:prstGeom prst="rect">
            <a:avLst/>
          </a:prstGeom>
        </p:spPr>
        <p:txBody>
          <a:bodyPr wrap="square" anchor="ctr" anchorCtr="0">
            <a:spAutoFit/>
          </a:bodyPr>
          <a:lstStyle/>
          <a:p>
            <a:pPr algn="ctr" defTabSz="913532">
              <a:lnSpc>
                <a:spcPct val="85000"/>
              </a:lnSpc>
              <a:defRPr/>
            </a:pPr>
            <a:r>
              <a:rPr lang="en-US" sz="1500" b="1" kern="0" dirty="0"/>
              <a:t>Movidius Stack</a:t>
            </a:r>
            <a:endParaRPr lang="en-US" sz="1500" kern="0" dirty="0"/>
          </a:p>
        </p:txBody>
      </p:sp>
      <p:cxnSp>
        <p:nvCxnSpPr>
          <p:cNvPr id="97" name="Straight Connector 96"/>
          <p:cNvCxnSpPr/>
          <p:nvPr/>
        </p:nvCxnSpPr>
        <p:spPr bwMode="auto">
          <a:xfrm flipH="1">
            <a:off x="8325667" y="2322123"/>
            <a:ext cx="13028" cy="2610123"/>
          </a:xfrm>
          <a:prstGeom prst="line">
            <a:avLst/>
          </a:prstGeom>
          <a:ln w="6350">
            <a:solidFill>
              <a:srgbClr val="D0D6D9"/>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026" name="Picture 2" descr="http://www.intel.com/content/dam/www/public/us/en/images/embedded/16x9/quark-badge-transparent-16x9.png.rendition.intel.web.416.234.png"/>
          <p:cNvPicPr>
            <a:picLocks noChangeAspect="1" noChangeArrowheads="1"/>
          </p:cNvPicPr>
          <p:nvPr/>
        </p:nvPicPr>
        <p:blipFill rotWithShape="1">
          <a:blip r:embed="rId21" cstate="print">
            <a:extLst>
              <a:ext uri="{28A0092B-C50C-407E-A947-70E740481C1C}">
                <a14:useLocalDpi xmlns:a14="http://schemas.microsoft.com/office/drawing/2010/main"/>
              </a:ext>
            </a:extLst>
          </a:blip>
          <a:srcRect/>
          <a:stretch/>
        </p:blipFill>
        <p:spPr bwMode="auto">
          <a:xfrm>
            <a:off x="2672117" y="5332697"/>
            <a:ext cx="515187" cy="5093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intel.in/content/dam/www/global/badges/badge-atom-rwd.png/_jcr_content/renditions/intel.web.224.126.png"/>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2088202" y="5339417"/>
            <a:ext cx="510876" cy="497068"/>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5"/>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4421385" y="5343168"/>
            <a:ext cx="497475" cy="497475"/>
          </a:xfrm>
          <a:prstGeom prst="rect">
            <a:avLst/>
          </a:prstGeom>
        </p:spPr>
      </p:pic>
      <p:pic>
        <p:nvPicPr>
          <p:cNvPr id="108" name="Shape 201"/>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3846425" y="5343168"/>
            <a:ext cx="497475" cy="497475"/>
          </a:xfrm>
          <a:prstGeom prst="rect">
            <a:avLst/>
          </a:prstGeom>
          <a:noFill/>
          <a:ln>
            <a:noFill/>
          </a:ln>
        </p:spPr>
      </p:pic>
      <p:grpSp>
        <p:nvGrpSpPr>
          <p:cNvPr id="17" name="Group 16"/>
          <p:cNvGrpSpPr/>
          <p:nvPr/>
        </p:nvGrpSpPr>
        <p:grpSpPr>
          <a:xfrm>
            <a:off x="2674187" y="3645372"/>
            <a:ext cx="376256" cy="71395"/>
            <a:chOff x="1720850" y="2705194"/>
            <a:chExt cx="282453" cy="53596"/>
          </a:xfrm>
        </p:grpSpPr>
        <p:cxnSp>
          <p:nvCxnSpPr>
            <p:cNvPr id="16" name="Straight Connector 15"/>
            <p:cNvCxnSpPr/>
            <p:nvPr/>
          </p:nvCxnSpPr>
          <p:spPr>
            <a:xfrm flipH="1">
              <a:off x="1720850" y="2705194"/>
              <a:ext cx="144341" cy="53596"/>
            </a:xfrm>
            <a:prstGeom prst="line">
              <a:avLst/>
            </a:prstGeom>
            <a:ln w="9525">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1858962" y="2705194"/>
              <a:ext cx="144341" cy="53596"/>
            </a:xfrm>
            <a:prstGeom prst="line">
              <a:avLst/>
            </a:prstGeom>
            <a:ln w="9525">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grpSp>
      <p:pic>
        <p:nvPicPr>
          <p:cNvPr id="160" name="Picture 8" descr="https://catch-eye.com/wp-content/uploads/2016/09/RealSense_rgb_3000.png"/>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9312764" y="5429657"/>
            <a:ext cx="1413171" cy="242595"/>
          </a:xfrm>
          <a:prstGeom prst="rect">
            <a:avLst/>
          </a:prstGeom>
          <a:noFill/>
          <a:extLst>
            <a:ext uri="{909E8E84-426E-40DD-AFC4-6F175D3DCCD1}">
              <a14:hiddenFill xmlns:a14="http://schemas.microsoft.com/office/drawing/2010/main">
                <a:solidFill>
                  <a:srgbClr val="FFFFFF"/>
                </a:solidFill>
              </a14:hiddenFill>
            </a:ext>
          </a:extLst>
        </p:spPr>
      </p:pic>
      <p:sp>
        <p:nvSpPr>
          <p:cNvPr id="161" name="Rectangle 160"/>
          <p:cNvSpPr/>
          <p:nvPr/>
        </p:nvSpPr>
        <p:spPr>
          <a:xfrm>
            <a:off x="9586372" y="5849864"/>
            <a:ext cx="2017977" cy="305468"/>
          </a:xfrm>
          <a:prstGeom prst="rect">
            <a:avLst/>
          </a:prstGeom>
        </p:spPr>
        <p:txBody>
          <a:bodyPr wrap="square" anchor="ctr" anchorCtr="0">
            <a:spAutoFit/>
          </a:bodyPr>
          <a:lstStyle/>
          <a:p>
            <a:pPr algn="ctr" defTabSz="913532">
              <a:lnSpc>
                <a:spcPct val="85000"/>
              </a:lnSpc>
            </a:pPr>
            <a:r>
              <a:rPr lang="en-US" sz="1599" b="1" kern="0" dirty="0"/>
              <a:t>Visual Intelligence</a:t>
            </a:r>
          </a:p>
        </p:txBody>
      </p:sp>
      <p:pic>
        <p:nvPicPr>
          <p:cNvPr id="101" name="Picture 6" descr="http://child3.saffrontech.wpengine.com/wp-content/blogs.dir/9/files/sites/9/2016/01/Saffron-Intel-Blue-Logo-for-Website.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7473900" y="4496132"/>
            <a:ext cx="910579" cy="4279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en.wikichip.org/w/images/thumb/d/d8/core_i7_logo_(2015).png/250px-core_i7_logo_(2015).pn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3262623" y="5341481"/>
            <a:ext cx="495003" cy="49500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377629" y="3406841"/>
            <a:ext cx="715355" cy="244991"/>
          </a:xfrm>
          <a:prstGeom prst="rect">
            <a:avLst/>
          </a:prstGeom>
        </p:spPr>
      </p:pic>
      <p:sp>
        <p:nvSpPr>
          <p:cNvPr id="116" name="TextBox 115"/>
          <p:cNvSpPr txBox="1"/>
          <p:nvPr/>
        </p:nvSpPr>
        <p:spPr>
          <a:xfrm>
            <a:off x="3871323" y="6480469"/>
            <a:ext cx="4720844" cy="276999"/>
          </a:xfrm>
          <a:prstGeom prst="rect">
            <a:avLst/>
          </a:prstGeom>
          <a:noFill/>
        </p:spPr>
        <p:txBody>
          <a:bodyPr vert="horz" wrap="none" lIns="0" tIns="0" rIns="0" bIns="0" rtlCol="0">
            <a:spAutoFit/>
          </a:bodyPr>
          <a:lstStyle/>
          <a:p>
            <a:pPr defTabSz="609570"/>
            <a:r>
              <a:rPr lang="en-US" sz="900" dirty="0"/>
              <a:t>OpenVX and the OpenVX logo are trademarks of the Khronos Group Inc.</a:t>
            </a:r>
          </a:p>
          <a:p>
            <a:pPr defTabSz="609570"/>
            <a:r>
              <a:rPr lang="en-US" sz="900" dirty="0"/>
              <a:t>OpenCL and the OpenCL logo are trademarks of Apple Inc. used by permission by Khronos</a:t>
            </a:r>
          </a:p>
        </p:txBody>
      </p:sp>
      <p:pic>
        <p:nvPicPr>
          <p:cNvPr id="103" name="Picture 102"/>
          <p:cNvPicPr>
            <a:picLocks noChangeAspect="1"/>
          </p:cNvPicPr>
          <p:nvPr/>
        </p:nvPicPr>
        <p:blipFill>
          <a:blip r:embed="rId29">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642319" y="1267111"/>
            <a:ext cx="524727" cy="762493"/>
          </a:xfrm>
          <a:prstGeom prst="rect">
            <a:avLst/>
          </a:prstGeom>
          <a:solidFill>
            <a:schemeClr val="bg1">
              <a:lumMod val="20000"/>
              <a:lumOff val="80000"/>
            </a:schemeClr>
          </a:solidFill>
          <a:ln w="12700" cap="flat" cmpd="sng" algn="ctr">
            <a:noFill/>
            <a:prstDash val="solid"/>
            <a:round/>
            <a:headEnd type="none" w="med" len="med"/>
            <a:tailEnd type="none" w="med" len="med"/>
          </a:ln>
          <a:effectLst/>
        </p:spPr>
      </p:pic>
      <p:grpSp>
        <p:nvGrpSpPr>
          <p:cNvPr id="105" name="Group 104"/>
          <p:cNvGrpSpPr/>
          <p:nvPr/>
        </p:nvGrpSpPr>
        <p:grpSpPr>
          <a:xfrm>
            <a:off x="10391993" y="1408261"/>
            <a:ext cx="689275" cy="587788"/>
            <a:chOff x="5876843" y="1310484"/>
            <a:chExt cx="516956" cy="440841"/>
          </a:xfrm>
          <a:solidFill>
            <a:schemeClr val="bg1">
              <a:lumMod val="75000"/>
            </a:schemeClr>
          </a:solidFill>
        </p:grpSpPr>
        <p:sp>
          <p:nvSpPr>
            <p:cNvPr id="119" name="Rounded Rectangle 118"/>
            <p:cNvSpPr/>
            <p:nvPr/>
          </p:nvSpPr>
          <p:spPr>
            <a:xfrm>
              <a:off x="5876843" y="1586747"/>
              <a:ext cx="516956" cy="164578"/>
            </a:xfrm>
            <a:prstGeom prst="roundRect">
              <a:avLst/>
            </a:prstGeom>
            <a:grp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20" name="Oval 119"/>
            <p:cNvSpPr/>
            <p:nvPr/>
          </p:nvSpPr>
          <p:spPr>
            <a:xfrm>
              <a:off x="6326098" y="1681906"/>
              <a:ext cx="45719" cy="4571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22" name="Rectangle 121"/>
            <p:cNvSpPr/>
            <p:nvPr/>
          </p:nvSpPr>
          <p:spPr>
            <a:xfrm>
              <a:off x="5960046" y="1310484"/>
              <a:ext cx="338789" cy="321023"/>
            </a:xfrm>
            <a:prstGeom prst="rect">
              <a:avLst/>
            </a:prstGeom>
            <a:grp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cxnSp>
          <p:nvCxnSpPr>
            <p:cNvPr id="123" name="Straight Connector 122"/>
            <p:cNvCxnSpPr/>
            <p:nvPr/>
          </p:nvCxnSpPr>
          <p:spPr>
            <a:xfrm flipV="1">
              <a:off x="6013222" y="1339565"/>
              <a:ext cx="221564" cy="1"/>
            </a:xfrm>
            <a:prstGeom prst="line">
              <a:avLst/>
            </a:prstGeom>
            <a:grpFill/>
            <a:ln w="952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V="1">
              <a:off x="6013222" y="1380405"/>
              <a:ext cx="221564" cy="1"/>
            </a:xfrm>
            <a:prstGeom prst="line">
              <a:avLst/>
            </a:prstGeom>
            <a:grpFill/>
            <a:ln w="952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V="1">
              <a:off x="6013222" y="1425959"/>
              <a:ext cx="221564" cy="1"/>
            </a:xfrm>
            <a:prstGeom prst="line">
              <a:avLst/>
            </a:prstGeom>
            <a:grpFill/>
            <a:ln w="952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6010682" y="1469601"/>
              <a:ext cx="221564" cy="1"/>
            </a:xfrm>
            <a:prstGeom prst="line">
              <a:avLst/>
            </a:prstGeom>
            <a:grpFill/>
            <a:ln w="952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6010682" y="1510441"/>
              <a:ext cx="221564" cy="1"/>
            </a:xfrm>
            <a:prstGeom prst="line">
              <a:avLst/>
            </a:prstGeom>
            <a:grpFill/>
            <a:ln w="952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6010682" y="1555995"/>
              <a:ext cx="221564" cy="1"/>
            </a:xfrm>
            <a:prstGeom prst="line">
              <a:avLst/>
            </a:prstGeom>
            <a:grpFill/>
            <a:ln w="952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78" name="Rectangle 77"/>
          <p:cNvSpPr/>
          <p:nvPr/>
        </p:nvSpPr>
        <p:spPr>
          <a:xfrm>
            <a:off x="1886231" y="2308653"/>
            <a:ext cx="6454043" cy="744627"/>
          </a:xfrm>
          <a:prstGeom prst="rect">
            <a:avLst/>
          </a:prstGeom>
        </p:spPr>
        <p:txBody>
          <a:bodyPr wrap="square" anchor="ctr" anchorCtr="0">
            <a:spAutoFit/>
          </a:bodyPr>
          <a:lstStyle/>
          <a:p>
            <a:pPr defTabSz="913532">
              <a:lnSpc>
                <a:spcPct val="85000"/>
              </a:lnSpc>
            </a:pPr>
            <a:r>
              <a:rPr lang="en-US" sz="1500" b="1" kern="0" dirty="0"/>
              <a:t>Intel® Parallel Studio XE          Intel® Media SDK / Media Server Studio</a:t>
            </a:r>
          </a:p>
          <a:p>
            <a:pPr defTabSz="913532">
              <a:lnSpc>
                <a:spcPct val="85000"/>
              </a:lnSpc>
            </a:pPr>
            <a:r>
              <a:rPr lang="en-US" sz="1500" b="1" kern="0" dirty="0"/>
              <a:t>Intel® System Studio	                 Intel® Distribution of OpenVINO™ toolkit</a:t>
            </a:r>
          </a:p>
          <a:p>
            <a:pPr defTabSz="913532">
              <a:lnSpc>
                <a:spcPct val="90000"/>
              </a:lnSpc>
              <a:spcBef>
                <a:spcPts val="400"/>
              </a:spcBef>
            </a:pPr>
            <a:r>
              <a:rPr lang="en-US" sz="1500" b="1" kern="0" dirty="0"/>
              <a:t>Intel® SDK for OpenCL™ Applications</a:t>
            </a:r>
          </a:p>
        </p:txBody>
      </p:sp>
      <p:sp>
        <p:nvSpPr>
          <p:cNvPr id="6" name="Title 5">
            <a:extLst>
              <a:ext uri="{FF2B5EF4-FFF2-40B4-BE49-F238E27FC236}">
                <a16:creationId xmlns:a16="http://schemas.microsoft.com/office/drawing/2014/main" id="{55AB2A55-41A7-4DED-BB96-FC671EE1ECE7}"/>
              </a:ext>
            </a:extLst>
          </p:cNvPr>
          <p:cNvSpPr>
            <a:spLocks noGrp="1"/>
          </p:cNvSpPr>
          <p:nvPr>
            <p:ph type="title"/>
          </p:nvPr>
        </p:nvSpPr>
        <p:spPr>
          <a:xfrm>
            <a:off x="471951" y="304703"/>
            <a:ext cx="11248101" cy="724365"/>
          </a:xfrm>
        </p:spPr>
        <p:txBody>
          <a:bodyPr/>
          <a:lstStyle/>
          <a:p>
            <a:r>
              <a:rPr lang="en-US" dirty="0">
                <a:solidFill>
                  <a:schemeClr val="accent3">
                    <a:alpha val="90000"/>
                  </a:schemeClr>
                </a:solidFill>
              </a:rPr>
              <a:t>Intel</a:t>
            </a:r>
            <a:r>
              <a:rPr lang="en-US" dirty="0"/>
              <a:t> Computer Vision Portfolio</a:t>
            </a:r>
          </a:p>
        </p:txBody>
      </p:sp>
      <p:sp>
        <p:nvSpPr>
          <p:cNvPr id="8" name="Text Placeholder 7">
            <a:extLst>
              <a:ext uri="{FF2B5EF4-FFF2-40B4-BE49-F238E27FC236}">
                <a16:creationId xmlns:a16="http://schemas.microsoft.com/office/drawing/2014/main" id="{AA8A6742-9BE7-43EC-B491-8D38A103F04B}"/>
              </a:ext>
            </a:extLst>
          </p:cNvPr>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fld id="{EE2556C5-CE8C-6547-B838-EA80C61A4AF7}" type="slidenum">
              <a:rPr lang="en-US" smtClean="0"/>
              <a:pPr/>
              <a:t>26</a:t>
            </a:fld>
            <a:endParaRPr lang="en-US" dirty="0"/>
          </a:p>
        </p:txBody>
      </p:sp>
      <p:pic>
        <p:nvPicPr>
          <p:cNvPr id="7" name="Picture 6"/>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850275" y="5383979"/>
            <a:ext cx="1043923" cy="349715"/>
          </a:xfrm>
          <a:prstGeom prst="rect">
            <a:avLst/>
          </a:prstGeom>
        </p:spPr>
      </p:pic>
      <p:pic>
        <p:nvPicPr>
          <p:cNvPr id="71" name="Picture 7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989301" y="5346013"/>
            <a:ext cx="485939" cy="485939"/>
          </a:xfrm>
          <a:prstGeom prst="rect">
            <a:avLst/>
          </a:prstGeom>
        </p:spPr>
      </p:pic>
      <p:pic>
        <p:nvPicPr>
          <p:cNvPr id="72" name="Picture 71"/>
          <p:cNvPicPr>
            <a:picLocks noChangeAspect="1"/>
          </p:cNvPicPr>
          <p:nvPr/>
        </p:nvPicPr>
        <p:blipFill>
          <a:blip r:embed="rId32"/>
          <a:stretch>
            <a:fillRect/>
          </a:stretch>
        </p:blipFill>
        <p:spPr>
          <a:xfrm>
            <a:off x="7449305" y="3735486"/>
            <a:ext cx="799513" cy="267993"/>
          </a:xfrm>
          <a:prstGeom prst="rect">
            <a:avLst/>
          </a:prstGeom>
        </p:spPr>
      </p:pic>
    </p:spTree>
    <p:extLst>
      <p:ext uri="{BB962C8B-B14F-4D97-AF65-F5344CB8AC3E}">
        <p14:creationId xmlns:p14="http://schemas.microsoft.com/office/powerpoint/2010/main" val="13091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259" y="1027524"/>
            <a:ext cx="10265664" cy="42611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8" name="Straight Connector 7"/>
          <p:cNvCxnSpPr/>
          <p:nvPr/>
        </p:nvCxnSpPr>
        <p:spPr>
          <a:xfrm flipV="1">
            <a:off x="1809685" y="3816627"/>
            <a:ext cx="9682263" cy="1653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a:xfrm>
            <a:off x="471951" y="208714"/>
            <a:ext cx="11248101" cy="724365"/>
          </a:xfrm>
        </p:spPr>
        <p:txBody>
          <a:bodyPr>
            <a:noAutofit/>
          </a:bodyPr>
          <a:lstStyle/>
          <a:p>
            <a:pPr>
              <a:lnSpc>
                <a:spcPct val="85000"/>
              </a:lnSpc>
            </a:pPr>
            <a:r>
              <a:rPr lang="en-US" sz="4800" dirty="0">
                <a:solidFill>
                  <a:schemeClr val="accent3"/>
                </a:solidFill>
              </a:rPr>
              <a:t>Increase</a:t>
            </a:r>
            <a:r>
              <a:rPr lang="en-US" sz="4800" dirty="0">
                <a:solidFill>
                  <a:schemeClr val="tx1"/>
                </a:solidFill>
              </a:rPr>
              <a:t> Deep Learning Workload Performance on Public Models</a:t>
            </a:r>
          </a:p>
        </p:txBody>
      </p:sp>
      <p:sp>
        <p:nvSpPr>
          <p:cNvPr id="10" name="Text Placeholder 9">
            <a:extLst>
              <a:ext uri="{FF2B5EF4-FFF2-40B4-BE49-F238E27FC236}">
                <a16:creationId xmlns:a16="http://schemas.microsoft.com/office/drawing/2014/main" id="{B9B5BCEC-FAC0-4ABC-8A5C-209A427251B1}"/>
              </a:ext>
            </a:extLst>
          </p:cNvPr>
          <p:cNvSpPr>
            <a:spLocks noGrp="1"/>
          </p:cNvSpPr>
          <p:nvPr>
            <p:ph type="body" sz="quarter" idx="13"/>
          </p:nvPr>
        </p:nvSpPr>
        <p:spPr>
          <a:xfrm>
            <a:off x="471951" y="6185035"/>
            <a:ext cx="11248101" cy="222305"/>
          </a:xfrm>
        </p:spPr>
        <p:txBody>
          <a:bodyPr/>
          <a:lstStyle/>
          <a:p>
            <a:endParaRPr lang="en-US">
              <a:solidFill>
                <a:schemeClr val="tx1"/>
              </a:solidFill>
            </a:endParaRPr>
          </a:p>
        </p:txBody>
      </p:sp>
      <p:sp>
        <p:nvSpPr>
          <p:cNvPr id="2" name="Slide Number Placeholder 1"/>
          <p:cNvSpPr>
            <a:spLocks noGrp="1"/>
          </p:cNvSpPr>
          <p:nvPr>
            <p:ph type="sldNum" sz="quarter" idx="14"/>
          </p:nvPr>
        </p:nvSpPr>
        <p:spPr/>
        <p:txBody>
          <a:bodyPr/>
          <a:lstStyle/>
          <a:p>
            <a:fld id="{FD44707B-D922-47D5-BD24-D96E91B70543}" type="slidenum">
              <a:rPr lang="en-US" smtClean="0"/>
              <a:pPr/>
              <a:t>27</a:t>
            </a:fld>
            <a:endParaRPr lang="en-US" dirty="0"/>
          </a:p>
        </p:txBody>
      </p:sp>
      <p:sp>
        <p:nvSpPr>
          <p:cNvPr id="63" name="Rectangle 62"/>
          <p:cNvSpPr/>
          <p:nvPr/>
        </p:nvSpPr>
        <p:spPr>
          <a:xfrm>
            <a:off x="816090" y="5332652"/>
            <a:ext cx="10962789" cy="328231"/>
          </a:xfrm>
          <a:prstGeom prst="rect">
            <a:avLst/>
          </a:prstGeom>
          <a:solidFill>
            <a:schemeClr val="accent1"/>
          </a:solidFill>
        </p:spPr>
        <p:txBody>
          <a:bodyPr wrap="square" lIns="0" tIns="0" rIns="0" bIns="0">
            <a:spAutoFit/>
          </a:bodyPr>
          <a:lstStyle/>
          <a:p>
            <a:pPr algn="ctr" defTabSz="609570"/>
            <a:r>
              <a:rPr lang="en-US" sz="2133" dirty="0"/>
              <a:t>Fast Results on Intel Hardware, even before using Accelerators </a:t>
            </a:r>
            <a:endParaRPr lang="en-US" sz="2133" dirty="0">
              <a:sym typeface="Wingdings" panose="05000000000000000000" pitchFamily="2" charset="2"/>
            </a:endParaRPr>
          </a:p>
        </p:txBody>
      </p:sp>
      <p:sp>
        <p:nvSpPr>
          <p:cNvPr id="6" name="Rectangle 5"/>
          <p:cNvSpPr/>
          <p:nvPr/>
        </p:nvSpPr>
        <p:spPr>
          <a:xfrm>
            <a:off x="156426" y="5743583"/>
            <a:ext cx="11963857" cy="581057"/>
          </a:xfrm>
          <a:prstGeom prst="rect">
            <a:avLst/>
          </a:prstGeom>
        </p:spPr>
        <p:txBody>
          <a:bodyPr wrap="square" lIns="0" tIns="0" rIns="0" bIns="0">
            <a:spAutoFit/>
          </a:bodyPr>
          <a:lstStyle/>
          <a:p>
            <a:pPr defTabSz="609570">
              <a:lnSpc>
                <a:spcPts val="933"/>
              </a:lnSpc>
            </a:pPr>
            <a:r>
              <a:rPr lang="en-US" sz="933" baseline="30000" dirty="0">
                <a:sym typeface="Wingdings" panose="05000000000000000000" pitchFamily="2" charset="2"/>
              </a:rPr>
              <a:t>1</a:t>
            </a:r>
            <a:r>
              <a:rPr lang="en-US" sz="933" dirty="0">
                <a:sym typeface="Wingdings" panose="05000000000000000000" pitchFamily="2" charset="2"/>
              </a:rPr>
              <a:t>Depending on workload, quality/resolution for FP16 may be marginally impacted. A performance/quality tradeoff from FP32 to FP16 can affect accuracy; customers are encouraged to experiment to find what works best for their situation. </a:t>
            </a:r>
            <a:r>
              <a:rPr lang="en-US" sz="933" dirty="0"/>
              <a:t>The benchmark results reported in this deck may need to be revised as additional testing is conducted. Performance results are based on testing as of April 10, 2018 and may not reflect all publicly</a:t>
            </a:r>
          </a:p>
          <a:p>
            <a:pPr defTabSz="609570">
              <a:lnSpc>
                <a:spcPts val="933"/>
              </a:lnSpc>
            </a:pPr>
            <a:r>
              <a:rPr lang="en-US" sz="933" dirty="0"/>
              <a:t>available security updates. See configuration disclosure for details. No product can be absolutely secure. For more complete information about performance and benchmark results, visit </a:t>
            </a:r>
            <a:r>
              <a:rPr lang="en-US" sz="933" dirty="0">
                <a:hlinkClick r:id="rId4">
                  <a:extLst>
                    <a:ext uri="{A12FA001-AC4F-418D-AE19-62706E023703}">
                      <ahyp:hlinkClr xmlns:ahyp="http://schemas.microsoft.com/office/drawing/2018/hyperlinkcolor" val="tx"/>
                    </a:ext>
                  </a:extLst>
                </a:hlinkClick>
              </a:rPr>
              <a:t>www.intel.com/benchmarks</a:t>
            </a:r>
            <a:r>
              <a:rPr lang="en-US" sz="933" dirty="0"/>
              <a:t>. </a:t>
            </a:r>
            <a:r>
              <a:rPr lang="en-US" sz="933" b="1" dirty="0"/>
              <a:t>Configuration: </a:t>
            </a:r>
            <a:r>
              <a:rPr lang="en-US" sz="933" dirty="0"/>
              <a:t>Testing by Intel as of April 10, 2018. Intel® Core™ i7-6700K CPU @ 2.90GHz fixed, GPU GT2 @ 1.00GHz fixed Internal ONLY testing, Test v312.30 – Ubuntu* 16.04, OpenVINO™ 2018 RC4. Tests were based on various parameters such as model used (these are public), batch size, and other factors. Different models can be accelerated with different Intel hardware solutions, yet use the same Intel software tools. </a:t>
            </a:r>
          </a:p>
        </p:txBody>
      </p:sp>
      <p:sp>
        <p:nvSpPr>
          <p:cNvPr id="4" name="TextBox 3"/>
          <p:cNvSpPr txBox="1"/>
          <p:nvPr/>
        </p:nvSpPr>
        <p:spPr>
          <a:xfrm>
            <a:off x="3707404" y="6422185"/>
            <a:ext cx="7292291" cy="410369"/>
          </a:xfrm>
          <a:prstGeom prst="rect">
            <a:avLst/>
          </a:prstGeom>
          <a:noFill/>
        </p:spPr>
        <p:txBody>
          <a:bodyPr vert="horz" wrap="square" lIns="0" tIns="0" rIns="0" bIns="0" rtlCol="0">
            <a:spAutoFit/>
          </a:bodyPr>
          <a:lstStyle/>
          <a:p>
            <a:pPr defTabSz="609570">
              <a:lnSpc>
                <a:spcPts val="800"/>
              </a:lnSpc>
            </a:pPr>
            <a:r>
              <a:rPr lang="en-US" sz="800" dirty="0">
                <a:latin typeface="Arial Narrow" panose="020B0606020202030204" pitchFamily="34" charset="0"/>
                <a:ea typeface="MS PGothic" pitchFamily="34" charset="-128"/>
              </a:rPr>
              <a:t>Intel</a:t>
            </a:r>
            <a:r>
              <a:rPr lang="en-US" altLang="en-US" sz="800" dirty="0">
                <a:latin typeface="Arial Narrow" panose="020B0606020202030204" pitchFamily="34" charset="0"/>
                <a:ea typeface="MS PGothic" pitchFamily="34" charset="-128"/>
              </a:rPr>
              <a:t>’</a:t>
            </a:r>
            <a:r>
              <a:rPr lang="en-US" sz="800" dirty="0">
                <a:latin typeface="Arial Narrow" panose="020B0606020202030204" pitchFamily="34" charset="0"/>
                <a:ea typeface="MS PGothic" pitchFamily="34" charset="-128"/>
              </a:rPr>
              <a:t>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a:t>
            </a:r>
            <a:r>
              <a:rPr lang="en-US" sz="800" dirty="0"/>
              <a:t>fixed</a:t>
            </a:r>
            <a:r>
              <a:rPr lang="en-US" sz="800" dirty="0">
                <a:latin typeface="Arial Narrow" panose="020B0606020202030204" pitchFamily="34" charset="0"/>
                <a:ea typeface="MS PGothic" pitchFamily="34" charset="-128"/>
              </a:rPr>
              <a:t>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 Notice revision #20110804</a:t>
            </a:r>
          </a:p>
        </p:txBody>
      </p:sp>
      <p:sp>
        <p:nvSpPr>
          <p:cNvPr id="7" name="Rectangle 6"/>
          <p:cNvSpPr/>
          <p:nvPr/>
        </p:nvSpPr>
        <p:spPr>
          <a:xfrm>
            <a:off x="5450565" y="4709340"/>
            <a:ext cx="2249334" cy="297454"/>
          </a:xfrm>
          <a:prstGeom prst="rect">
            <a:avLst/>
          </a:prstGeom>
        </p:spPr>
        <p:txBody>
          <a:bodyPr wrap="none">
            <a:spAutoFit/>
          </a:bodyPr>
          <a:lstStyle/>
          <a:p>
            <a:pPr defTabSz="609570"/>
            <a:r>
              <a:rPr lang="en-US" sz="1333" dirty="0"/>
              <a:t>Public Models (Batch Size) </a:t>
            </a:r>
          </a:p>
        </p:txBody>
      </p:sp>
      <p:sp>
        <p:nvSpPr>
          <p:cNvPr id="17" name="Rectangle 16"/>
          <p:cNvSpPr/>
          <p:nvPr/>
        </p:nvSpPr>
        <p:spPr>
          <a:xfrm rot="16200000">
            <a:off x="-120452" y="2168088"/>
            <a:ext cx="2099532" cy="769634"/>
          </a:xfrm>
          <a:prstGeom prst="rect">
            <a:avLst/>
          </a:prstGeom>
        </p:spPr>
        <p:txBody>
          <a:bodyPr wrap="square" lIns="0" rIns="0">
            <a:spAutoFit/>
          </a:bodyPr>
          <a:lstStyle/>
          <a:p>
            <a:pPr algn="ctr" defTabSz="609570"/>
            <a:endParaRPr lang="en-US" sz="1467" dirty="0"/>
          </a:p>
          <a:p>
            <a:pPr algn="ctr" defTabSz="609570"/>
            <a:r>
              <a:rPr lang="en-US" sz="1467" dirty="0"/>
              <a:t>Relative Performance Improvement </a:t>
            </a:r>
          </a:p>
        </p:txBody>
      </p:sp>
      <p:sp>
        <p:nvSpPr>
          <p:cNvPr id="15" name="Rectangle 14"/>
          <p:cNvSpPr/>
          <p:nvPr/>
        </p:nvSpPr>
        <p:spPr>
          <a:xfrm>
            <a:off x="493398" y="3690276"/>
            <a:ext cx="1153192" cy="707694"/>
          </a:xfrm>
          <a:prstGeom prst="rect">
            <a:avLst/>
          </a:prstGeom>
        </p:spPr>
        <p:txBody>
          <a:bodyPr wrap="square">
            <a:spAutoFit/>
          </a:bodyPr>
          <a:lstStyle/>
          <a:p>
            <a:pPr algn="ctr" defTabSz="609570"/>
            <a:r>
              <a:rPr lang="en-US" sz="1333" dirty="0"/>
              <a:t>Standard Caffe*</a:t>
            </a:r>
          </a:p>
          <a:p>
            <a:pPr algn="ctr" defTabSz="609570"/>
            <a:r>
              <a:rPr lang="en-US" sz="1333" dirty="0"/>
              <a:t>Baseline </a:t>
            </a:r>
          </a:p>
        </p:txBody>
      </p:sp>
      <p:sp>
        <p:nvSpPr>
          <p:cNvPr id="14" name="24-Point Star 13"/>
          <p:cNvSpPr/>
          <p:nvPr/>
        </p:nvSpPr>
        <p:spPr>
          <a:xfrm>
            <a:off x="7723401" y="919885"/>
            <a:ext cx="1180167" cy="630345"/>
          </a:xfrm>
          <a:prstGeom prst="star24">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914377"/>
            <a:r>
              <a:rPr lang="en-US" sz="1867" b="1" dirty="0">
                <a:solidFill>
                  <a:schemeClr val="tx1"/>
                </a:solidFill>
              </a:rPr>
              <a:t>7.73x</a:t>
            </a:r>
          </a:p>
        </p:txBody>
      </p:sp>
      <p:sp>
        <p:nvSpPr>
          <p:cNvPr id="9" name="TextBox 8"/>
          <p:cNvSpPr txBox="1"/>
          <p:nvPr/>
        </p:nvSpPr>
        <p:spPr>
          <a:xfrm>
            <a:off x="2162755" y="1027525"/>
            <a:ext cx="4537544" cy="266676"/>
          </a:xfrm>
          <a:prstGeom prst="rect">
            <a:avLst/>
          </a:prstGeom>
          <a:noFill/>
        </p:spPr>
        <p:txBody>
          <a:bodyPr vert="horz" wrap="square" lIns="0" tIns="0" rIns="0" bIns="0" rtlCol="0">
            <a:spAutoFit/>
          </a:bodyPr>
          <a:lstStyle/>
          <a:p>
            <a:pPr algn="ctr"/>
            <a:r>
              <a:rPr lang="en-US" sz="1733" b="1" dirty="0"/>
              <a:t>Comparison of Frames per Second (FPS) </a:t>
            </a:r>
          </a:p>
        </p:txBody>
      </p:sp>
      <p:sp>
        <p:nvSpPr>
          <p:cNvPr id="16" name="TextBox 15"/>
          <p:cNvSpPr txBox="1"/>
          <p:nvPr/>
        </p:nvSpPr>
        <p:spPr>
          <a:xfrm>
            <a:off x="7220639" y="5015402"/>
            <a:ext cx="4205007" cy="166712"/>
          </a:xfrm>
          <a:prstGeom prst="rect">
            <a:avLst/>
          </a:prstGeom>
          <a:solidFill>
            <a:schemeClr val="bg1"/>
          </a:solidFill>
        </p:spPr>
        <p:txBody>
          <a:bodyPr vert="horz" wrap="square" lIns="0" tIns="0" rIns="0" bIns="0" rtlCol="0">
            <a:spAutoFit/>
          </a:bodyPr>
          <a:lstStyle/>
          <a:p>
            <a:pPr>
              <a:lnSpc>
                <a:spcPts val="1333"/>
              </a:lnSpc>
            </a:pPr>
            <a:r>
              <a:rPr lang="en-US" sz="1133" spc="-27" dirty="0"/>
              <a:t>OpenVINO on </a:t>
            </a:r>
            <a:r>
              <a:rPr lang="en-US" sz="1133" spc="-27" dirty="0" err="1"/>
              <a:t>CPU+Intel</a:t>
            </a:r>
            <a:r>
              <a:rPr lang="en-US" sz="1133" spc="-27" dirty="0"/>
              <a:t>® Processor Graphics (GPU) / (FP16)</a:t>
            </a:r>
          </a:p>
        </p:txBody>
      </p:sp>
    </p:spTree>
    <p:extLst>
      <p:ext uri="{BB962C8B-B14F-4D97-AF65-F5344CB8AC3E}">
        <p14:creationId xmlns:p14="http://schemas.microsoft.com/office/powerpoint/2010/main" val="3376498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hart 19"/>
          <p:cNvGraphicFramePr>
            <a:graphicFrameLocks/>
          </p:cNvGraphicFramePr>
          <p:nvPr>
            <p:extLst>
              <p:ext uri="{D42A27DB-BD31-4B8C-83A1-F6EECF244321}">
                <p14:modId xmlns:p14="http://schemas.microsoft.com/office/powerpoint/2010/main" val="2870392175"/>
              </p:ext>
            </p:extLst>
          </p:nvPr>
        </p:nvGraphicFramePr>
        <p:xfrm>
          <a:off x="1503092" y="677379"/>
          <a:ext cx="9727855" cy="4524823"/>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p:cNvCxnSpPr/>
          <p:nvPr/>
        </p:nvCxnSpPr>
        <p:spPr>
          <a:xfrm flipV="1">
            <a:off x="1752261" y="3975652"/>
            <a:ext cx="8860080" cy="9917"/>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p:txBody>
          <a:bodyPr>
            <a:noAutofit/>
          </a:bodyPr>
          <a:lstStyle/>
          <a:p>
            <a:pPr>
              <a:lnSpc>
                <a:spcPts val="2800"/>
              </a:lnSpc>
            </a:pPr>
            <a:r>
              <a:rPr lang="en-US" sz="2800" dirty="0">
                <a:solidFill>
                  <a:schemeClr val="accent3"/>
                </a:solidFill>
              </a:rPr>
              <a:t>Increase</a:t>
            </a:r>
            <a:r>
              <a:rPr lang="en-US" sz="2800" dirty="0">
                <a:solidFill>
                  <a:schemeClr val="tx1"/>
                </a:solidFill>
              </a:rPr>
              <a:t> Deep Learning Workload Performance on Public Models: </a:t>
            </a:r>
            <a:r>
              <a:rPr lang="en-US" sz="2800" b="1" dirty="0">
                <a:solidFill>
                  <a:schemeClr val="tx1"/>
                </a:solidFill>
              </a:rPr>
              <a:t>Comparison of Frames per Second (FPS)  </a:t>
            </a:r>
          </a:p>
        </p:txBody>
      </p:sp>
      <p:sp>
        <p:nvSpPr>
          <p:cNvPr id="9" name="Text Placeholder 8">
            <a:extLst>
              <a:ext uri="{FF2B5EF4-FFF2-40B4-BE49-F238E27FC236}">
                <a16:creationId xmlns:a16="http://schemas.microsoft.com/office/drawing/2014/main" id="{F7A0F6E5-2508-40C9-A4E3-217C2ACAF261}"/>
              </a:ext>
            </a:extLst>
          </p:cNvPr>
          <p:cNvSpPr>
            <a:spLocks noGrp="1"/>
          </p:cNvSpPr>
          <p:nvPr>
            <p:ph type="body" sz="quarter" idx="13"/>
          </p:nvPr>
        </p:nvSpPr>
        <p:spPr>
          <a:xfrm>
            <a:off x="471951" y="6185035"/>
            <a:ext cx="11248101" cy="222305"/>
          </a:xfrm>
        </p:spPr>
        <p:txBody>
          <a:bodyPr/>
          <a:lstStyle/>
          <a:p>
            <a:endParaRPr lang="en-US">
              <a:solidFill>
                <a:schemeClr val="tx1"/>
              </a:solidFill>
            </a:endParaRPr>
          </a:p>
        </p:txBody>
      </p:sp>
      <p:sp>
        <p:nvSpPr>
          <p:cNvPr id="2" name="Slide Number Placeholder 1"/>
          <p:cNvSpPr>
            <a:spLocks noGrp="1"/>
          </p:cNvSpPr>
          <p:nvPr>
            <p:ph type="sldNum" sz="quarter" idx="14"/>
          </p:nvPr>
        </p:nvSpPr>
        <p:spPr/>
        <p:txBody>
          <a:bodyPr/>
          <a:lstStyle/>
          <a:p>
            <a:fld id="{FD44707B-D922-47D5-BD24-D96E91B70543}" type="slidenum">
              <a:rPr lang="en-US" smtClean="0"/>
              <a:pPr/>
              <a:t>28</a:t>
            </a:fld>
            <a:endParaRPr lang="en-US" dirty="0"/>
          </a:p>
        </p:txBody>
      </p:sp>
      <p:sp>
        <p:nvSpPr>
          <p:cNvPr id="63" name="Rectangle 62"/>
          <p:cNvSpPr/>
          <p:nvPr/>
        </p:nvSpPr>
        <p:spPr>
          <a:xfrm>
            <a:off x="529159" y="5202202"/>
            <a:ext cx="10962789" cy="307777"/>
          </a:xfrm>
          <a:prstGeom prst="rect">
            <a:avLst/>
          </a:prstGeom>
          <a:solidFill>
            <a:schemeClr val="accent1"/>
          </a:solidFill>
        </p:spPr>
        <p:txBody>
          <a:bodyPr wrap="square" lIns="0" tIns="0" rIns="0" bIns="0">
            <a:spAutoFit/>
          </a:bodyPr>
          <a:lstStyle/>
          <a:p>
            <a:pPr algn="ctr" defTabSz="609570"/>
            <a:r>
              <a:rPr lang="en-US" sz="2000" dirty="0"/>
              <a:t>Get an even Bigger Performance Boost with Intel® FPGA</a:t>
            </a:r>
            <a:endParaRPr lang="en-US" sz="2000" dirty="0">
              <a:sym typeface="Wingdings" panose="05000000000000000000" pitchFamily="2" charset="2"/>
            </a:endParaRPr>
          </a:p>
        </p:txBody>
      </p:sp>
      <p:sp>
        <p:nvSpPr>
          <p:cNvPr id="6" name="Rectangle 5"/>
          <p:cNvSpPr/>
          <p:nvPr/>
        </p:nvSpPr>
        <p:spPr>
          <a:xfrm>
            <a:off x="200200" y="5716558"/>
            <a:ext cx="11807737" cy="581057"/>
          </a:xfrm>
          <a:prstGeom prst="rect">
            <a:avLst/>
          </a:prstGeom>
        </p:spPr>
        <p:txBody>
          <a:bodyPr wrap="square" lIns="0" tIns="0" rIns="0" bIns="0">
            <a:spAutoFit/>
          </a:bodyPr>
          <a:lstStyle/>
          <a:p>
            <a:pPr defTabSz="609570">
              <a:lnSpc>
                <a:spcPts val="933"/>
              </a:lnSpc>
            </a:pPr>
            <a:r>
              <a:rPr lang="en-US" sz="933" baseline="30000" dirty="0">
                <a:sym typeface="Wingdings" panose="05000000000000000000" pitchFamily="2" charset="2"/>
              </a:rPr>
              <a:t>1</a:t>
            </a:r>
            <a:r>
              <a:rPr lang="en-US" sz="933" dirty="0">
                <a:sym typeface="Wingdings" panose="05000000000000000000" pitchFamily="2" charset="2"/>
              </a:rPr>
              <a:t>Depending on workload, quality/resolution for FP16 may be marginally impacted. A performance/quality tradeoff from FP32 to FP16 can affect accuracy; customers are encouraged to experiment to find what works best for their situation. </a:t>
            </a:r>
            <a:r>
              <a:rPr lang="en-US" sz="933" dirty="0"/>
              <a:t>Performance results are based on testing as of June 13, 2018 and may not reflect all publicly available security updates. See configuration disclosure for details. No product can be absolutely secure. For more complete information about performance and benchmark results, visit </a:t>
            </a:r>
            <a:r>
              <a:rPr lang="en-US" sz="933" dirty="0">
                <a:hlinkClick r:id="rId4">
                  <a:extLst>
                    <a:ext uri="{A12FA001-AC4F-418D-AE19-62706E023703}">
                      <ahyp:hlinkClr xmlns:ahyp="http://schemas.microsoft.com/office/drawing/2018/hyperlinkcolor" val="tx"/>
                    </a:ext>
                  </a:extLst>
                </a:hlinkClick>
              </a:rPr>
              <a:t>www.intel.com/benchmarks</a:t>
            </a:r>
            <a:r>
              <a:rPr lang="en-US" sz="933" dirty="0"/>
              <a:t>. </a:t>
            </a:r>
            <a:r>
              <a:rPr lang="en-US" sz="933" b="1" dirty="0"/>
              <a:t>Configuration: </a:t>
            </a:r>
            <a:r>
              <a:rPr lang="en-US" sz="933" dirty="0"/>
              <a:t>Testing by Intel as of June 13, 2018. Intel® Core™ i7-6700K CPU @ 2.90GHz fixed, GPU GT2 @ 1.00GHz fixed Internal ONLY testing, Test v3.15.21 – Ubuntu* 16.04, OpenVINO 2018 RC4, Intel® Arria® 10 FPGA 1150GX. Tests were based on various parameters such as model used (these are public), batch size, and other factors. Different models can be accelerated with different Intel hardware solutions, yet use the same Intel software tools. </a:t>
            </a:r>
          </a:p>
        </p:txBody>
      </p:sp>
      <p:sp>
        <p:nvSpPr>
          <p:cNvPr id="4" name="TextBox 3"/>
          <p:cNvSpPr txBox="1"/>
          <p:nvPr/>
        </p:nvSpPr>
        <p:spPr>
          <a:xfrm>
            <a:off x="3725333" y="6404748"/>
            <a:ext cx="7247467" cy="525785"/>
          </a:xfrm>
          <a:prstGeom prst="rect">
            <a:avLst/>
          </a:prstGeom>
          <a:noFill/>
        </p:spPr>
        <p:txBody>
          <a:bodyPr vert="horz" wrap="square" lIns="0" tIns="0" rIns="0" bIns="0" rtlCol="0">
            <a:spAutoFit/>
          </a:bodyPr>
          <a:lstStyle/>
          <a:p>
            <a:pPr defTabSz="609570">
              <a:lnSpc>
                <a:spcPts val="800"/>
              </a:lnSpc>
            </a:pPr>
            <a:r>
              <a:rPr lang="en-US" sz="800" dirty="0">
                <a:latin typeface="Arial Narrow" panose="020B0606020202030204" pitchFamily="34" charset="0"/>
                <a:ea typeface="MS PGothic" pitchFamily="34" charset="-128"/>
              </a:rPr>
              <a:t>Intel</a:t>
            </a:r>
            <a:r>
              <a:rPr lang="en-US" altLang="en-US" sz="800" dirty="0">
                <a:latin typeface="Arial Narrow" panose="020B0606020202030204" pitchFamily="34" charset="0"/>
                <a:ea typeface="MS PGothic" pitchFamily="34" charset="-128"/>
              </a:rPr>
              <a:t>’</a:t>
            </a:r>
            <a:r>
              <a:rPr lang="en-US" sz="800" dirty="0">
                <a:latin typeface="Arial Narrow" panose="020B0606020202030204" pitchFamily="34" charset="0"/>
                <a:ea typeface="MS PGothic" pitchFamily="34" charset="-128"/>
              </a:rPr>
              <a:t>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 Notice revision #20110804</a:t>
            </a:r>
          </a:p>
          <a:p>
            <a:pPr defTabSz="609570">
              <a:lnSpc>
                <a:spcPts val="933"/>
              </a:lnSpc>
            </a:pPr>
            <a:endParaRPr lang="en-US" sz="800" dirty="0">
              <a:latin typeface="Arial Narrow" panose="020B0606020202030204" pitchFamily="34" charset="0"/>
            </a:endParaRPr>
          </a:p>
        </p:txBody>
      </p:sp>
      <p:sp>
        <p:nvSpPr>
          <p:cNvPr id="7" name="Rectangle 6"/>
          <p:cNvSpPr/>
          <p:nvPr/>
        </p:nvSpPr>
        <p:spPr>
          <a:xfrm>
            <a:off x="4745160" y="4585118"/>
            <a:ext cx="2085314" cy="297454"/>
          </a:xfrm>
          <a:prstGeom prst="rect">
            <a:avLst/>
          </a:prstGeom>
        </p:spPr>
        <p:txBody>
          <a:bodyPr wrap="none">
            <a:spAutoFit/>
          </a:bodyPr>
          <a:lstStyle/>
          <a:p>
            <a:pPr defTabSz="609570"/>
            <a:r>
              <a:rPr lang="en-US" sz="1333" dirty="0">
                <a:latin typeface="Calibri" panose="020F0502020204030204" pitchFamily="34" charset="0"/>
              </a:rPr>
              <a:t>Public Models (Batch </a:t>
            </a:r>
            <a:r>
              <a:rPr lang="en-US" sz="1333" dirty="0"/>
              <a:t>Size</a:t>
            </a:r>
            <a:r>
              <a:rPr lang="en-US" sz="1333" dirty="0">
                <a:latin typeface="Calibri" panose="020F0502020204030204" pitchFamily="34" charset="0"/>
              </a:rPr>
              <a:t>)</a:t>
            </a:r>
            <a:r>
              <a:rPr lang="en-US" sz="1333" dirty="0"/>
              <a:t> </a:t>
            </a:r>
          </a:p>
        </p:txBody>
      </p:sp>
      <p:sp>
        <p:nvSpPr>
          <p:cNvPr id="17" name="Rectangle 16"/>
          <p:cNvSpPr/>
          <p:nvPr/>
        </p:nvSpPr>
        <p:spPr>
          <a:xfrm rot="16200000">
            <a:off x="294545" y="2413209"/>
            <a:ext cx="2040110" cy="543867"/>
          </a:xfrm>
          <a:prstGeom prst="rect">
            <a:avLst/>
          </a:prstGeom>
        </p:spPr>
        <p:txBody>
          <a:bodyPr wrap="none">
            <a:spAutoFit/>
          </a:bodyPr>
          <a:lstStyle/>
          <a:p>
            <a:pPr defTabSz="609570"/>
            <a:r>
              <a:rPr lang="en-US" sz="1467" dirty="0"/>
              <a:t>Relative Performance</a:t>
            </a:r>
          </a:p>
          <a:p>
            <a:pPr algn="ctr" defTabSz="609570"/>
            <a:r>
              <a:rPr lang="en-US" sz="1467" dirty="0"/>
              <a:t>Improvement </a:t>
            </a:r>
          </a:p>
        </p:txBody>
      </p:sp>
      <p:sp>
        <p:nvSpPr>
          <p:cNvPr id="15" name="Rectangle 14"/>
          <p:cNvSpPr/>
          <p:nvPr/>
        </p:nvSpPr>
        <p:spPr>
          <a:xfrm>
            <a:off x="621581" y="3761261"/>
            <a:ext cx="1130680" cy="707694"/>
          </a:xfrm>
          <a:prstGeom prst="rect">
            <a:avLst/>
          </a:prstGeom>
        </p:spPr>
        <p:txBody>
          <a:bodyPr wrap="square">
            <a:spAutoFit/>
          </a:bodyPr>
          <a:lstStyle/>
          <a:p>
            <a:pPr algn="ctr" defTabSz="609570"/>
            <a:r>
              <a:rPr lang="en-US" sz="1333" dirty="0"/>
              <a:t>Standard Caffe*</a:t>
            </a:r>
          </a:p>
          <a:p>
            <a:pPr algn="ctr" defTabSz="609570"/>
            <a:r>
              <a:rPr lang="en-US" sz="1333" dirty="0"/>
              <a:t>Baseline </a:t>
            </a:r>
          </a:p>
        </p:txBody>
      </p:sp>
      <p:sp>
        <p:nvSpPr>
          <p:cNvPr id="14" name="24-Point Star 13"/>
          <p:cNvSpPr/>
          <p:nvPr/>
        </p:nvSpPr>
        <p:spPr>
          <a:xfrm>
            <a:off x="8945040" y="699486"/>
            <a:ext cx="1526651" cy="972393"/>
          </a:xfrm>
          <a:prstGeom prst="star24">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133" b="1" dirty="0">
                <a:solidFill>
                  <a:schemeClr val="tx1"/>
                </a:solidFill>
              </a:rPr>
              <a:t>19.9x</a:t>
            </a:r>
            <a:r>
              <a:rPr lang="en-US" sz="2133" baseline="30000" dirty="0">
                <a:solidFill>
                  <a:schemeClr val="tx1"/>
                </a:solidFill>
              </a:rPr>
              <a:t>1</a:t>
            </a:r>
          </a:p>
        </p:txBody>
      </p:sp>
      <p:sp>
        <p:nvSpPr>
          <p:cNvPr id="3" name="TextBox 2"/>
          <p:cNvSpPr txBox="1"/>
          <p:nvPr/>
        </p:nvSpPr>
        <p:spPr>
          <a:xfrm>
            <a:off x="9044858" y="4893030"/>
            <a:ext cx="2583052" cy="194990"/>
          </a:xfrm>
          <a:prstGeom prst="rect">
            <a:avLst/>
          </a:prstGeom>
          <a:solidFill>
            <a:schemeClr val="bg1"/>
          </a:solidFill>
        </p:spPr>
        <p:txBody>
          <a:bodyPr vert="horz" wrap="square" lIns="0" tIns="0" rIns="0" bIns="0" rtlCol="0">
            <a:spAutoFit/>
          </a:bodyPr>
          <a:lstStyle/>
          <a:p>
            <a:r>
              <a:rPr lang="en-US" sz="1267" dirty="0"/>
              <a:t>OpenVINO on </a:t>
            </a:r>
            <a:r>
              <a:rPr lang="en-US" sz="1267" dirty="0" err="1"/>
              <a:t>CPU+Intel</a:t>
            </a:r>
            <a:r>
              <a:rPr lang="en-US" sz="1267" dirty="0"/>
              <a:t>® FPGA</a:t>
            </a:r>
          </a:p>
        </p:txBody>
      </p:sp>
      <p:sp>
        <p:nvSpPr>
          <p:cNvPr id="16" name="TextBox 15"/>
          <p:cNvSpPr txBox="1"/>
          <p:nvPr/>
        </p:nvSpPr>
        <p:spPr>
          <a:xfrm>
            <a:off x="7253881" y="4760576"/>
            <a:ext cx="1679008" cy="427809"/>
          </a:xfrm>
          <a:prstGeom prst="rect">
            <a:avLst/>
          </a:prstGeom>
          <a:solidFill>
            <a:schemeClr val="bg1"/>
          </a:solidFill>
        </p:spPr>
        <p:txBody>
          <a:bodyPr vert="horz" wrap="square" lIns="0" tIns="0" rIns="0" bIns="0" rtlCol="0">
            <a:spAutoFit/>
          </a:bodyPr>
          <a:lstStyle/>
          <a:p>
            <a:pPr>
              <a:lnSpc>
                <a:spcPts val="1067"/>
              </a:lnSpc>
            </a:pPr>
            <a:r>
              <a:rPr lang="en-US" sz="1133" spc="-27" dirty="0"/>
              <a:t>OpenVINO on CPU+ Intel® Processor Graphics (GPU)/</a:t>
            </a:r>
            <a:br>
              <a:rPr lang="en-US" sz="1133" spc="-27" dirty="0"/>
            </a:br>
            <a:r>
              <a:rPr lang="en-US" sz="1133" spc="-27" dirty="0"/>
              <a:t>(FP16)</a:t>
            </a:r>
          </a:p>
        </p:txBody>
      </p:sp>
    </p:spTree>
    <p:extLst>
      <p:ext uri="{BB962C8B-B14F-4D97-AF65-F5344CB8AC3E}">
        <p14:creationId xmlns:p14="http://schemas.microsoft.com/office/powerpoint/2010/main" val="78996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1951" y="304703"/>
            <a:ext cx="11248101" cy="1033040"/>
          </a:xfrm>
        </p:spPr>
        <p:txBody>
          <a:bodyPr/>
          <a:lstStyle/>
          <a:p>
            <a:r>
              <a:rPr lang="en-US" sz="5400" dirty="0">
                <a:solidFill>
                  <a:schemeClr val="accent3">
                    <a:alpha val="90000"/>
                  </a:schemeClr>
                </a:solidFill>
              </a:rPr>
              <a:t>New</a:t>
            </a:r>
            <a:r>
              <a:rPr lang="en-US" sz="5400" dirty="0"/>
              <a:t> Benchmarks for HDDL Accelerators – June 2019</a:t>
            </a:r>
            <a:br>
              <a:rPr lang="en-US" sz="5400" dirty="0"/>
            </a:br>
            <a:r>
              <a:rPr lang="en-US" sz="1600" dirty="0">
                <a:solidFill>
                  <a:schemeClr val="accent1"/>
                </a:solidFill>
              </a:rPr>
              <a:t>Increase Deep Learning Model Performance with </a:t>
            </a:r>
            <a:r>
              <a:rPr lang="en-US" sz="1600" b="1" dirty="0"/>
              <a:t>Intel® Movidius™ VPU </a:t>
            </a:r>
            <a:r>
              <a:rPr lang="en-US" sz="1600" dirty="0">
                <a:solidFill>
                  <a:schemeClr val="accent1"/>
                </a:solidFill>
              </a:rPr>
              <a:t>&amp; Intel® Distribution of OpenVINO™ toolkit</a:t>
            </a:r>
            <a:br>
              <a:rPr lang="en-US" sz="1600" dirty="0">
                <a:solidFill>
                  <a:schemeClr val="accent1"/>
                </a:solidFill>
              </a:rPr>
            </a:br>
            <a:br>
              <a:rPr lang="en-US" sz="400" dirty="0">
                <a:solidFill>
                  <a:schemeClr val="accent1"/>
                </a:solidFill>
              </a:rPr>
            </a:br>
            <a:r>
              <a:rPr lang="en-US" sz="1333" dirty="0"/>
              <a:t>Location: </a:t>
            </a:r>
            <a:r>
              <a:rPr lang="en-US" sz="1200" dirty="0">
                <a:solidFill>
                  <a:schemeClr val="accent1"/>
                </a:solidFill>
                <a:hlinkClick r:id="rId2"/>
              </a:rPr>
              <a:t>Intel® Distribution of OpenVINO™ toolkit product site </a:t>
            </a:r>
            <a:r>
              <a:rPr lang="en-US" sz="1200" dirty="0">
                <a:solidFill>
                  <a:schemeClr val="accent1"/>
                </a:solidFill>
              </a:rPr>
              <a:t>&gt; Hardware &gt; </a:t>
            </a:r>
            <a:r>
              <a:rPr lang="en-US" sz="1200" b="1" dirty="0">
                <a:solidFill>
                  <a:schemeClr val="accent1"/>
                </a:solidFill>
                <a:hlinkClick r:id="rId3"/>
              </a:rPr>
              <a:t>Performance Benchmarks</a:t>
            </a:r>
            <a:endParaRPr lang="en-US" sz="1200" b="1" dirty="0">
              <a:solidFill>
                <a:schemeClr val="accent1"/>
              </a:solidFill>
            </a:endParaRPr>
          </a:p>
        </p:txBody>
      </p:sp>
      <p:sp>
        <p:nvSpPr>
          <p:cNvPr id="3" name="Text Placeholder 2">
            <a:extLst>
              <a:ext uri="{FF2B5EF4-FFF2-40B4-BE49-F238E27FC236}">
                <a16:creationId xmlns:a16="http://schemas.microsoft.com/office/drawing/2014/main" id="{8731B016-688E-4E74-B69F-C1EE6D965360}"/>
              </a:ext>
            </a:extLst>
          </p:cNvPr>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fld id="{EE2556C5-CE8C-6547-B838-EA80C61A4AF7}" type="slidenum">
              <a:rPr lang="en-US" smtClean="0"/>
              <a:pPr/>
              <a:t>29</a:t>
            </a:fld>
            <a:endParaRPr lang="en-US" dirty="0"/>
          </a:p>
        </p:txBody>
      </p:sp>
      <p:pic>
        <p:nvPicPr>
          <p:cNvPr id="7" name="Picture 6"/>
          <p:cNvPicPr>
            <a:picLocks noChangeAspect="1"/>
          </p:cNvPicPr>
          <p:nvPr/>
        </p:nvPicPr>
        <p:blipFill>
          <a:blip r:embed="rId4"/>
          <a:stretch>
            <a:fillRect/>
          </a:stretch>
        </p:blipFill>
        <p:spPr>
          <a:xfrm>
            <a:off x="588863" y="1584147"/>
            <a:ext cx="3095632" cy="2140340"/>
          </a:xfrm>
          <a:prstGeom prst="rect">
            <a:avLst/>
          </a:prstGeom>
        </p:spPr>
      </p:pic>
      <p:pic>
        <p:nvPicPr>
          <p:cNvPr id="8" name="Picture 7"/>
          <p:cNvPicPr>
            <a:picLocks noChangeAspect="1"/>
          </p:cNvPicPr>
          <p:nvPr/>
        </p:nvPicPr>
        <p:blipFill>
          <a:blip r:embed="rId5"/>
          <a:stretch>
            <a:fillRect/>
          </a:stretch>
        </p:blipFill>
        <p:spPr>
          <a:xfrm>
            <a:off x="4243589" y="1542641"/>
            <a:ext cx="3156713" cy="2181847"/>
          </a:xfrm>
          <a:prstGeom prst="rect">
            <a:avLst/>
          </a:prstGeom>
        </p:spPr>
      </p:pic>
      <p:pic>
        <p:nvPicPr>
          <p:cNvPr id="9" name="Picture 8"/>
          <p:cNvPicPr>
            <a:picLocks noChangeAspect="1"/>
          </p:cNvPicPr>
          <p:nvPr/>
        </p:nvPicPr>
        <p:blipFill>
          <a:blip r:embed="rId6"/>
          <a:stretch>
            <a:fillRect/>
          </a:stretch>
        </p:blipFill>
        <p:spPr>
          <a:xfrm>
            <a:off x="7959371" y="1542641"/>
            <a:ext cx="3721544" cy="2181847"/>
          </a:xfrm>
          <a:prstGeom prst="rect">
            <a:avLst/>
          </a:prstGeom>
        </p:spPr>
      </p:pic>
      <p:pic>
        <p:nvPicPr>
          <p:cNvPr id="10" name="Picture 9"/>
          <p:cNvPicPr>
            <a:picLocks noChangeAspect="1"/>
          </p:cNvPicPr>
          <p:nvPr/>
        </p:nvPicPr>
        <p:blipFill>
          <a:blip r:embed="rId7"/>
          <a:stretch>
            <a:fillRect/>
          </a:stretch>
        </p:blipFill>
        <p:spPr>
          <a:xfrm>
            <a:off x="588863" y="3812907"/>
            <a:ext cx="2945516" cy="2485643"/>
          </a:xfrm>
          <a:prstGeom prst="rect">
            <a:avLst/>
          </a:prstGeom>
        </p:spPr>
      </p:pic>
      <p:pic>
        <p:nvPicPr>
          <p:cNvPr id="11" name="Picture 10"/>
          <p:cNvPicPr>
            <a:picLocks noChangeAspect="1"/>
          </p:cNvPicPr>
          <p:nvPr/>
        </p:nvPicPr>
        <p:blipFill>
          <a:blip r:embed="rId8"/>
          <a:stretch>
            <a:fillRect/>
          </a:stretch>
        </p:blipFill>
        <p:spPr>
          <a:xfrm>
            <a:off x="3613159" y="4230515"/>
            <a:ext cx="8327829" cy="1206260"/>
          </a:xfrm>
          <a:prstGeom prst="rect">
            <a:avLst/>
          </a:prstGeom>
        </p:spPr>
      </p:pic>
      <p:sp>
        <p:nvSpPr>
          <p:cNvPr id="12" name="TextBox 11"/>
          <p:cNvSpPr txBox="1"/>
          <p:nvPr/>
        </p:nvSpPr>
        <p:spPr>
          <a:xfrm>
            <a:off x="3684496" y="5436775"/>
            <a:ext cx="8323441" cy="861390"/>
          </a:xfrm>
          <a:prstGeom prst="rect">
            <a:avLst/>
          </a:prstGeom>
          <a:noFill/>
        </p:spPr>
        <p:txBody>
          <a:bodyPr vert="horz" wrap="square" lIns="0" tIns="0" rIns="0" bIns="0" rtlCol="0">
            <a:spAutoFit/>
          </a:bodyPr>
          <a:lstStyle/>
          <a:p>
            <a:pPr defTabSz="1219170" fontAlgn="base">
              <a:spcBef>
                <a:spcPct val="0"/>
              </a:spcBef>
              <a:spcAft>
                <a:spcPct val="0"/>
              </a:spcAft>
            </a:pPr>
            <a:r>
              <a:rPr lang="en-US" sz="933" dirty="0">
                <a:ea typeface="MS PGothic" pitchFamily="34" charset="-128"/>
              </a:rPr>
              <a:t>Intel</a:t>
            </a:r>
            <a:r>
              <a:rPr lang="en-US" altLang="en-US" sz="933" dirty="0">
                <a:ea typeface="MS PGothic" pitchFamily="34" charset="-128"/>
              </a:rPr>
              <a:t>’</a:t>
            </a:r>
            <a:r>
              <a:rPr lang="en-US" sz="933" dirty="0">
                <a:ea typeface="MS PGothic" pitchFamily="34" charset="-128"/>
              </a:rPr>
              <a:t>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 </a:t>
            </a:r>
          </a:p>
          <a:p>
            <a:pPr defTabSz="1219170" fontAlgn="base">
              <a:spcBef>
                <a:spcPct val="0"/>
              </a:spcBef>
              <a:spcAft>
                <a:spcPct val="0"/>
              </a:spcAft>
            </a:pPr>
            <a:r>
              <a:rPr lang="en-US" sz="933" dirty="0">
                <a:ea typeface="MS PGothic" pitchFamily="34" charset="-128"/>
              </a:rPr>
              <a:t>Notice revision #20110804</a:t>
            </a:r>
          </a:p>
        </p:txBody>
      </p:sp>
      <p:sp>
        <p:nvSpPr>
          <p:cNvPr id="13" name="TextBox 12"/>
          <p:cNvSpPr txBox="1"/>
          <p:nvPr/>
        </p:nvSpPr>
        <p:spPr>
          <a:xfrm>
            <a:off x="6518164" y="5241326"/>
            <a:ext cx="4007224" cy="143565"/>
          </a:xfrm>
          <a:prstGeom prst="rect">
            <a:avLst/>
          </a:prstGeom>
          <a:noFill/>
        </p:spPr>
        <p:txBody>
          <a:bodyPr vert="horz" wrap="square" lIns="0" tIns="0" rIns="0" bIns="0" rtlCol="0">
            <a:spAutoFit/>
          </a:bodyPr>
          <a:lstStyle/>
          <a:p>
            <a:r>
              <a:rPr lang="en-US" sz="933" b="1" dirty="0">
                <a:solidFill>
                  <a:srgbClr val="003C71"/>
                </a:solidFill>
              </a:rPr>
              <a:t>See slide 59 for configuration details.</a:t>
            </a:r>
          </a:p>
        </p:txBody>
      </p:sp>
    </p:spTree>
    <p:extLst>
      <p:ext uri="{BB962C8B-B14F-4D97-AF65-F5344CB8AC3E}">
        <p14:creationId xmlns:p14="http://schemas.microsoft.com/office/powerpoint/2010/main" val="360683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9399" y="146273"/>
            <a:ext cx="11165176" cy="1061829"/>
          </a:xfrm>
        </p:spPr>
        <p:txBody>
          <a:bodyPr/>
          <a:lstStyle/>
          <a:p>
            <a:r>
              <a:rPr lang="en-US" sz="5400" kern="0" spc="100" dirty="0">
                <a:solidFill>
                  <a:schemeClr val="tx1"/>
                </a:solidFill>
                <a:effectLst>
                  <a:outerShdw blurRad="431800" algn="ctr" rotWithShape="0">
                    <a:prstClr val="black"/>
                  </a:outerShdw>
                </a:effectLst>
              </a:rPr>
              <a:t>GE Edge &amp; Control symposium </a:t>
            </a:r>
            <a:br>
              <a:rPr lang="en-US" sz="5400" kern="0" spc="100" dirty="0">
                <a:solidFill>
                  <a:schemeClr val="tx1"/>
                </a:solidFill>
                <a:effectLst>
                  <a:outerShdw blurRad="431800" algn="ctr" rotWithShape="0">
                    <a:prstClr val="black"/>
                  </a:outerShdw>
                </a:effectLst>
              </a:rPr>
            </a:br>
            <a:r>
              <a:rPr lang="en-US" sz="3600" kern="0" spc="100" dirty="0">
                <a:solidFill>
                  <a:srgbClr val="F3D54E"/>
                </a:solidFill>
                <a:effectLst>
                  <a:outerShdw blurRad="431800" algn="ctr" rotWithShape="0">
                    <a:prstClr val="black"/>
                  </a:outerShdw>
                </a:effectLst>
              </a:rPr>
              <a:t>Intel </a:t>
            </a:r>
            <a:r>
              <a:rPr lang="en-US" sz="3600" kern="0" spc="100" dirty="0">
                <a:solidFill>
                  <a:schemeClr val="tx1"/>
                </a:solidFill>
                <a:effectLst>
                  <a:outerShdw blurRad="431800" algn="ctr" rotWithShape="0">
                    <a:prstClr val="black"/>
                  </a:outerShdw>
                </a:effectLst>
              </a:rPr>
              <a:t>Edge Insights Software Workshop</a:t>
            </a:r>
          </a:p>
        </p:txBody>
      </p:sp>
      <p:sp>
        <p:nvSpPr>
          <p:cNvPr id="2" name="Slide Number Placeholder 1"/>
          <p:cNvSpPr>
            <a:spLocks noGrp="1"/>
          </p:cNvSpPr>
          <p:nvPr>
            <p:ph type="sldNum" sz="quarter" idx="14"/>
          </p:nvPr>
        </p:nvSpPr>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fld id="{FD44707B-D922-47D5-BD24-D96E91B70543}" type="slidenum">
              <a:rPr kumimoji="0" lang="en-US" sz="1800" b="0" i="0" u="none" strike="noStrike" kern="1200" cap="none" spc="0" normalizeH="0" baseline="0" noProof="0" smtClean="0">
                <a:ln>
                  <a:noFill/>
                </a:ln>
                <a:solidFill>
                  <a:prstClr val="white"/>
                </a:solidFill>
                <a:effectLst/>
                <a:uLnTx/>
                <a:uFillTx/>
                <a:latin typeface="Intel Clear"/>
                <a:ea typeface="+mn-ea"/>
                <a:cs typeface="+mn-cs"/>
              </a:rPr>
              <a:pPr marL="0" marR="0" lvl="0" indent="0" algn="l" defTabSz="914400" rtl="0" eaLnBrk="0" fontAlgn="base" latinLnBrk="0" hangingPunct="0">
                <a:lnSpc>
                  <a:spcPct val="100000"/>
                </a:lnSpc>
                <a:spcBef>
                  <a:spcPct val="50000"/>
                </a:spcBef>
                <a:spcAft>
                  <a:spcPct val="0"/>
                </a:spcAft>
                <a:buClrTx/>
                <a:buSzTx/>
                <a:buFontTx/>
                <a:buNone/>
                <a:tabLst/>
                <a:defRPr/>
              </a:pPr>
              <a:t>3</a:t>
            </a:fld>
            <a:endParaRPr kumimoji="0" lang="en-US" sz="1800"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22" name="Rounded Rectangle 6">
            <a:extLst>
              <a:ext uri="{FF2B5EF4-FFF2-40B4-BE49-F238E27FC236}">
                <a16:creationId xmlns:a16="http://schemas.microsoft.com/office/drawing/2014/main" id="{D53C5839-A556-4C32-918E-33AB757B4C2B}"/>
              </a:ext>
            </a:extLst>
          </p:cNvPr>
          <p:cNvSpPr/>
          <p:nvPr/>
        </p:nvSpPr>
        <p:spPr>
          <a:xfrm>
            <a:off x="409399" y="1910230"/>
            <a:ext cx="4572000" cy="640080"/>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prstClr val="white"/>
              </a:buClr>
              <a:buSzTx/>
              <a:buFontTx/>
              <a:buNone/>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mn-cs"/>
              </a:rPr>
              <a:t>Intel Industrial Developer Program</a:t>
            </a:r>
          </a:p>
        </p:txBody>
      </p:sp>
      <p:sp>
        <p:nvSpPr>
          <p:cNvPr id="23" name="Rounded Rectangle 13">
            <a:extLst>
              <a:ext uri="{FF2B5EF4-FFF2-40B4-BE49-F238E27FC236}">
                <a16:creationId xmlns:a16="http://schemas.microsoft.com/office/drawing/2014/main" id="{8A191C65-10CD-4BC1-B437-6E4A34FFCB81}"/>
              </a:ext>
            </a:extLst>
          </p:cNvPr>
          <p:cNvSpPr/>
          <p:nvPr/>
        </p:nvSpPr>
        <p:spPr>
          <a:xfrm>
            <a:off x="409399" y="2667623"/>
            <a:ext cx="4572000" cy="640080"/>
          </a:xfrm>
          <a:prstGeom prst="roundRect">
            <a:avLst/>
          </a:prstGeom>
          <a:gradFill>
            <a:gsLst>
              <a:gs pos="100000">
                <a:srgbClr val="D3BA03"/>
              </a:gs>
              <a:gs pos="0">
                <a:srgbClr val="A28F02"/>
              </a:gs>
            </a:gsLst>
            <a:lin ang="2700000" scaled="1"/>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prstClr val="white"/>
              </a:buClr>
              <a:buSzTx/>
              <a:buFontTx/>
              <a:buNone/>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mn-cs"/>
              </a:rPr>
              <a:t>Intel Vision for Industrial Workloads and Applications</a:t>
            </a:r>
          </a:p>
        </p:txBody>
      </p:sp>
      <p:sp>
        <p:nvSpPr>
          <p:cNvPr id="24" name="Rounded Rectangle 16">
            <a:extLst>
              <a:ext uri="{FF2B5EF4-FFF2-40B4-BE49-F238E27FC236}">
                <a16:creationId xmlns:a16="http://schemas.microsoft.com/office/drawing/2014/main" id="{248F1669-A423-45B6-A3CD-1F3D729BAA79}"/>
              </a:ext>
            </a:extLst>
          </p:cNvPr>
          <p:cNvSpPr/>
          <p:nvPr/>
        </p:nvSpPr>
        <p:spPr>
          <a:xfrm>
            <a:off x="409399" y="3425016"/>
            <a:ext cx="4572000" cy="640080"/>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buClr>
                <a:prstClr val="white"/>
              </a:buClr>
              <a:defRPr/>
            </a:pPr>
            <a:r>
              <a:rPr lang="en-US" sz="1600" dirty="0">
                <a:solidFill>
                  <a:prstClr val="white"/>
                </a:solidFill>
              </a:rPr>
              <a:t>Intel Computer Vision Deep Learning with </a:t>
            </a:r>
            <a:r>
              <a:rPr lang="en-US" sz="1600" dirty="0" err="1">
                <a:solidFill>
                  <a:prstClr val="white"/>
                </a:solidFill>
              </a:rPr>
              <a:t>OpenVINO</a:t>
            </a:r>
            <a:r>
              <a:rPr lang="en-US" sz="1600" dirty="0">
                <a:solidFill>
                  <a:prstClr val="white"/>
                </a:solidFill>
              </a:rPr>
              <a:t>*</a:t>
            </a:r>
          </a:p>
        </p:txBody>
      </p:sp>
      <p:sp>
        <p:nvSpPr>
          <p:cNvPr id="25" name="Rounded Rectangle 26">
            <a:extLst>
              <a:ext uri="{FF2B5EF4-FFF2-40B4-BE49-F238E27FC236}">
                <a16:creationId xmlns:a16="http://schemas.microsoft.com/office/drawing/2014/main" id="{3C8BC083-D7A2-4F2A-92B1-1380FD7A79E2}"/>
              </a:ext>
            </a:extLst>
          </p:cNvPr>
          <p:cNvSpPr/>
          <p:nvPr/>
        </p:nvSpPr>
        <p:spPr>
          <a:xfrm>
            <a:off x="409399" y="4182409"/>
            <a:ext cx="4572000" cy="640080"/>
          </a:xfrm>
          <a:prstGeom prst="roundRect">
            <a:avLst/>
          </a:prstGeom>
          <a:gradFill>
            <a:gsLst>
              <a:gs pos="100000">
                <a:srgbClr val="9BC53D"/>
              </a:gs>
              <a:gs pos="0">
                <a:srgbClr val="6A8828"/>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buClr>
                <a:prstClr val="white"/>
              </a:buClr>
              <a:defRPr/>
            </a:pPr>
            <a:r>
              <a:rPr lang="en-US" sz="1600" dirty="0">
                <a:solidFill>
                  <a:prstClr val="white"/>
                </a:solidFill>
              </a:rPr>
              <a:t>Building and Deploying Visual Industrial Solutions on the Edge Insights Software Stack</a:t>
            </a:r>
          </a:p>
        </p:txBody>
      </p:sp>
      <p:sp>
        <p:nvSpPr>
          <p:cNvPr id="28" name="Rounded Rectangle 26">
            <a:extLst>
              <a:ext uri="{FF2B5EF4-FFF2-40B4-BE49-F238E27FC236}">
                <a16:creationId xmlns:a16="http://schemas.microsoft.com/office/drawing/2014/main" id="{C21CB02F-D7A7-44FD-9BF5-27D1C9C41021}"/>
              </a:ext>
            </a:extLst>
          </p:cNvPr>
          <p:cNvSpPr/>
          <p:nvPr/>
        </p:nvSpPr>
        <p:spPr>
          <a:xfrm>
            <a:off x="409399" y="4939802"/>
            <a:ext cx="4572000" cy="640080"/>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prstClr val="white"/>
              </a:buClr>
              <a:buSzTx/>
              <a:buFontTx/>
              <a:buNone/>
              <a:tabLst/>
              <a:defRPr/>
            </a:pPr>
            <a:r>
              <a:rPr lang="en-US" sz="1600" dirty="0">
                <a:solidFill>
                  <a:prstClr val="white"/>
                </a:solidFill>
                <a:latin typeface="Intel Clear"/>
              </a:rPr>
              <a:t>Building and Deploying Time Series Industrial Solution on Edge Insights Software </a:t>
            </a:r>
            <a:endParaRPr kumimoji="0" lang="en-US" sz="1600" b="0" i="0" u="none" strike="noStrike" kern="1200" cap="none" spc="0" normalizeH="0" baseline="0" noProof="0" dirty="0">
              <a:ln>
                <a:noFill/>
              </a:ln>
              <a:solidFill>
                <a:prstClr val="white"/>
              </a:solidFill>
              <a:effectLst/>
              <a:uLnTx/>
              <a:uFillTx/>
              <a:latin typeface="Intel Clear"/>
              <a:ea typeface="+mn-ea"/>
              <a:cs typeface="+mn-cs"/>
            </a:endParaRPr>
          </a:p>
        </p:txBody>
      </p:sp>
      <p:pic>
        <p:nvPicPr>
          <p:cNvPr id="16" name="Picture 15">
            <a:extLst>
              <a:ext uri="{FF2B5EF4-FFF2-40B4-BE49-F238E27FC236}">
                <a16:creationId xmlns:a16="http://schemas.microsoft.com/office/drawing/2014/main" id="{5A0FCFF3-42DD-B742-B2FD-E09E9F98B0F3}"/>
              </a:ext>
            </a:extLst>
          </p:cNvPr>
          <p:cNvPicPr>
            <a:picLocks noChangeAspect="1"/>
          </p:cNvPicPr>
          <p:nvPr/>
        </p:nvPicPr>
        <p:blipFill rotWithShape="1">
          <a:blip r:embed="rId3"/>
          <a:srcRect t="27739"/>
          <a:stretch/>
        </p:blipFill>
        <p:spPr>
          <a:xfrm>
            <a:off x="5517573" y="1897162"/>
            <a:ext cx="6430426" cy="3682720"/>
          </a:xfrm>
          <a:prstGeom prst="rect">
            <a:avLst/>
          </a:prstGeom>
        </p:spPr>
      </p:pic>
      <p:sp>
        <p:nvSpPr>
          <p:cNvPr id="4" name="TextBox 3">
            <a:extLst>
              <a:ext uri="{FF2B5EF4-FFF2-40B4-BE49-F238E27FC236}">
                <a16:creationId xmlns:a16="http://schemas.microsoft.com/office/drawing/2014/main" id="{3492EB0C-45D7-420F-9267-C69D68A19FFF}"/>
              </a:ext>
            </a:extLst>
          </p:cNvPr>
          <p:cNvSpPr txBox="1"/>
          <p:nvPr/>
        </p:nvSpPr>
        <p:spPr>
          <a:xfrm>
            <a:off x="409399" y="1297460"/>
            <a:ext cx="3497580" cy="584775"/>
          </a:xfrm>
          <a:prstGeom prst="rect">
            <a:avLst/>
          </a:prstGeom>
          <a:noFill/>
        </p:spPr>
        <p:txBody>
          <a:bodyPr wrap="square" rtlCol="0">
            <a:spAutoFit/>
          </a:bodyPr>
          <a:lstStyle/>
          <a:p>
            <a:r>
              <a:rPr lang="en-US" sz="3200" b="1" dirty="0">
                <a:solidFill>
                  <a:schemeClr val="accent3"/>
                </a:solidFill>
                <a:latin typeface="+mj-lt"/>
              </a:rPr>
              <a:t>Today’s</a:t>
            </a:r>
            <a:r>
              <a:rPr lang="en-US" sz="3200" b="1" dirty="0">
                <a:latin typeface="+mj-lt"/>
              </a:rPr>
              <a:t> Schedule</a:t>
            </a:r>
          </a:p>
        </p:txBody>
      </p:sp>
    </p:spTree>
    <p:extLst>
      <p:ext uri="{BB962C8B-B14F-4D97-AF65-F5344CB8AC3E}">
        <p14:creationId xmlns:p14="http://schemas.microsoft.com/office/powerpoint/2010/main" val="356183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1951" y="304703"/>
            <a:ext cx="11248101" cy="674031"/>
          </a:xfrm>
        </p:spPr>
        <p:txBody>
          <a:bodyPr/>
          <a:lstStyle/>
          <a:p>
            <a:r>
              <a:rPr lang="en-US" sz="5400" spc="-40" dirty="0">
                <a:solidFill>
                  <a:schemeClr val="accent3"/>
                </a:solidFill>
              </a:rPr>
              <a:t>Speed</a:t>
            </a:r>
            <a:r>
              <a:rPr lang="en-US" sz="5400" spc="-40" dirty="0">
                <a:solidFill>
                  <a:schemeClr val="tx1"/>
                </a:solidFill>
              </a:rPr>
              <a:t> Deployment with Pretrained Models &amp; Samples</a:t>
            </a:r>
          </a:p>
        </p:txBody>
      </p:sp>
      <p:sp>
        <p:nvSpPr>
          <p:cNvPr id="3" name="Content Placeholder 2"/>
          <p:cNvSpPr>
            <a:spLocks noGrp="1"/>
          </p:cNvSpPr>
          <p:nvPr>
            <p:ph type="body" sz="quarter" idx="13"/>
          </p:nvPr>
        </p:nvSpPr>
        <p:spPr>
          <a:xfrm>
            <a:off x="395421" y="6553185"/>
            <a:ext cx="11248101" cy="303353"/>
          </a:xfrm>
        </p:spPr>
        <p:txBody>
          <a:bodyPr/>
          <a:lstStyle/>
          <a:p>
            <a:pPr>
              <a:spcBef>
                <a:spcPts val="800"/>
              </a:spcBef>
            </a:pPr>
            <a:r>
              <a:rPr lang="en-US" sz="1733" dirty="0">
                <a:solidFill>
                  <a:schemeClr val="tx1"/>
                </a:solidFill>
              </a:rPr>
              <a:t>Expedite development, accelerate deep learning inference performance, speed production deployment</a:t>
            </a:r>
          </a:p>
        </p:txBody>
      </p:sp>
      <p:sp>
        <p:nvSpPr>
          <p:cNvPr id="2" name="Slide Number Placeholder 1"/>
          <p:cNvSpPr>
            <a:spLocks noGrp="1"/>
          </p:cNvSpPr>
          <p:nvPr>
            <p:ph type="sldNum" sz="quarter" idx="14"/>
          </p:nvPr>
        </p:nvSpPr>
        <p:spPr/>
        <p:txBody>
          <a:bodyPr/>
          <a:lstStyle/>
          <a:p>
            <a:fld id="{EE2556C5-CE8C-6547-B838-EA80C61A4AF7}" type="slidenum">
              <a:rPr lang="en-US" smtClean="0"/>
              <a:pPr/>
              <a:t>30</a:t>
            </a:fld>
            <a:endParaRPr lang="en-US" dirty="0"/>
          </a:p>
        </p:txBody>
      </p:sp>
      <p:sp>
        <p:nvSpPr>
          <p:cNvPr id="9" name="Content Placeholder 5"/>
          <p:cNvSpPr>
            <a:spLocks noGrp="1"/>
          </p:cNvSpPr>
          <p:nvPr>
            <p:ph sz="half" idx="4294967295"/>
          </p:nvPr>
        </p:nvSpPr>
        <p:spPr>
          <a:xfrm>
            <a:off x="562614" y="1531221"/>
            <a:ext cx="3465513" cy="3368675"/>
          </a:xfrm>
        </p:spPr>
        <p:txBody>
          <a:bodyPr/>
          <a:lstStyle/>
          <a:p>
            <a:pPr marL="230712" indent="-230712">
              <a:spcBef>
                <a:spcPts val="933"/>
              </a:spcBef>
              <a:buFont typeface="Wingdings" panose="05000000000000000000" pitchFamily="2" charset="2"/>
              <a:buChar char="§"/>
            </a:pPr>
            <a:r>
              <a:rPr lang="en-US" sz="1467" dirty="0">
                <a:solidFill>
                  <a:schemeClr val="tx1"/>
                </a:solidFill>
              </a:rPr>
              <a:t>Age &amp; Gender</a:t>
            </a:r>
          </a:p>
          <a:p>
            <a:pPr marL="230712" indent="-230712">
              <a:spcBef>
                <a:spcPts val="667"/>
              </a:spcBef>
              <a:buFont typeface="Wingdings" panose="05000000000000000000" pitchFamily="2" charset="2"/>
              <a:buChar char="§"/>
            </a:pPr>
            <a:r>
              <a:rPr lang="en-US" sz="1467" dirty="0">
                <a:solidFill>
                  <a:schemeClr val="tx1"/>
                </a:solidFill>
              </a:rPr>
              <a:t>Face Detection–standard &amp; enhanced</a:t>
            </a:r>
          </a:p>
          <a:p>
            <a:pPr marL="230712" indent="-230712">
              <a:spcBef>
                <a:spcPts val="667"/>
              </a:spcBef>
              <a:buFont typeface="Wingdings" panose="05000000000000000000" pitchFamily="2" charset="2"/>
              <a:buChar char="§"/>
            </a:pPr>
            <a:r>
              <a:rPr lang="en-US" sz="1467" dirty="0">
                <a:solidFill>
                  <a:schemeClr val="tx1"/>
                </a:solidFill>
              </a:rPr>
              <a:t>Head Position</a:t>
            </a:r>
          </a:p>
          <a:p>
            <a:pPr marL="230712" indent="-230712">
              <a:spcBef>
                <a:spcPts val="667"/>
              </a:spcBef>
              <a:buFont typeface="Wingdings" panose="05000000000000000000" pitchFamily="2" charset="2"/>
              <a:buChar char="§"/>
            </a:pPr>
            <a:r>
              <a:rPr lang="en-US" sz="1467" dirty="0">
                <a:solidFill>
                  <a:schemeClr val="tx1"/>
                </a:solidFill>
              </a:rPr>
              <a:t>Human Detection–eye-level </a:t>
            </a:r>
            <a:br>
              <a:rPr lang="en-US" sz="1467" dirty="0">
                <a:solidFill>
                  <a:schemeClr val="tx1"/>
                </a:solidFill>
              </a:rPr>
            </a:br>
            <a:r>
              <a:rPr lang="en-US" sz="1467" dirty="0">
                <a:solidFill>
                  <a:schemeClr val="tx1"/>
                </a:solidFill>
              </a:rPr>
              <a:t>&amp; high-angle detection</a:t>
            </a:r>
          </a:p>
          <a:p>
            <a:pPr marL="230712" indent="-230712">
              <a:spcBef>
                <a:spcPts val="667"/>
              </a:spcBef>
              <a:buFont typeface="Wingdings" panose="05000000000000000000" pitchFamily="2" charset="2"/>
              <a:buChar char="§"/>
            </a:pPr>
            <a:r>
              <a:rPr lang="en-US" sz="1467" dirty="0">
                <a:solidFill>
                  <a:schemeClr val="tx1"/>
                </a:solidFill>
              </a:rPr>
              <a:t>Detect People, Vehicles &amp; Bikes</a:t>
            </a:r>
          </a:p>
          <a:p>
            <a:pPr marL="230712" indent="-230712">
              <a:spcBef>
                <a:spcPts val="667"/>
              </a:spcBef>
              <a:buFont typeface="Wingdings" panose="05000000000000000000" pitchFamily="2" charset="2"/>
              <a:buChar char="§"/>
            </a:pPr>
            <a:r>
              <a:rPr lang="en-US" sz="1467" dirty="0">
                <a:solidFill>
                  <a:schemeClr val="tx1"/>
                </a:solidFill>
              </a:rPr>
              <a:t>License Plate Detection: small &amp; front facing</a:t>
            </a:r>
          </a:p>
          <a:p>
            <a:pPr marL="230712" indent="-230712">
              <a:spcBef>
                <a:spcPts val="667"/>
              </a:spcBef>
              <a:buFont typeface="Wingdings" panose="05000000000000000000" pitchFamily="2" charset="2"/>
              <a:buChar char="§"/>
            </a:pPr>
            <a:r>
              <a:rPr lang="en-US" sz="1467" dirty="0">
                <a:solidFill>
                  <a:schemeClr val="tx1"/>
                </a:solidFill>
              </a:rPr>
              <a:t>Vehicle Metadata</a:t>
            </a:r>
          </a:p>
          <a:p>
            <a:pPr marL="230712" indent="-230712">
              <a:spcBef>
                <a:spcPts val="667"/>
              </a:spcBef>
              <a:buFont typeface="Wingdings" panose="05000000000000000000" pitchFamily="2" charset="2"/>
              <a:buChar char="§"/>
            </a:pPr>
            <a:r>
              <a:rPr lang="en-US" sz="1467" dirty="0">
                <a:solidFill>
                  <a:schemeClr val="tx1"/>
                </a:solidFill>
              </a:rPr>
              <a:t>Human Pose Estimation</a:t>
            </a:r>
          </a:p>
          <a:p>
            <a:pPr marL="230712" indent="-230712">
              <a:spcBef>
                <a:spcPts val="667"/>
              </a:spcBef>
              <a:buFont typeface="Wingdings" panose="05000000000000000000" pitchFamily="2" charset="2"/>
              <a:buChar char="§"/>
            </a:pPr>
            <a:r>
              <a:rPr lang="en-US" sz="1467" dirty="0">
                <a:solidFill>
                  <a:schemeClr val="tx1"/>
                </a:solidFill>
              </a:rPr>
              <a:t>Action recognition – encoder &amp; decoder</a:t>
            </a:r>
          </a:p>
        </p:txBody>
      </p:sp>
      <p:sp>
        <p:nvSpPr>
          <p:cNvPr id="8" name="TextBox 7"/>
          <p:cNvSpPr txBox="1"/>
          <p:nvPr/>
        </p:nvSpPr>
        <p:spPr>
          <a:xfrm>
            <a:off x="549743" y="1145124"/>
            <a:ext cx="10939457" cy="3833091"/>
          </a:xfrm>
          <a:prstGeom prst="rect">
            <a:avLst/>
          </a:prstGeom>
          <a:solidFill>
            <a:schemeClr val="tx1">
              <a:alpha val="30000"/>
            </a:schemeClr>
          </a:solidFill>
        </p:spPr>
        <p:txBody>
          <a:bodyPr vert="horz" wrap="square" lIns="0" tIns="0" rIns="0" bIns="0" rtlCol="0">
            <a:noAutofit/>
          </a:bodyPr>
          <a:lstStyle/>
          <a:p>
            <a:endParaRPr lang="en-US" sz="1467" dirty="0"/>
          </a:p>
        </p:txBody>
      </p:sp>
      <p:sp>
        <p:nvSpPr>
          <p:cNvPr id="10" name="Content Placeholder 5"/>
          <p:cNvSpPr txBox="1">
            <a:spLocks/>
          </p:cNvSpPr>
          <p:nvPr/>
        </p:nvSpPr>
        <p:spPr>
          <a:xfrm>
            <a:off x="4244635" y="1564539"/>
            <a:ext cx="3676889" cy="3428619"/>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0712" lvl="1" indent="-230712"/>
            <a:r>
              <a:rPr lang="en-US" sz="1467" dirty="0">
                <a:solidFill>
                  <a:schemeClr val="tx1"/>
                </a:solidFill>
              </a:rPr>
              <a:t>Text Detection &amp; Recognition</a:t>
            </a:r>
          </a:p>
          <a:p>
            <a:pPr marL="230712" lvl="1" indent="-230712">
              <a:spcBef>
                <a:spcPts val="667"/>
              </a:spcBef>
            </a:pPr>
            <a:r>
              <a:rPr lang="en-US" sz="1467" dirty="0">
                <a:solidFill>
                  <a:schemeClr val="tx1"/>
                </a:solidFill>
              </a:rPr>
              <a:t>Vehicle Detection </a:t>
            </a:r>
          </a:p>
          <a:p>
            <a:pPr marL="230712" lvl="1" indent="-230712">
              <a:spcBef>
                <a:spcPts val="667"/>
              </a:spcBef>
            </a:pPr>
            <a:r>
              <a:rPr lang="en-US" sz="1467" dirty="0">
                <a:solidFill>
                  <a:schemeClr val="tx1"/>
                </a:solidFill>
              </a:rPr>
              <a:t>Retail Environment </a:t>
            </a:r>
          </a:p>
          <a:p>
            <a:pPr marL="230712" lvl="1" indent="-230712">
              <a:spcBef>
                <a:spcPts val="667"/>
              </a:spcBef>
            </a:pPr>
            <a:r>
              <a:rPr lang="en-US" sz="1467" dirty="0">
                <a:solidFill>
                  <a:schemeClr val="tx1"/>
                </a:solidFill>
              </a:rPr>
              <a:t>Pedestrian Detection </a:t>
            </a:r>
          </a:p>
          <a:p>
            <a:pPr marL="230712" lvl="1" indent="-230712">
              <a:spcBef>
                <a:spcPts val="667"/>
              </a:spcBef>
            </a:pPr>
            <a:r>
              <a:rPr lang="en-US" sz="1467" dirty="0">
                <a:solidFill>
                  <a:schemeClr val="tx1"/>
                </a:solidFill>
              </a:rPr>
              <a:t>Pedestrian &amp; Vehicle Detection</a:t>
            </a:r>
          </a:p>
          <a:p>
            <a:pPr marL="230712" lvl="1" indent="-230712">
              <a:spcBef>
                <a:spcPts val="667"/>
              </a:spcBef>
            </a:pPr>
            <a:r>
              <a:rPr lang="en-US" sz="1467" dirty="0">
                <a:solidFill>
                  <a:schemeClr val="tx1"/>
                </a:solidFill>
              </a:rPr>
              <a:t>Person Attributes Recognition Crossroad </a:t>
            </a:r>
          </a:p>
          <a:p>
            <a:pPr marL="230712" lvl="1" indent="-230712">
              <a:spcBef>
                <a:spcPts val="667"/>
              </a:spcBef>
            </a:pPr>
            <a:r>
              <a:rPr lang="en-US" sz="1467" dirty="0">
                <a:solidFill>
                  <a:schemeClr val="tx1"/>
                </a:solidFill>
              </a:rPr>
              <a:t>Emotion Recognition</a:t>
            </a:r>
          </a:p>
          <a:p>
            <a:pPr marL="230712" lvl="1" indent="-230712">
              <a:spcBef>
                <a:spcPts val="667"/>
              </a:spcBef>
            </a:pPr>
            <a:r>
              <a:rPr lang="en-US" sz="1467" dirty="0">
                <a:solidFill>
                  <a:schemeClr val="tx1"/>
                </a:solidFill>
              </a:rPr>
              <a:t>Identify Someone from Different </a:t>
            </a:r>
            <a:br>
              <a:rPr lang="en-US" sz="1467" dirty="0">
                <a:solidFill>
                  <a:schemeClr val="tx1"/>
                </a:solidFill>
              </a:rPr>
            </a:br>
            <a:r>
              <a:rPr lang="en-US" sz="1467" dirty="0">
                <a:solidFill>
                  <a:schemeClr val="tx1"/>
                </a:solidFill>
              </a:rPr>
              <a:t>Videos–standard &amp; enhanced</a:t>
            </a:r>
          </a:p>
          <a:p>
            <a:pPr marL="230712" lvl="1" indent="-230712">
              <a:spcBef>
                <a:spcPts val="667"/>
              </a:spcBef>
            </a:pPr>
            <a:r>
              <a:rPr lang="en-US" sz="1467" dirty="0">
                <a:solidFill>
                  <a:schemeClr val="tx1"/>
                </a:solidFill>
              </a:rPr>
              <a:t>Facial Landmarks</a:t>
            </a:r>
          </a:p>
          <a:p>
            <a:pPr marL="230712" lvl="1" indent="-230712">
              <a:spcBef>
                <a:spcPts val="667"/>
              </a:spcBef>
            </a:pPr>
            <a:r>
              <a:rPr lang="en-US" sz="1467" dirty="0">
                <a:solidFill>
                  <a:schemeClr val="tx1"/>
                </a:solidFill>
              </a:rPr>
              <a:t>Gaze estimation</a:t>
            </a:r>
          </a:p>
        </p:txBody>
      </p:sp>
      <p:sp>
        <p:nvSpPr>
          <p:cNvPr id="11" name="TextBox 10"/>
          <p:cNvSpPr txBox="1"/>
          <p:nvPr/>
        </p:nvSpPr>
        <p:spPr>
          <a:xfrm>
            <a:off x="549742" y="1145125"/>
            <a:ext cx="10939457" cy="307777"/>
          </a:xfrm>
          <a:prstGeom prst="rect">
            <a:avLst/>
          </a:prstGeom>
          <a:solidFill>
            <a:schemeClr val="bg2"/>
          </a:solidFill>
        </p:spPr>
        <p:txBody>
          <a:bodyPr vert="horz" wrap="square" lIns="0" tIns="0" rIns="0" bIns="0" rtlCol="0">
            <a:spAutoFit/>
          </a:bodyPr>
          <a:lstStyle/>
          <a:p>
            <a:pPr algn="ctr">
              <a:spcBef>
                <a:spcPts val="1600"/>
              </a:spcBef>
            </a:pPr>
            <a:r>
              <a:rPr lang="en-US" sz="2000" b="1" dirty="0">
                <a:solidFill>
                  <a:schemeClr val="accent3"/>
                </a:solidFill>
                <a:cs typeface="Intel Clear" panose="020B0604020203020204" pitchFamily="34" charset="0"/>
              </a:rPr>
              <a:t>Pretrained Models in Intel® Distribution of OpenVINO™ toolkit</a:t>
            </a:r>
          </a:p>
        </p:txBody>
      </p:sp>
      <p:sp>
        <p:nvSpPr>
          <p:cNvPr id="12" name="Content Placeholder 5"/>
          <p:cNvSpPr txBox="1">
            <a:spLocks/>
          </p:cNvSpPr>
          <p:nvPr/>
        </p:nvSpPr>
        <p:spPr>
          <a:xfrm>
            <a:off x="7798230" y="1548777"/>
            <a:ext cx="3676889" cy="3385828"/>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0712" lvl="1" indent="-230712"/>
            <a:r>
              <a:rPr lang="en-US" sz="1467" dirty="0">
                <a:solidFill>
                  <a:schemeClr val="tx1"/>
                </a:solidFill>
              </a:rPr>
              <a:t>Identify Roadside objects</a:t>
            </a:r>
          </a:p>
          <a:p>
            <a:pPr marL="230712" lvl="1" indent="-230712">
              <a:spcBef>
                <a:spcPts val="667"/>
              </a:spcBef>
            </a:pPr>
            <a:r>
              <a:rPr lang="en-US" sz="1467" dirty="0">
                <a:solidFill>
                  <a:schemeClr val="tx1"/>
                </a:solidFill>
              </a:rPr>
              <a:t>Advanced Roadside Identification </a:t>
            </a:r>
            <a:endParaRPr lang="en-US" sz="1467" b="1" dirty="0">
              <a:solidFill>
                <a:schemeClr val="tx1"/>
              </a:solidFill>
            </a:endParaRPr>
          </a:p>
          <a:p>
            <a:pPr marL="230712" lvl="1" indent="-230712">
              <a:spcBef>
                <a:spcPts val="667"/>
              </a:spcBef>
            </a:pPr>
            <a:r>
              <a:rPr lang="en-US" sz="1467" dirty="0">
                <a:solidFill>
                  <a:schemeClr val="tx1"/>
                </a:solidFill>
              </a:rPr>
              <a:t>Person Detection &amp; Action Recognition</a:t>
            </a:r>
          </a:p>
          <a:p>
            <a:pPr marL="230712" lvl="1" indent="-230712">
              <a:spcBef>
                <a:spcPts val="667"/>
              </a:spcBef>
            </a:pPr>
            <a:r>
              <a:rPr lang="en-US" sz="1467" dirty="0">
                <a:solidFill>
                  <a:schemeClr val="tx1"/>
                </a:solidFill>
              </a:rPr>
              <a:t>Person Re-identification–ultra small/ultra fast</a:t>
            </a:r>
          </a:p>
          <a:p>
            <a:pPr marL="230712" lvl="1" indent="-230712">
              <a:spcBef>
                <a:spcPts val="667"/>
              </a:spcBef>
            </a:pPr>
            <a:r>
              <a:rPr lang="en-US" sz="1467" dirty="0">
                <a:solidFill>
                  <a:schemeClr val="tx1"/>
                </a:solidFill>
              </a:rPr>
              <a:t>Face Re-identification</a:t>
            </a:r>
          </a:p>
          <a:p>
            <a:pPr marL="230712" lvl="1" indent="-230712">
              <a:spcBef>
                <a:spcPts val="667"/>
              </a:spcBef>
            </a:pPr>
            <a:r>
              <a:rPr lang="en-US" sz="1467" dirty="0">
                <a:solidFill>
                  <a:schemeClr val="tx1"/>
                </a:solidFill>
              </a:rPr>
              <a:t>Landmarks Regression</a:t>
            </a:r>
          </a:p>
          <a:p>
            <a:pPr marL="230712" lvl="1" indent="-230712">
              <a:spcBef>
                <a:spcPts val="667"/>
              </a:spcBef>
            </a:pPr>
            <a:r>
              <a:rPr lang="en-US" sz="1467" dirty="0">
                <a:solidFill>
                  <a:schemeClr val="tx1"/>
                </a:solidFill>
              </a:rPr>
              <a:t>Smart Classroom Use Cases</a:t>
            </a:r>
          </a:p>
          <a:p>
            <a:pPr marL="230712" lvl="1" indent="-230712">
              <a:spcBef>
                <a:spcPts val="667"/>
              </a:spcBef>
            </a:pPr>
            <a:r>
              <a:rPr lang="en-US" sz="1467" dirty="0">
                <a:solidFill>
                  <a:schemeClr val="tx1"/>
                </a:solidFill>
              </a:rPr>
              <a:t>Single image Super Resolution </a:t>
            </a:r>
            <a:br>
              <a:rPr lang="en-US" sz="1467" dirty="0">
                <a:solidFill>
                  <a:schemeClr val="tx1"/>
                </a:solidFill>
              </a:rPr>
            </a:br>
            <a:r>
              <a:rPr lang="en-US" sz="1467" dirty="0">
                <a:solidFill>
                  <a:schemeClr val="tx1"/>
                </a:solidFill>
              </a:rPr>
              <a:t>(3 models)</a:t>
            </a:r>
          </a:p>
          <a:p>
            <a:pPr marL="230712" lvl="1" indent="-230712">
              <a:spcBef>
                <a:spcPts val="667"/>
              </a:spcBef>
            </a:pPr>
            <a:r>
              <a:rPr lang="en-US" sz="1467" dirty="0">
                <a:solidFill>
                  <a:schemeClr val="tx1"/>
                </a:solidFill>
              </a:rPr>
              <a:t>Instance segmentation</a:t>
            </a:r>
          </a:p>
          <a:p>
            <a:pPr marL="230712" lvl="1" indent="-230712">
              <a:spcBef>
                <a:spcPts val="400"/>
              </a:spcBef>
            </a:pPr>
            <a:r>
              <a:rPr lang="en-US" sz="1467" dirty="0">
                <a:solidFill>
                  <a:schemeClr val="tx1"/>
                </a:solidFill>
              </a:rPr>
              <a:t>and more…</a:t>
            </a:r>
          </a:p>
          <a:p>
            <a:pPr marL="0" lvl="1" indent="0">
              <a:buNone/>
            </a:pPr>
            <a:endParaRPr lang="en-US" sz="1467" dirty="0">
              <a:solidFill>
                <a:schemeClr val="tx1"/>
              </a:solidFill>
            </a:endParaRPr>
          </a:p>
        </p:txBody>
      </p:sp>
      <p:sp>
        <p:nvSpPr>
          <p:cNvPr id="18" name="TextBox 17"/>
          <p:cNvSpPr txBox="1"/>
          <p:nvPr/>
        </p:nvSpPr>
        <p:spPr>
          <a:xfrm>
            <a:off x="562614" y="4978216"/>
            <a:ext cx="10939457" cy="307777"/>
          </a:xfrm>
          <a:prstGeom prst="rect">
            <a:avLst/>
          </a:prstGeom>
          <a:solidFill>
            <a:schemeClr val="tx2"/>
          </a:solidFill>
        </p:spPr>
        <p:txBody>
          <a:bodyPr vert="horz" wrap="square" lIns="0" tIns="0" rIns="0" bIns="0" rtlCol="0">
            <a:spAutoFit/>
          </a:bodyPr>
          <a:lstStyle/>
          <a:p>
            <a:pPr algn="ctr">
              <a:spcBef>
                <a:spcPts val="1600"/>
              </a:spcBef>
            </a:pPr>
            <a:r>
              <a:rPr lang="en-US" sz="2000" b="1" dirty="0">
                <a:cs typeface="Intel Clear" panose="020B0604020203020204" pitchFamily="34" charset="0"/>
              </a:rPr>
              <a:t>Binary Models</a:t>
            </a:r>
          </a:p>
        </p:txBody>
      </p:sp>
      <p:sp>
        <p:nvSpPr>
          <p:cNvPr id="19" name="TextBox 18"/>
          <p:cNvSpPr txBox="1"/>
          <p:nvPr/>
        </p:nvSpPr>
        <p:spPr>
          <a:xfrm>
            <a:off x="562614" y="5300934"/>
            <a:ext cx="10939457" cy="778080"/>
          </a:xfrm>
          <a:prstGeom prst="rect">
            <a:avLst/>
          </a:prstGeom>
          <a:solidFill>
            <a:schemeClr val="tx1">
              <a:alpha val="30000"/>
            </a:schemeClr>
          </a:solidFill>
        </p:spPr>
        <p:txBody>
          <a:bodyPr vert="horz" wrap="square" lIns="0" tIns="0" rIns="0" bIns="0" rtlCol="0">
            <a:noAutofit/>
          </a:bodyPr>
          <a:lstStyle/>
          <a:p>
            <a:pPr>
              <a:spcBef>
                <a:spcPts val="933"/>
              </a:spcBef>
            </a:pPr>
            <a:endParaRPr lang="en-US" sz="1467" dirty="0"/>
          </a:p>
        </p:txBody>
      </p:sp>
      <p:sp>
        <p:nvSpPr>
          <p:cNvPr id="20" name="Content Placeholder 5"/>
          <p:cNvSpPr txBox="1">
            <a:spLocks/>
          </p:cNvSpPr>
          <p:nvPr/>
        </p:nvSpPr>
        <p:spPr>
          <a:xfrm>
            <a:off x="778431" y="5418240"/>
            <a:ext cx="3466204" cy="543467"/>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0712" indent="-230712">
              <a:spcBef>
                <a:spcPts val="933"/>
              </a:spcBef>
              <a:buFont typeface="Wingdings" panose="05000000000000000000" pitchFamily="2" charset="2"/>
              <a:buChar char="§"/>
            </a:pPr>
            <a:r>
              <a:rPr lang="en-US" sz="1467" dirty="0">
                <a:solidFill>
                  <a:schemeClr val="tx1"/>
                </a:solidFill>
              </a:rPr>
              <a:t>Face Detection Binary</a:t>
            </a:r>
          </a:p>
          <a:p>
            <a:pPr marL="230712" indent="-230712">
              <a:spcBef>
                <a:spcPts val="933"/>
              </a:spcBef>
              <a:buFont typeface="Wingdings" panose="05000000000000000000" pitchFamily="2" charset="2"/>
              <a:buChar char="§"/>
            </a:pPr>
            <a:r>
              <a:rPr lang="en-US" sz="1467" dirty="0">
                <a:solidFill>
                  <a:schemeClr val="tx1"/>
                </a:solidFill>
              </a:rPr>
              <a:t>Pedestrian Detection Binary</a:t>
            </a:r>
          </a:p>
        </p:txBody>
      </p:sp>
      <p:sp>
        <p:nvSpPr>
          <p:cNvPr id="21" name="Content Placeholder 5"/>
          <p:cNvSpPr txBox="1">
            <a:spLocks/>
          </p:cNvSpPr>
          <p:nvPr/>
        </p:nvSpPr>
        <p:spPr>
          <a:xfrm>
            <a:off x="4244635" y="5433183"/>
            <a:ext cx="3466204" cy="543467"/>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0712" indent="-230712">
              <a:spcBef>
                <a:spcPts val="933"/>
              </a:spcBef>
              <a:buFont typeface="Wingdings" panose="05000000000000000000" pitchFamily="2" charset="2"/>
              <a:buChar char="§"/>
            </a:pPr>
            <a:r>
              <a:rPr lang="en-US" sz="1467" dirty="0">
                <a:solidFill>
                  <a:schemeClr val="tx1"/>
                </a:solidFill>
              </a:rPr>
              <a:t>Vehicle Detection Binary</a:t>
            </a:r>
          </a:p>
        </p:txBody>
      </p:sp>
      <p:sp>
        <p:nvSpPr>
          <p:cNvPr id="22" name="Content Placeholder 5"/>
          <p:cNvSpPr txBox="1">
            <a:spLocks/>
          </p:cNvSpPr>
          <p:nvPr/>
        </p:nvSpPr>
        <p:spPr>
          <a:xfrm>
            <a:off x="7798229" y="5431210"/>
            <a:ext cx="3466204" cy="543467"/>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0712" indent="-230712">
              <a:spcBef>
                <a:spcPts val="933"/>
              </a:spcBef>
              <a:buFont typeface="Wingdings" panose="05000000000000000000" pitchFamily="2" charset="2"/>
              <a:buChar char="§"/>
            </a:pPr>
            <a:r>
              <a:rPr lang="en-US" sz="1467" dirty="0">
                <a:solidFill>
                  <a:schemeClr val="tx1"/>
                </a:solidFill>
              </a:rPr>
              <a:t>ResNet50 Binary</a:t>
            </a:r>
          </a:p>
        </p:txBody>
      </p:sp>
    </p:spTree>
    <p:extLst>
      <p:ext uri="{BB962C8B-B14F-4D97-AF65-F5344CB8AC3E}">
        <p14:creationId xmlns:p14="http://schemas.microsoft.com/office/powerpoint/2010/main" val="5147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5B06B2-ADBB-49B7-976D-1947E78A8B52}"/>
              </a:ext>
            </a:extLst>
          </p:cNvPr>
          <p:cNvSpPr>
            <a:spLocks noGrp="1"/>
          </p:cNvSpPr>
          <p:nvPr>
            <p:ph type="body" sz="quarter" idx="13"/>
          </p:nvPr>
        </p:nvSpPr>
        <p:spPr>
          <a:xfrm>
            <a:off x="471951" y="6185035"/>
            <a:ext cx="11248101" cy="222305"/>
          </a:xfrm>
        </p:spPr>
        <p:txBody>
          <a:bodyPr/>
          <a:lstStyle/>
          <a:p>
            <a:endParaRPr lang="en-US">
              <a:solidFill>
                <a:schemeClr val="tx1"/>
              </a:solidFill>
            </a:endParaRPr>
          </a:p>
        </p:txBody>
      </p:sp>
      <p:sp>
        <p:nvSpPr>
          <p:cNvPr id="178" name="Slide Number Placeholder 1">
            <a:extLst>
              <a:ext uri="{FF2B5EF4-FFF2-40B4-BE49-F238E27FC236}">
                <a16:creationId xmlns:a16="http://schemas.microsoft.com/office/drawing/2014/main" id="{5BD1F328-2D2D-A24B-8888-B5B0F7D16594}"/>
              </a:ext>
            </a:extLst>
          </p:cNvPr>
          <p:cNvSpPr>
            <a:spLocks noGrp="1"/>
          </p:cNvSpPr>
          <p:nvPr>
            <p:ph type="sldNum" sz="quarter" idx="14"/>
          </p:nvPr>
        </p:nvSpPr>
        <p:spPr/>
        <p:txBody>
          <a:bodyPr/>
          <a:lstStyle/>
          <a:p>
            <a:pPr lvl="0"/>
            <a:fld id="{DD6A430E-F7F9-47D7-9335-BA7475E8B662}" type="slidenum">
              <a:rPr lang="en-US" noProof="0" smtClean="0"/>
              <a:pPr lvl="0"/>
              <a:t>31</a:t>
            </a:fld>
            <a:endParaRPr lang="en-US" noProof="0" dirty="0"/>
          </a:p>
        </p:txBody>
      </p:sp>
      <p:sp>
        <p:nvSpPr>
          <p:cNvPr id="179" name="Title 3">
            <a:extLst>
              <a:ext uri="{FF2B5EF4-FFF2-40B4-BE49-F238E27FC236}">
                <a16:creationId xmlns:a16="http://schemas.microsoft.com/office/drawing/2014/main" id="{E6AE2839-790A-604E-A518-0BDAC6858F13}"/>
              </a:ext>
            </a:extLst>
          </p:cNvPr>
          <p:cNvSpPr txBox="1">
            <a:spLocks/>
          </p:cNvSpPr>
          <p:nvPr/>
        </p:nvSpPr>
        <p:spPr>
          <a:xfrm>
            <a:off x="443420" y="37003"/>
            <a:ext cx="11134745" cy="1700498"/>
          </a:xfrm>
          <a:prstGeom prst="rect">
            <a:avLst/>
          </a:prstGeom>
        </p:spPr>
        <p:txBody>
          <a:bodyPr vert="horz" lIns="0" tIns="0" rIns="0" bIns="0" rtlCol="0" anchor="t" anchorCtr="0">
            <a:noAutofit/>
          </a:bodyPr>
          <a:lstStyle>
            <a:lvl1pPr algn="l" defTabSz="609585" rtl="0" eaLnBrk="1" latinLnBrk="0" hangingPunct="1">
              <a:lnSpc>
                <a:spcPct val="100000"/>
              </a:lnSpc>
              <a:spcBef>
                <a:spcPct val="0"/>
              </a:spcBef>
              <a:buNone/>
              <a:defRPr sz="3200" b="0" i="0" kern="1200" spc="0" baseline="0">
                <a:solidFill>
                  <a:srgbClr val="003C71"/>
                </a:solidFill>
                <a:latin typeface="Intel Clear"/>
                <a:ea typeface="Intel Clear Light" panose="020B0404020203020204" pitchFamily="34" charset="0"/>
                <a:cs typeface="Intel Clear"/>
              </a:defRPr>
            </a:lvl1pPr>
          </a:lstStyle>
          <a:p>
            <a:r>
              <a:rPr lang="en-US" sz="5400" dirty="0">
                <a:solidFill>
                  <a:schemeClr val="accent3"/>
                </a:solidFill>
                <a:latin typeface="+mj-lt"/>
              </a:rPr>
              <a:t>Workflow</a:t>
            </a:r>
            <a:r>
              <a:rPr lang="en-US" sz="5400" dirty="0">
                <a:solidFill>
                  <a:schemeClr val="tx1"/>
                </a:solidFill>
                <a:latin typeface="+mj-lt"/>
              </a:rPr>
              <a:t> of Applying </a:t>
            </a:r>
            <a:r>
              <a:rPr lang="en-US" sz="5400" dirty="0" err="1">
                <a:solidFill>
                  <a:schemeClr val="tx1"/>
                </a:solidFill>
                <a:latin typeface="+mj-lt"/>
              </a:rPr>
              <a:t>OpenVINO</a:t>
            </a:r>
            <a:r>
              <a:rPr lang="en-US" sz="5400" dirty="0">
                <a:solidFill>
                  <a:schemeClr val="tx1"/>
                </a:solidFill>
                <a:latin typeface="+mj-lt"/>
              </a:rPr>
              <a:t> in CV Applications, Accelerate Streaming Performance</a:t>
            </a:r>
          </a:p>
        </p:txBody>
      </p:sp>
      <p:sp>
        <p:nvSpPr>
          <p:cNvPr id="180" name="Content Placeholder 29">
            <a:extLst>
              <a:ext uri="{FF2B5EF4-FFF2-40B4-BE49-F238E27FC236}">
                <a16:creationId xmlns:a16="http://schemas.microsoft.com/office/drawing/2014/main" id="{91FEDA09-352B-9C40-BEF1-98088DBE5820}"/>
              </a:ext>
            </a:extLst>
          </p:cNvPr>
          <p:cNvSpPr txBox="1">
            <a:spLocks/>
          </p:cNvSpPr>
          <p:nvPr/>
        </p:nvSpPr>
        <p:spPr>
          <a:xfrm>
            <a:off x="443422" y="1771336"/>
            <a:ext cx="11134746" cy="3556502"/>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1800"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1800"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600"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400"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2200" dirty="0">
                <a:solidFill>
                  <a:schemeClr val="tx1"/>
                </a:solidFill>
              </a:rPr>
              <a:t>Using Intel® Media SDK and the </a:t>
            </a:r>
            <a:r>
              <a:rPr lang="en-US" sz="2200" dirty="0" err="1">
                <a:solidFill>
                  <a:schemeClr val="tx1"/>
                </a:solidFill>
              </a:rPr>
              <a:t>OpenVINO</a:t>
            </a:r>
            <a:r>
              <a:rPr lang="en-US" sz="2200" dirty="0">
                <a:solidFill>
                  <a:schemeClr val="tx1"/>
                </a:solidFill>
              </a:rPr>
              <a:t>™ toolkit together enables customers to build high performance, intelligent vision solutions.</a:t>
            </a:r>
          </a:p>
          <a:p>
            <a:pPr algn="ctr"/>
            <a:endParaRPr lang="en-US" sz="2133" dirty="0">
              <a:solidFill>
                <a:schemeClr val="tx1"/>
              </a:solidFill>
            </a:endParaRPr>
          </a:p>
        </p:txBody>
      </p:sp>
      <p:pic>
        <p:nvPicPr>
          <p:cNvPr id="181" name="Picture 180">
            <a:extLst>
              <a:ext uri="{FF2B5EF4-FFF2-40B4-BE49-F238E27FC236}">
                <a16:creationId xmlns:a16="http://schemas.microsoft.com/office/drawing/2014/main" id="{26799E7C-095E-CF4B-9C04-B6DC31125AD6}"/>
              </a:ext>
            </a:extLst>
          </p:cNvPr>
          <p:cNvPicPr>
            <a:picLocks noChangeAspect="1"/>
          </p:cNvPicPr>
          <p:nvPr/>
        </p:nvPicPr>
        <p:blipFill>
          <a:blip r:embed="rId3"/>
          <a:stretch>
            <a:fillRect/>
          </a:stretch>
        </p:blipFill>
        <p:spPr>
          <a:xfrm>
            <a:off x="10113541" y="3270923"/>
            <a:ext cx="1464626" cy="1458498"/>
          </a:xfrm>
          <a:prstGeom prst="rect">
            <a:avLst/>
          </a:prstGeom>
        </p:spPr>
      </p:pic>
      <p:pic>
        <p:nvPicPr>
          <p:cNvPr id="182" name="Picture 181">
            <a:extLst>
              <a:ext uri="{FF2B5EF4-FFF2-40B4-BE49-F238E27FC236}">
                <a16:creationId xmlns:a16="http://schemas.microsoft.com/office/drawing/2014/main" id="{9E7F20A4-A947-B24D-8B8B-52E757AD1FD5}"/>
              </a:ext>
            </a:extLst>
          </p:cNvPr>
          <p:cNvPicPr>
            <a:picLocks noChangeAspect="1"/>
          </p:cNvPicPr>
          <p:nvPr/>
        </p:nvPicPr>
        <p:blipFill>
          <a:blip r:embed="rId4"/>
          <a:stretch>
            <a:fillRect/>
          </a:stretch>
        </p:blipFill>
        <p:spPr>
          <a:xfrm>
            <a:off x="605367" y="3369714"/>
            <a:ext cx="1483010" cy="1483011"/>
          </a:xfrm>
          <a:prstGeom prst="rect">
            <a:avLst/>
          </a:prstGeom>
        </p:spPr>
      </p:pic>
      <p:sp>
        <p:nvSpPr>
          <p:cNvPr id="183" name="Rectangle 182">
            <a:extLst>
              <a:ext uri="{FF2B5EF4-FFF2-40B4-BE49-F238E27FC236}">
                <a16:creationId xmlns:a16="http://schemas.microsoft.com/office/drawing/2014/main" id="{40312308-F470-CB41-81CA-5C4203B7682B}"/>
              </a:ext>
            </a:extLst>
          </p:cNvPr>
          <p:cNvSpPr/>
          <p:nvPr/>
        </p:nvSpPr>
        <p:spPr>
          <a:xfrm>
            <a:off x="2798505" y="3763207"/>
            <a:ext cx="1085600" cy="478720"/>
          </a:xfrm>
          <a:prstGeom prst="rect">
            <a:avLst/>
          </a:prstGeom>
          <a:solidFill>
            <a:schemeClr val="accent2"/>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Intel Clear"/>
                <a:ea typeface="+mn-ea"/>
                <a:cs typeface="+mn-cs"/>
              </a:rPr>
              <a:t>Decode</a:t>
            </a:r>
          </a:p>
        </p:txBody>
      </p:sp>
      <p:sp>
        <p:nvSpPr>
          <p:cNvPr id="184" name="Rectangle 183">
            <a:extLst>
              <a:ext uri="{FF2B5EF4-FFF2-40B4-BE49-F238E27FC236}">
                <a16:creationId xmlns:a16="http://schemas.microsoft.com/office/drawing/2014/main" id="{3ECD06CA-A883-A246-9A01-7FD568D084A6}"/>
              </a:ext>
            </a:extLst>
          </p:cNvPr>
          <p:cNvSpPr/>
          <p:nvPr/>
        </p:nvSpPr>
        <p:spPr>
          <a:xfrm>
            <a:off x="4121434" y="3763207"/>
            <a:ext cx="1188375" cy="478720"/>
          </a:xfrm>
          <a:prstGeom prst="rect">
            <a:avLst/>
          </a:prstGeom>
          <a:solidFill>
            <a:schemeClr val="accent2"/>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ts val="1733"/>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Intel Clear"/>
                <a:ea typeface="+mn-ea"/>
                <a:cs typeface="+mn-cs"/>
              </a:rPr>
              <a:t>Pre-Processing</a:t>
            </a:r>
          </a:p>
        </p:txBody>
      </p:sp>
      <p:sp>
        <p:nvSpPr>
          <p:cNvPr id="185" name="Rectangle 184">
            <a:extLst>
              <a:ext uri="{FF2B5EF4-FFF2-40B4-BE49-F238E27FC236}">
                <a16:creationId xmlns:a16="http://schemas.microsoft.com/office/drawing/2014/main" id="{0E18600C-ECA6-7A46-BC8C-AA3E3A017233}"/>
              </a:ext>
            </a:extLst>
          </p:cNvPr>
          <p:cNvSpPr/>
          <p:nvPr/>
        </p:nvSpPr>
        <p:spPr>
          <a:xfrm>
            <a:off x="5554170" y="3763207"/>
            <a:ext cx="1085600" cy="478720"/>
          </a:xfrm>
          <a:prstGeom prst="rect">
            <a:avLst/>
          </a:prstGeom>
          <a:solidFill>
            <a:schemeClr val="accent2"/>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Intel Clear"/>
                <a:ea typeface="+mn-ea"/>
                <a:cs typeface="+mn-cs"/>
              </a:rPr>
              <a:t>Inference</a:t>
            </a:r>
          </a:p>
        </p:txBody>
      </p:sp>
      <p:sp>
        <p:nvSpPr>
          <p:cNvPr id="186" name="Rectangle 185">
            <a:extLst>
              <a:ext uri="{FF2B5EF4-FFF2-40B4-BE49-F238E27FC236}">
                <a16:creationId xmlns:a16="http://schemas.microsoft.com/office/drawing/2014/main" id="{978586A0-A25D-E04D-9A8F-62E14EB8CAFC}"/>
              </a:ext>
            </a:extLst>
          </p:cNvPr>
          <p:cNvSpPr/>
          <p:nvPr/>
        </p:nvSpPr>
        <p:spPr>
          <a:xfrm>
            <a:off x="6884130" y="3763207"/>
            <a:ext cx="1205631" cy="478720"/>
          </a:xfrm>
          <a:prstGeom prst="rect">
            <a:avLst/>
          </a:prstGeom>
          <a:solidFill>
            <a:schemeClr val="accent2"/>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ts val="1733"/>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Intel Clear"/>
                <a:ea typeface="+mn-ea"/>
                <a:cs typeface="+mn-cs"/>
              </a:rPr>
              <a:t>Post-Processing</a:t>
            </a:r>
          </a:p>
        </p:txBody>
      </p:sp>
      <p:sp>
        <p:nvSpPr>
          <p:cNvPr id="187" name="Rectangle 186">
            <a:extLst>
              <a:ext uri="{FF2B5EF4-FFF2-40B4-BE49-F238E27FC236}">
                <a16:creationId xmlns:a16="http://schemas.microsoft.com/office/drawing/2014/main" id="{43D658E3-1834-D146-BC05-3362667C6F71}"/>
              </a:ext>
            </a:extLst>
          </p:cNvPr>
          <p:cNvSpPr/>
          <p:nvPr/>
        </p:nvSpPr>
        <p:spPr>
          <a:xfrm>
            <a:off x="8333771" y="3763207"/>
            <a:ext cx="1085600" cy="478720"/>
          </a:xfrm>
          <a:prstGeom prst="rect">
            <a:avLst/>
          </a:prstGeom>
          <a:solidFill>
            <a:schemeClr val="accent2"/>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Intel Clear"/>
                <a:ea typeface="+mn-ea"/>
                <a:cs typeface="+mn-cs"/>
              </a:rPr>
              <a:t>Encode</a:t>
            </a:r>
          </a:p>
        </p:txBody>
      </p:sp>
      <p:cxnSp>
        <p:nvCxnSpPr>
          <p:cNvPr id="188" name="Straight Arrow Connector 187">
            <a:extLst>
              <a:ext uri="{FF2B5EF4-FFF2-40B4-BE49-F238E27FC236}">
                <a16:creationId xmlns:a16="http://schemas.microsoft.com/office/drawing/2014/main" id="{C0BB40C8-6C97-4D46-BE9B-F5FFA45E6809}"/>
              </a:ext>
            </a:extLst>
          </p:cNvPr>
          <p:cNvCxnSpPr/>
          <p:nvPr/>
        </p:nvCxnSpPr>
        <p:spPr>
          <a:xfrm>
            <a:off x="2097815" y="4000173"/>
            <a:ext cx="689356" cy="4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1973DF6D-03D4-B547-90F8-5485340DCB63}"/>
              </a:ext>
            </a:extLst>
          </p:cNvPr>
          <p:cNvCxnSpPr/>
          <p:nvPr/>
        </p:nvCxnSpPr>
        <p:spPr>
          <a:xfrm>
            <a:off x="3891649" y="4002567"/>
            <a:ext cx="2297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C1072929-C0A5-DA4E-85BE-A47D0BA4D62D}"/>
              </a:ext>
            </a:extLst>
          </p:cNvPr>
          <p:cNvCxnSpPr/>
          <p:nvPr/>
        </p:nvCxnSpPr>
        <p:spPr>
          <a:xfrm>
            <a:off x="5317354" y="4002567"/>
            <a:ext cx="2297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E1F61A9B-5DBE-2449-BB77-17BC8D88A6EF}"/>
              </a:ext>
            </a:extLst>
          </p:cNvPr>
          <p:cNvCxnSpPr/>
          <p:nvPr/>
        </p:nvCxnSpPr>
        <p:spPr>
          <a:xfrm flipV="1">
            <a:off x="9403578" y="4000172"/>
            <a:ext cx="689356" cy="2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4D207ACB-1F6F-4A4A-9B94-6854C931475F}"/>
              </a:ext>
            </a:extLst>
          </p:cNvPr>
          <p:cNvCxnSpPr/>
          <p:nvPr/>
        </p:nvCxnSpPr>
        <p:spPr>
          <a:xfrm>
            <a:off x="6647314" y="4002567"/>
            <a:ext cx="2297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7AC43D72-3B1F-024F-939A-32362993734B}"/>
              </a:ext>
            </a:extLst>
          </p:cNvPr>
          <p:cNvCxnSpPr/>
          <p:nvPr/>
        </p:nvCxnSpPr>
        <p:spPr>
          <a:xfrm>
            <a:off x="8104934" y="4002567"/>
            <a:ext cx="2297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CAA68CCB-89EC-914E-B659-161687A25CBE}"/>
              </a:ext>
            </a:extLst>
          </p:cNvPr>
          <p:cNvSpPr txBox="1"/>
          <p:nvPr/>
        </p:nvSpPr>
        <p:spPr>
          <a:xfrm>
            <a:off x="2734549" y="2613461"/>
            <a:ext cx="6763459" cy="1064294"/>
          </a:xfrm>
          <a:prstGeom prst="rect">
            <a:avLst/>
          </a:prstGeom>
          <a:solidFill>
            <a:schemeClr val="bg2"/>
          </a:solidFill>
        </p:spPr>
        <p:txBody>
          <a:bodyPr vert="horz" wrap="square" lIns="0" tIns="0" rIns="0" bIns="0" rtlCol="0" anchor="ctr">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Intel Clear"/>
                <a:ea typeface="+mn-ea"/>
                <a:cs typeface="+mn-cs"/>
              </a:rPr>
              <a:t>OpenVINO™ Toolkit</a:t>
            </a:r>
          </a:p>
          <a:p>
            <a:pPr marL="0" marR="0" lvl="0" indent="0" algn="ctr" defTabSz="609585" rtl="0" eaLnBrk="1" fontAlgn="auto" latinLnBrk="0" hangingPunct="1">
              <a:lnSpc>
                <a:spcPct val="100000"/>
              </a:lnSpc>
              <a:spcBef>
                <a:spcPts val="0"/>
              </a:spcBef>
              <a:spcAft>
                <a:spcPts val="0"/>
              </a:spcAft>
              <a:buClrTx/>
              <a:buSzTx/>
              <a:buFontTx/>
              <a:buNone/>
              <a:tabLst/>
              <a:defRPr/>
            </a:pPr>
            <a:endParaRPr lang="en-US" dirty="0">
              <a:latin typeface="Intel Clear"/>
            </a:endParaRPr>
          </a:p>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effectLst/>
              <a:uLnTx/>
              <a:uFillTx/>
              <a:latin typeface="Intel Clear"/>
              <a:ea typeface="+mn-ea"/>
              <a:cs typeface="+mn-cs"/>
            </a:endParaRPr>
          </a:p>
        </p:txBody>
      </p:sp>
      <p:sp>
        <p:nvSpPr>
          <p:cNvPr id="195" name="TextBox 194">
            <a:extLst>
              <a:ext uri="{FF2B5EF4-FFF2-40B4-BE49-F238E27FC236}">
                <a16:creationId xmlns:a16="http://schemas.microsoft.com/office/drawing/2014/main" id="{02ECF4D5-7C3A-C541-9607-F8FC2438A04A}"/>
              </a:ext>
            </a:extLst>
          </p:cNvPr>
          <p:cNvSpPr txBox="1"/>
          <p:nvPr/>
        </p:nvSpPr>
        <p:spPr>
          <a:xfrm>
            <a:off x="2734550" y="3141898"/>
            <a:ext cx="1213510" cy="553998"/>
          </a:xfrm>
          <a:prstGeom prst="rect">
            <a:avLst/>
          </a:prstGeom>
          <a:solidFill>
            <a:schemeClr val="accent1">
              <a:lumMod val="20000"/>
              <a:lumOff val="80000"/>
            </a:schemeClr>
          </a:solidFill>
        </p:spPr>
        <p:txBody>
          <a:bodyPr vert="horz" wrap="square" lIns="0" tIns="0" rIns="0" bIns="0"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Intel Clear"/>
                <a:ea typeface="+mn-ea"/>
                <a:cs typeface="+mn-cs"/>
              </a:rPr>
              <a:t>Intel® </a:t>
            </a:r>
            <a:br>
              <a:rPr kumimoji="0" lang="en-US" b="0" i="0" u="none" strike="noStrike" kern="1200" cap="none" spc="0" normalizeH="0" baseline="0" noProof="0" dirty="0">
                <a:ln>
                  <a:noFill/>
                </a:ln>
                <a:effectLst/>
                <a:uLnTx/>
                <a:uFillTx/>
                <a:latin typeface="Intel Clear"/>
                <a:ea typeface="+mn-ea"/>
                <a:cs typeface="+mn-cs"/>
              </a:rPr>
            </a:br>
            <a:r>
              <a:rPr kumimoji="0" lang="en-US" b="0" i="0" u="none" strike="noStrike" kern="1200" cap="none" spc="0" normalizeH="0" baseline="0" noProof="0" dirty="0">
                <a:ln>
                  <a:noFill/>
                </a:ln>
                <a:effectLst/>
                <a:uLnTx/>
                <a:uFillTx/>
                <a:latin typeface="Intel Clear"/>
                <a:ea typeface="+mn-ea"/>
                <a:cs typeface="+mn-cs"/>
              </a:rPr>
              <a:t>Media SDK</a:t>
            </a:r>
          </a:p>
        </p:txBody>
      </p:sp>
      <p:cxnSp>
        <p:nvCxnSpPr>
          <p:cNvPr id="196" name="Straight Connector 195">
            <a:extLst>
              <a:ext uri="{FF2B5EF4-FFF2-40B4-BE49-F238E27FC236}">
                <a16:creationId xmlns:a16="http://schemas.microsoft.com/office/drawing/2014/main" id="{5EBBFB2A-FC30-E144-B999-740323619A24}"/>
              </a:ext>
            </a:extLst>
          </p:cNvPr>
          <p:cNvCxnSpPr/>
          <p:nvPr/>
        </p:nvCxnSpPr>
        <p:spPr>
          <a:xfrm flipV="1">
            <a:off x="2742654" y="3691915"/>
            <a:ext cx="1205406" cy="7456"/>
          </a:xfrm>
          <a:prstGeom prst="line">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C6852FD4-D1C7-5948-A652-8B2150D354C8}"/>
              </a:ext>
            </a:extLst>
          </p:cNvPr>
          <p:cNvCxnSpPr/>
          <p:nvPr/>
        </p:nvCxnSpPr>
        <p:spPr>
          <a:xfrm>
            <a:off x="4121434" y="3699371"/>
            <a:ext cx="3968326" cy="0"/>
          </a:xfrm>
          <a:prstGeom prst="line">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98" name="TextBox 197">
            <a:extLst>
              <a:ext uri="{FF2B5EF4-FFF2-40B4-BE49-F238E27FC236}">
                <a16:creationId xmlns:a16="http://schemas.microsoft.com/office/drawing/2014/main" id="{CB280E8A-FAFB-CF42-A0EE-CBD1C92B46AB}"/>
              </a:ext>
            </a:extLst>
          </p:cNvPr>
          <p:cNvSpPr txBox="1"/>
          <p:nvPr/>
        </p:nvSpPr>
        <p:spPr>
          <a:xfrm>
            <a:off x="8284499" y="3133976"/>
            <a:ext cx="1213510" cy="553998"/>
          </a:xfrm>
          <a:prstGeom prst="rect">
            <a:avLst/>
          </a:prstGeom>
          <a:solidFill>
            <a:schemeClr val="accent1">
              <a:lumMod val="20000"/>
              <a:lumOff val="80000"/>
            </a:schemeClr>
          </a:solidFill>
        </p:spPr>
        <p:txBody>
          <a:bodyPr vert="horz" wrap="square" lIns="0" tIns="0" rIns="0" bIns="0"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Intel Clear"/>
                <a:ea typeface="+mn-ea"/>
                <a:cs typeface="+mn-cs"/>
              </a:rPr>
              <a:t>Intel® </a:t>
            </a:r>
            <a:br>
              <a:rPr kumimoji="0" lang="en-US" b="0" i="0" u="none" strike="noStrike" kern="1200" cap="none" spc="0" normalizeH="0" baseline="0" noProof="0" dirty="0">
                <a:ln>
                  <a:noFill/>
                </a:ln>
                <a:effectLst/>
                <a:uLnTx/>
                <a:uFillTx/>
                <a:latin typeface="Intel Clear"/>
                <a:ea typeface="+mn-ea"/>
                <a:cs typeface="+mn-cs"/>
              </a:rPr>
            </a:br>
            <a:r>
              <a:rPr kumimoji="0" lang="en-US" b="0" i="0" u="none" strike="noStrike" kern="1200" cap="none" spc="0" normalizeH="0" baseline="0" noProof="0" dirty="0">
                <a:ln>
                  <a:noFill/>
                </a:ln>
                <a:effectLst/>
                <a:uLnTx/>
                <a:uFillTx/>
                <a:latin typeface="Intel Clear"/>
                <a:ea typeface="+mn-ea"/>
                <a:cs typeface="+mn-cs"/>
              </a:rPr>
              <a:t>Media SDK</a:t>
            </a:r>
          </a:p>
        </p:txBody>
      </p:sp>
      <p:cxnSp>
        <p:nvCxnSpPr>
          <p:cNvPr id="199" name="Straight Connector 198">
            <a:extLst>
              <a:ext uri="{FF2B5EF4-FFF2-40B4-BE49-F238E27FC236}">
                <a16:creationId xmlns:a16="http://schemas.microsoft.com/office/drawing/2014/main" id="{FBF95128-51C1-8A4E-ACF7-B9F293E24183}"/>
              </a:ext>
            </a:extLst>
          </p:cNvPr>
          <p:cNvCxnSpPr/>
          <p:nvPr/>
        </p:nvCxnSpPr>
        <p:spPr>
          <a:xfrm>
            <a:off x="8277922" y="3691915"/>
            <a:ext cx="1220087" cy="0"/>
          </a:xfrm>
          <a:prstGeom prst="line">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00" name="Rectangle 199">
            <a:extLst>
              <a:ext uri="{FF2B5EF4-FFF2-40B4-BE49-F238E27FC236}">
                <a16:creationId xmlns:a16="http://schemas.microsoft.com/office/drawing/2014/main" id="{AD8DC0C3-59DA-3641-8123-60036FFA0B8B}"/>
              </a:ext>
            </a:extLst>
          </p:cNvPr>
          <p:cNvSpPr/>
          <p:nvPr/>
        </p:nvSpPr>
        <p:spPr>
          <a:xfrm>
            <a:off x="3380170" y="4418432"/>
            <a:ext cx="503935" cy="237124"/>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chemeClr val="tx1"/>
                </a:solidFill>
              </a:rPr>
              <a:t>GPU</a:t>
            </a:r>
          </a:p>
        </p:txBody>
      </p:sp>
      <p:sp>
        <p:nvSpPr>
          <p:cNvPr id="201" name="Rectangle 200">
            <a:extLst>
              <a:ext uri="{FF2B5EF4-FFF2-40B4-BE49-F238E27FC236}">
                <a16:creationId xmlns:a16="http://schemas.microsoft.com/office/drawing/2014/main" id="{086B165C-4B50-724B-B53E-517A7A674472}"/>
              </a:ext>
            </a:extLst>
          </p:cNvPr>
          <p:cNvSpPr/>
          <p:nvPr/>
        </p:nvSpPr>
        <p:spPr>
          <a:xfrm>
            <a:off x="2830360" y="4418432"/>
            <a:ext cx="498876" cy="237124"/>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chemeClr val="tx1"/>
                </a:solidFill>
              </a:rPr>
              <a:t>CPU</a:t>
            </a:r>
          </a:p>
        </p:txBody>
      </p:sp>
      <p:sp>
        <p:nvSpPr>
          <p:cNvPr id="202" name="Rectangle 201">
            <a:extLst>
              <a:ext uri="{FF2B5EF4-FFF2-40B4-BE49-F238E27FC236}">
                <a16:creationId xmlns:a16="http://schemas.microsoft.com/office/drawing/2014/main" id="{C2549F01-260A-2647-9501-57C0A3C0D9C9}"/>
              </a:ext>
            </a:extLst>
          </p:cNvPr>
          <p:cNvSpPr/>
          <p:nvPr/>
        </p:nvSpPr>
        <p:spPr>
          <a:xfrm>
            <a:off x="5510704" y="4435499"/>
            <a:ext cx="503935" cy="237124"/>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chemeClr val="tx1"/>
                </a:solidFill>
              </a:rPr>
              <a:t>GPU</a:t>
            </a:r>
          </a:p>
        </p:txBody>
      </p:sp>
      <p:sp>
        <p:nvSpPr>
          <p:cNvPr id="203" name="Rectangle 202">
            <a:extLst>
              <a:ext uri="{FF2B5EF4-FFF2-40B4-BE49-F238E27FC236}">
                <a16:creationId xmlns:a16="http://schemas.microsoft.com/office/drawing/2014/main" id="{23D8CCFF-5F15-384E-89F1-2746B52D4E47}"/>
              </a:ext>
            </a:extLst>
          </p:cNvPr>
          <p:cNvSpPr/>
          <p:nvPr/>
        </p:nvSpPr>
        <p:spPr>
          <a:xfrm>
            <a:off x="4967074" y="4435500"/>
            <a:ext cx="498876" cy="237124"/>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chemeClr val="tx1"/>
                </a:solidFill>
              </a:rPr>
              <a:t>CPU</a:t>
            </a:r>
          </a:p>
        </p:txBody>
      </p:sp>
      <p:sp>
        <p:nvSpPr>
          <p:cNvPr id="204" name="Rectangle 203">
            <a:extLst>
              <a:ext uri="{FF2B5EF4-FFF2-40B4-BE49-F238E27FC236}">
                <a16:creationId xmlns:a16="http://schemas.microsoft.com/office/drawing/2014/main" id="{75260DBD-D471-4843-8F9A-0CFF85080757}"/>
              </a:ext>
            </a:extLst>
          </p:cNvPr>
          <p:cNvSpPr/>
          <p:nvPr/>
        </p:nvSpPr>
        <p:spPr>
          <a:xfrm>
            <a:off x="6162922" y="4435499"/>
            <a:ext cx="498876" cy="237124"/>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chemeClr val="tx1"/>
                </a:solidFill>
              </a:rPr>
              <a:t>FPGA</a:t>
            </a:r>
          </a:p>
        </p:txBody>
      </p:sp>
      <p:sp>
        <p:nvSpPr>
          <p:cNvPr id="205" name="Rectangle 204">
            <a:extLst>
              <a:ext uri="{FF2B5EF4-FFF2-40B4-BE49-F238E27FC236}">
                <a16:creationId xmlns:a16="http://schemas.microsoft.com/office/drawing/2014/main" id="{E225B9D9-7E7C-A543-A101-D54B6C1914AD}"/>
              </a:ext>
            </a:extLst>
          </p:cNvPr>
          <p:cNvSpPr/>
          <p:nvPr/>
        </p:nvSpPr>
        <p:spPr>
          <a:xfrm>
            <a:off x="6713495" y="4435499"/>
            <a:ext cx="498876" cy="237124"/>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chemeClr val="tx1"/>
                </a:solidFill>
              </a:rPr>
              <a:t>VPU</a:t>
            </a:r>
          </a:p>
        </p:txBody>
      </p:sp>
      <p:sp>
        <p:nvSpPr>
          <p:cNvPr id="206" name="Rectangle 205">
            <a:extLst>
              <a:ext uri="{FF2B5EF4-FFF2-40B4-BE49-F238E27FC236}">
                <a16:creationId xmlns:a16="http://schemas.microsoft.com/office/drawing/2014/main" id="{08D2AEB7-0A26-EB46-B66C-9C15D57B0ECA}"/>
              </a:ext>
            </a:extLst>
          </p:cNvPr>
          <p:cNvSpPr/>
          <p:nvPr/>
        </p:nvSpPr>
        <p:spPr>
          <a:xfrm>
            <a:off x="8904534" y="4440595"/>
            <a:ext cx="503935" cy="237124"/>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chemeClr val="tx1"/>
                </a:solidFill>
              </a:rPr>
              <a:t>GPU</a:t>
            </a:r>
          </a:p>
        </p:txBody>
      </p:sp>
      <p:sp>
        <p:nvSpPr>
          <p:cNvPr id="207" name="Rectangle 206">
            <a:extLst>
              <a:ext uri="{FF2B5EF4-FFF2-40B4-BE49-F238E27FC236}">
                <a16:creationId xmlns:a16="http://schemas.microsoft.com/office/drawing/2014/main" id="{9C9E1DBF-CE78-E046-AEAB-B2C8E0D2FB24}"/>
              </a:ext>
            </a:extLst>
          </p:cNvPr>
          <p:cNvSpPr/>
          <p:nvPr/>
        </p:nvSpPr>
        <p:spPr>
          <a:xfrm>
            <a:off x="8319056" y="4443723"/>
            <a:ext cx="498876" cy="237124"/>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chemeClr val="tx1"/>
                </a:solidFill>
              </a:rPr>
              <a:t>CPU</a:t>
            </a:r>
          </a:p>
        </p:txBody>
      </p:sp>
      <p:grpSp>
        <p:nvGrpSpPr>
          <p:cNvPr id="208" name="Group 207">
            <a:extLst>
              <a:ext uri="{FF2B5EF4-FFF2-40B4-BE49-F238E27FC236}">
                <a16:creationId xmlns:a16="http://schemas.microsoft.com/office/drawing/2014/main" id="{EB5263A7-80A4-0F43-8320-56FCC9208CF7}"/>
              </a:ext>
            </a:extLst>
          </p:cNvPr>
          <p:cNvGrpSpPr/>
          <p:nvPr/>
        </p:nvGrpSpPr>
        <p:grpSpPr>
          <a:xfrm>
            <a:off x="5387979" y="5259161"/>
            <a:ext cx="1353414" cy="1015061"/>
            <a:chOff x="3519702" y="4650562"/>
            <a:chExt cx="2030122" cy="1522592"/>
          </a:xfrm>
        </p:grpSpPr>
        <p:sp>
          <p:nvSpPr>
            <p:cNvPr id="209" name="Oval 208">
              <a:extLst>
                <a:ext uri="{FF2B5EF4-FFF2-40B4-BE49-F238E27FC236}">
                  <a16:creationId xmlns:a16="http://schemas.microsoft.com/office/drawing/2014/main" id="{26096566-A8E9-234F-8BB0-49BF3267D6B1}"/>
                </a:ext>
              </a:extLst>
            </p:cNvPr>
            <p:cNvSpPr/>
            <p:nvPr/>
          </p:nvSpPr>
          <p:spPr>
            <a:xfrm>
              <a:off x="3519702" y="4650562"/>
              <a:ext cx="304519" cy="304519"/>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uLnTx/>
                <a:uFillTx/>
                <a:latin typeface="+mj-lt"/>
                <a:ea typeface="+mn-ea"/>
                <a:cs typeface="+mn-cs"/>
              </a:endParaRPr>
            </a:p>
          </p:txBody>
        </p:sp>
        <p:sp>
          <p:nvSpPr>
            <p:cNvPr id="210" name="Oval 209">
              <a:extLst>
                <a:ext uri="{FF2B5EF4-FFF2-40B4-BE49-F238E27FC236}">
                  <a16:creationId xmlns:a16="http://schemas.microsoft.com/office/drawing/2014/main" id="{79808CBA-E7E7-504F-BCF5-A98C65656043}"/>
                </a:ext>
              </a:extLst>
            </p:cNvPr>
            <p:cNvSpPr/>
            <p:nvPr/>
          </p:nvSpPr>
          <p:spPr>
            <a:xfrm>
              <a:off x="3519702" y="5056586"/>
              <a:ext cx="304519" cy="304519"/>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uLnTx/>
                <a:uFillTx/>
                <a:latin typeface="+mj-lt"/>
                <a:ea typeface="+mn-ea"/>
                <a:cs typeface="+mn-cs"/>
              </a:endParaRPr>
            </a:p>
          </p:txBody>
        </p:sp>
        <p:sp>
          <p:nvSpPr>
            <p:cNvPr id="211" name="Oval 210">
              <a:extLst>
                <a:ext uri="{FF2B5EF4-FFF2-40B4-BE49-F238E27FC236}">
                  <a16:creationId xmlns:a16="http://schemas.microsoft.com/office/drawing/2014/main" id="{D5B65243-0F8F-4B4A-9B5B-224CA1F74C7E}"/>
                </a:ext>
              </a:extLst>
            </p:cNvPr>
            <p:cNvSpPr/>
            <p:nvPr/>
          </p:nvSpPr>
          <p:spPr>
            <a:xfrm>
              <a:off x="3519702" y="5462611"/>
              <a:ext cx="304519" cy="304519"/>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uLnTx/>
                <a:uFillTx/>
                <a:latin typeface="+mj-lt"/>
                <a:ea typeface="+mn-ea"/>
                <a:cs typeface="+mn-cs"/>
              </a:endParaRPr>
            </a:p>
          </p:txBody>
        </p:sp>
        <p:sp>
          <p:nvSpPr>
            <p:cNvPr id="212" name="Oval 211">
              <a:extLst>
                <a:ext uri="{FF2B5EF4-FFF2-40B4-BE49-F238E27FC236}">
                  <a16:creationId xmlns:a16="http://schemas.microsoft.com/office/drawing/2014/main" id="{B1548540-9C54-D744-A04D-8C13CDE09B39}"/>
                </a:ext>
              </a:extLst>
            </p:cNvPr>
            <p:cNvSpPr/>
            <p:nvPr/>
          </p:nvSpPr>
          <p:spPr>
            <a:xfrm>
              <a:off x="3519702" y="5868635"/>
              <a:ext cx="304519" cy="304519"/>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uLnTx/>
                <a:uFillTx/>
                <a:latin typeface="+mj-lt"/>
                <a:ea typeface="+mn-ea"/>
                <a:cs typeface="+mn-cs"/>
              </a:endParaRPr>
            </a:p>
          </p:txBody>
        </p:sp>
        <p:sp>
          <p:nvSpPr>
            <p:cNvPr id="213" name="Oval 212">
              <a:extLst>
                <a:ext uri="{FF2B5EF4-FFF2-40B4-BE49-F238E27FC236}">
                  <a16:creationId xmlns:a16="http://schemas.microsoft.com/office/drawing/2014/main" id="{D484019B-A9A9-6F49-B26D-AFF372D94480}"/>
                </a:ext>
              </a:extLst>
            </p:cNvPr>
            <p:cNvSpPr/>
            <p:nvPr/>
          </p:nvSpPr>
          <p:spPr>
            <a:xfrm>
              <a:off x="4433257" y="5665623"/>
              <a:ext cx="304519" cy="304519"/>
            </a:xfrm>
            <a:prstGeom prst="ellipse">
              <a:avLst/>
            </a:prstGeom>
            <a:noFill/>
            <a:ln>
              <a:solidFill>
                <a:schemeClr val="accent2"/>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uLnTx/>
                <a:uFillTx/>
                <a:latin typeface="+mj-lt"/>
                <a:ea typeface="+mn-ea"/>
                <a:cs typeface="+mn-cs"/>
              </a:endParaRPr>
            </a:p>
          </p:txBody>
        </p:sp>
        <p:sp>
          <p:nvSpPr>
            <p:cNvPr id="214" name="Oval 213">
              <a:extLst>
                <a:ext uri="{FF2B5EF4-FFF2-40B4-BE49-F238E27FC236}">
                  <a16:creationId xmlns:a16="http://schemas.microsoft.com/office/drawing/2014/main" id="{0E07A944-0D7B-E14F-A20C-C8D51C7384F4}"/>
                </a:ext>
              </a:extLst>
            </p:cNvPr>
            <p:cNvSpPr/>
            <p:nvPr/>
          </p:nvSpPr>
          <p:spPr>
            <a:xfrm>
              <a:off x="4433257" y="5259598"/>
              <a:ext cx="304519" cy="304519"/>
            </a:xfrm>
            <a:prstGeom prst="ellipse">
              <a:avLst/>
            </a:prstGeom>
            <a:noFill/>
            <a:ln>
              <a:solidFill>
                <a:schemeClr val="accent2"/>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uLnTx/>
                <a:uFillTx/>
                <a:latin typeface="+mj-lt"/>
                <a:ea typeface="+mn-ea"/>
                <a:cs typeface="+mn-cs"/>
              </a:endParaRPr>
            </a:p>
          </p:txBody>
        </p:sp>
        <p:sp>
          <p:nvSpPr>
            <p:cNvPr id="215" name="Oval 214">
              <a:extLst>
                <a:ext uri="{FF2B5EF4-FFF2-40B4-BE49-F238E27FC236}">
                  <a16:creationId xmlns:a16="http://schemas.microsoft.com/office/drawing/2014/main" id="{6D3D9B67-5666-EC40-9FEA-739CEEB3D303}"/>
                </a:ext>
              </a:extLst>
            </p:cNvPr>
            <p:cNvSpPr/>
            <p:nvPr/>
          </p:nvSpPr>
          <p:spPr>
            <a:xfrm>
              <a:off x="4433257" y="4853574"/>
              <a:ext cx="304519" cy="304519"/>
            </a:xfrm>
            <a:prstGeom prst="ellipse">
              <a:avLst/>
            </a:prstGeom>
            <a:noFill/>
            <a:ln>
              <a:solidFill>
                <a:schemeClr val="accent2"/>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uLnTx/>
                <a:uFillTx/>
                <a:latin typeface="+mj-lt"/>
                <a:ea typeface="+mn-ea"/>
                <a:cs typeface="+mn-cs"/>
              </a:endParaRPr>
            </a:p>
          </p:txBody>
        </p:sp>
        <p:sp>
          <p:nvSpPr>
            <p:cNvPr id="216" name="Oval 215">
              <a:extLst>
                <a:ext uri="{FF2B5EF4-FFF2-40B4-BE49-F238E27FC236}">
                  <a16:creationId xmlns:a16="http://schemas.microsoft.com/office/drawing/2014/main" id="{3DB8DDC5-0CFF-E24A-B60F-094D94E88113}"/>
                </a:ext>
              </a:extLst>
            </p:cNvPr>
            <p:cNvSpPr/>
            <p:nvPr/>
          </p:nvSpPr>
          <p:spPr>
            <a:xfrm>
              <a:off x="5245305" y="5665623"/>
              <a:ext cx="304519" cy="304519"/>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uLnTx/>
                <a:uFillTx/>
                <a:latin typeface="+mj-lt"/>
                <a:ea typeface="+mn-ea"/>
                <a:cs typeface="+mn-cs"/>
              </a:endParaRPr>
            </a:p>
          </p:txBody>
        </p:sp>
        <p:sp>
          <p:nvSpPr>
            <p:cNvPr id="217" name="Oval 216">
              <a:extLst>
                <a:ext uri="{FF2B5EF4-FFF2-40B4-BE49-F238E27FC236}">
                  <a16:creationId xmlns:a16="http://schemas.microsoft.com/office/drawing/2014/main" id="{57A8988B-8002-444E-9011-916010C0FAD0}"/>
                </a:ext>
              </a:extLst>
            </p:cNvPr>
            <p:cNvSpPr/>
            <p:nvPr/>
          </p:nvSpPr>
          <p:spPr>
            <a:xfrm>
              <a:off x="5245305" y="5259598"/>
              <a:ext cx="304519" cy="304519"/>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uLnTx/>
                <a:uFillTx/>
                <a:latin typeface="+mj-lt"/>
                <a:ea typeface="+mn-ea"/>
                <a:cs typeface="+mn-cs"/>
              </a:endParaRPr>
            </a:p>
          </p:txBody>
        </p:sp>
        <p:sp>
          <p:nvSpPr>
            <p:cNvPr id="218" name="Oval 217">
              <a:extLst>
                <a:ext uri="{FF2B5EF4-FFF2-40B4-BE49-F238E27FC236}">
                  <a16:creationId xmlns:a16="http://schemas.microsoft.com/office/drawing/2014/main" id="{54FF8C45-AED9-6647-A9CF-7D2B0A589148}"/>
                </a:ext>
              </a:extLst>
            </p:cNvPr>
            <p:cNvSpPr/>
            <p:nvPr/>
          </p:nvSpPr>
          <p:spPr>
            <a:xfrm>
              <a:off x="5245305" y="4853574"/>
              <a:ext cx="304519" cy="304519"/>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uLnTx/>
                <a:uFillTx/>
                <a:latin typeface="+mj-lt"/>
                <a:ea typeface="+mn-ea"/>
                <a:cs typeface="+mn-cs"/>
              </a:endParaRPr>
            </a:p>
          </p:txBody>
        </p:sp>
        <p:cxnSp>
          <p:nvCxnSpPr>
            <p:cNvPr id="219" name="Straight Connector 218">
              <a:extLst>
                <a:ext uri="{FF2B5EF4-FFF2-40B4-BE49-F238E27FC236}">
                  <a16:creationId xmlns:a16="http://schemas.microsoft.com/office/drawing/2014/main" id="{777682AA-0E88-EE47-A070-9623A884EB10}"/>
                </a:ext>
              </a:extLst>
            </p:cNvPr>
            <p:cNvCxnSpPr>
              <a:stCxn id="209" idx="6"/>
              <a:endCxn id="215" idx="2"/>
            </p:cNvCxnSpPr>
            <p:nvPr/>
          </p:nvCxnSpPr>
          <p:spPr>
            <a:xfrm>
              <a:off x="3824221" y="4802822"/>
              <a:ext cx="609036" cy="203012"/>
            </a:xfrm>
            <a:prstGeom prst="line">
              <a:avLst/>
            </a:prstGeom>
            <a:ln w="12700">
              <a:solidFill>
                <a:schemeClr val="accent2"/>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8AB9EA81-71D1-6249-AE0F-8FD38DFC2899}"/>
                </a:ext>
              </a:extLst>
            </p:cNvPr>
            <p:cNvCxnSpPr>
              <a:stCxn id="209" idx="6"/>
              <a:endCxn id="214" idx="2"/>
            </p:cNvCxnSpPr>
            <p:nvPr/>
          </p:nvCxnSpPr>
          <p:spPr>
            <a:xfrm>
              <a:off x="3824221" y="4802822"/>
              <a:ext cx="609036" cy="609036"/>
            </a:xfrm>
            <a:prstGeom prst="line">
              <a:avLst/>
            </a:prstGeom>
            <a:ln w="12700">
              <a:solidFill>
                <a:schemeClr val="accent2"/>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73A83990-C1B3-154E-8A24-A8A2315A0756}"/>
                </a:ext>
              </a:extLst>
            </p:cNvPr>
            <p:cNvCxnSpPr>
              <a:stCxn id="209" idx="6"/>
              <a:endCxn id="213" idx="2"/>
            </p:cNvCxnSpPr>
            <p:nvPr/>
          </p:nvCxnSpPr>
          <p:spPr>
            <a:xfrm>
              <a:off x="3824221" y="4802822"/>
              <a:ext cx="609036" cy="1015060"/>
            </a:xfrm>
            <a:prstGeom prst="line">
              <a:avLst/>
            </a:prstGeom>
            <a:ln w="12700">
              <a:solidFill>
                <a:schemeClr val="accent2"/>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65EBEC4B-500F-8740-84D0-F44C5437753D}"/>
                </a:ext>
              </a:extLst>
            </p:cNvPr>
            <p:cNvCxnSpPr>
              <a:stCxn id="210" idx="6"/>
              <a:endCxn id="215" idx="2"/>
            </p:cNvCxnSpPr>
            <p:nvPr/>
          </p:nvCxnSpPr>
          <p:spPr>
            <a:xfrm flipV="1">
              <a:off x="3824221" y="5005834"/>
              <a:ext cx="609036" cy="203012"/>
            </a:xfrm>
            <a:prstGeom prst="line">
              <a:avLst/>
            </a:prstGeom>
            <a:ln w="12700">
              <a:solidFill>
                <a:schemeClr val="accent2"/>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F968DCAE-E148-5448-9B81-714DDC5D1B85}"/>
                </a:ext>
              </a:extLst>
            </p:cNvPr>
            <p:cNvCxnSpPr>
              <a:stCxn id="211" idx="6"/>
              <a:endCxn id="214" idx="2"/>
            </p:cNvCxnSpPr>
            <p:nvPr/>
          </p:nvCxnSpPr>
          <p:spPr>
            <a:xfrm flipV="1">
              <a:off x="3824221" y="5411858"/>
              <a:ext cx="609036" cy="203012"/>
            </a:xfrm>
            <a:prstGeom prst="line">
              <a:avLst/>
            </a:prstGeom>
            <a:ln w="12700">
              <a:solidFill>
                <a:schemeClr val="accent2"/>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D5170A77-FBF2-6E40-9302-DC28CF4FB78C}"/>
                </a:ext>
              </a:extLst>
            </p:cNvPr>
            <p:cNvCxnSpPr>
              <a:stCxn id="210" idx="6"/>
              <a:endCxn id="214" idx="2"/>
            </p:cNvCxnSpPr>
            <p:nvPr/>
          </p:nvCxnSpPr>
          <p:spPr>
            <a:xfrm>
              <a:off x="3824221" y="5208846"/>
              <a:ext cx="609036" cy="203012"/>
            </a:xfrm>
            <a:prstGeom prst="line">
              <a:avLst/>
            </a:prstGeom>
            <a:ln w="12700">
              <a:solidFill>
                <a:schemeClr val="accent2"/>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a:extLst>
                <a:ext uri="{FF2B5EF4-FFF2-40B4-BE49-F238E27FC236}">
                  <a16:creationId xmlns:a16="http://schemas.microsoft.com/office/drawing/2014/main" id="{9A8966D8-9138-9049-B3EA-569295441457}"/>
                </a:ext>
              </a:extLst>
            </p:cNvPr>
            <p:cNvCxnSpPr>
              <a:stCxn id="210" idx="6"/>
              <a:endCxn id="213" idx="2"/>
            </p:cNvCxnSpPr>
            <p:nvPr/>
          </p:nvCxnSpPr>
          <p:spPr>
            <a:xfrm>
              <a:off x="3824221" y="5208846"/>
              <a:ext cx="609036" cy="609036"/>
            </a:xfrm>
            <a:prstGeom prst="line">
              <a:avLst/>
            </a:prstGeom>
            <a:ln w="12700">
              <a:solidFill>
                <a:schemeClr val="accent2"/>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a:extLst>
                <a:ext uri="{FF2B5EF4-FFF2-40B4-BE49-F238E27FC236}">
                  <a16:creationId xmlns:a16="http://schemas.microsoft.com/office/drawing/2014/main" id="{C4DF1CD0-D3FF-5748-B5C7-9A09AA57D0B3}"/>
                </a:ext>
              </a:extLst>
            </p:cNvPr>
            <p:cNvCxnSpPr>
              <a:stCxn id="211" idx="6"/>
              <a:endCxn id="215" idx="2"/>
            </p:cNvCxnSpPr>
            <p:nvPr/>
          </p:nvCxnSpPr>
          <p:spPr>
            <a:xfrm flipV="1">
              <a:off x="3824221" y="5005834"/>
              <a:ext cx="609036" cy="609036"/>
            </a:xfrm>
            <a:prstGeom prst="line">
              <a:avLst/>
            </a:prstGeom>
            <a:ln w="12700">
              <a:solidFill>
                <a:schemeClr val="accent2"/>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7EA456AC-1B76-3946-B620-B9AFDBE6ED0A}"/>
                </a:ext>
              </a:extLst>
            </p:cNvPr>
            <p:cNvCxnSpPr>
              <a:stCxn id="211" idx="6"/>
              <a:endCxn id="213" idx="2"/>
            </p:cNvCxnSpPr>
            <p:nvPr/>
          </p:nvCxnSpPr>
          <p:spPr>
            <a:xfrm>
              <a:off x="3824221" y="5614870"/>
              <a:ext cx="609036" cy="203012"/>
            </a:xfrm>
            <a:prstGeom prst="line">
              <a:avLst/>
            </a:prstGeom>
            <a:ln w="12700">
              <a:solidFill>
                <a:schemeClr val="accent2"/>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4AEFA0EE-2B18-E74C-BC51-2422ED14D2A6}"/>
                </a:ext>
              </a:extLst>
            </p:cNvPr>
            <p:cNvCxnSpPr>
              <a:stCxn id="212" idx="6"/>
              <a:endCxn id="215" idx="2"/>
            </p:cNvCxnSpPr>
            <p:nvPr/>
          </p:nvCxnSpPr>
          <p:spPr>
            <a:xfrm flipV="1">
              <a:off x="3824221" y="5005834"/>
              <a:ext cx="609036" cy="1015060"/>
            </a:xfrm>
            <a:prstGeom prst="line">
              <a:avLst/>
            </a:prstGeom>
            <a:ln w="12700">
              <a:solidFill>
                <a:schemeClr val="accent2"/>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63F27A98-22BD-3947-8B74-746465E47D6F}"/>
                </a:ext>
              </a:extLst>
            </p:cNvPr>
            <p:cNvCxnSpPr>
              <a:stCxn id="212" idx="6"/>
              <a:endCxn id="214" idx="2"/>
            </p:cNvCxnSpPr>
            <p:nvPr/>
          </p:nvCxnSpPr>
          <p:spPr>
            <a:xfrm flipV="1">
              <a:off x="3824221" y="5411858"/>
              <a:ext cx="609036" cy="609036"/>
            </a:xfrm>
            <a:prstGeom prst="line">
              <a:avLst/>
            </a:prstGeom>
            <a:ln w="12700">
              <a:solidFill>
                <a:schemeClr val="accent2"/>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F4F4C8EA-45F8-3C44-8C47-253D6FDAD22F}"/>
                </a:ext>
              </a:extLst>
            </p:cNvPr>
            <p:cNvCxnSpPr>
              <a:stCxn id="212" idx="6"/>
              <a:endCxn id="213" idx="2"/>
            </p:cNvCxnSpPr>
            <p:nvPr/>
          </p:nvCxnSpPr>
          <p:spPr>
            <a:xfrm flipV="1">
              <a:off x="3824221" y="5817882"/>
              <a:ext cx="609036" cy="203012"/>
            </a:xfrm>
            <a:prstGeom prst="line">
              <a:avLst/>
            </a:prstGeom>
            <a:ln w="12700">
              <a:solidFill>
                <a:schemeClr val="accent2"/>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9FE2F6BA-9776-1346-99B7-887EC9D839AF}"/>
                </a:ext>
              </a:extLst>
            </p:cNvPr>
            <p:cNvCxnSpPr>
              <a:stCxn id="215" idx="6"/>
              <a:endCxn id="218" idx="2"/>
            </p:cNvCxnSpPr>
            <p:nvPr/>
          </p:nvCxnSpPr>
          <p:spPr>
            <a:xfrm>
              <a:off x="4737774" y="5005833"/>
              <a:ext cx="507531" cy="0"/>
            </a:xfrm>
            <a:prstGeom prst="line">
              <a:avLst/>
            </a:prstGeom>
            <a:ln w="12700">
              <a:solidFill>
                <a:schemeClr val="accent2"/>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a16="http://schemas.microsoft.com/office/drawing/2014/main" id="{CACA3D7F-9AB5-4A49-A47F-157D6C2EEBD6}"/>
                </a:ext>
              </a:extLst>
            </p:cNvPr>
            <p:cNvCxnSpPr>
              <a:stCxn id="215" idx="6"/>
              <a:endCxn id="217" idx="2"/>
            </p:cNvCxnSpPr>
            <p:nvPr/>
          </p:nvCxnSpPr>
          <p:spPr>
            <a:xfrm>
              <a:off x="4737774" y="5005833"/>
              <a:ext cx="507531" cy="406024"/>
            </a:xfrm>
            <a:prstGeom prst="line">
              <a:avLst/>
            </a:prstGeom>
            <a:ln w="12700">
              <a:solidFill>
                <a:schemeClr val="accent2"/>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32578A67-2A8A-C245-90FC-F4FC354CD045}"/>
                </a:ext>
              </a:extLst>
            </p:cNvPr>
            <p:cNvCxnSpPr>
              <a:stCxn id="215" idx="6"/>
              <a:endCxn id="216" idx="2"/>
            </p:cNvCxnSpPr>
            <p:nvPr/>
          </p:nvCxnSpPr>
          <p:spPr>
            <a:xfrm>
              <a:off x="4737774" y="5005833"/>
              <a:ext cx="507531" cy="812048"/>
            </a:xfrm>
            <a:prstGeom prst="line">
              <a:avLst/>
            </a:prstGeom>
            <a:ln w="12700">
              <a:solidFill>
                <a:schemeClr val="accent2"/>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39C6BF0A-0C23-2A45-B93D-A7FE40E493EE}"/>
                </a:ext>
              </a:extLst>
            </p:cNvPr>
            <p:cNvCxnSpPr>
              <a:stCxn id="214" idx="6"/>
              <a:endCxn id="218" idx="2"/>
            </p:cNvCxnSpPr>
            <p:nvPr/>
          </p:nvCxnSpPr>
          <p:spPr>
            <a:xfrm flipV="1">
              <a:off x="4737774" y="5005833"/>
              <a:ext cx="507531" cy="406024"/>
            </a:xfrm>
            <a:prstGeom prst="line">
              <a:avLst/>
            </a:prstGeom>
            <a:ln w="12700">
              <a:solidFill>
                <a:schemeClr val="accent2"/>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a:extLst>
                <a:ext uri="{FF2B5EF4-FFF2-40B4-BE49-F238E27FC236}">
                  <a16:creationId xmlns:a16="http://schemas.microsoft.com/office/drawing/2014/main" id="{B96E6367-2159-1F41-A8DF-6929E19B7737}"/>
                </a:ext>
              </a:extLst>
            </p:cNvPr>
            <p:cNvCxnSpPr>
              <a:stCxn id="214" idx="6"/>
              <a:endCxn id="217" idx="2"/>
            </p:cNvCxnSpPr>
            <p:nvPr/>
          </p:nvCxnSpPr>
          <p:spPr>
            <a:xfrm>
              <a:off x="4737774" y="5411857"/>
              <a:ext cx="507531" cy="0"/>
            </a:xfrm>
            <a:prstGeom prst="line">
              <a:avLst/>
            </a:prstGeom>
            <a:ln w="12700">
              <a:solidFill>
                <a:schemeClr val="accent2"/>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a:extLst>
                <a:ext uri="{FF2B5EF4-FFF2-40B4-BE49-F238E27FC236}">
                  <a16:creationId xmlns:a16="http://schemas.microsoft.com/office/drawing/2014/main" id="{B01455F7-4C24-294E-83ED-D40481E331B2}"/>
                </a:ext>
              </a:extLst>
            </p:cNvPr>
            <p:cNvCxnSpPr>
              <a:stCxn id="214" idx="6"/>
              <a:endCxn id="216" idx="2"/>
            </p:cNvCxnSpPr>
            <p:nvPr/>
          </p:nvCxnSpPr>
          <p:spPr>
            <a:xfrm>
              <a:off x="4737774" y="5411857"/>
              <a:ext cx="507531" cy="406024"/>
            </a:xfrm>
            <a:prstGeom prst="line">
              <a:avLst/>
            </a:prstGeom>
            <a:ln w="12700">
              <a:solidFill>
                <a:schemeClr val="accent2"/>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A36488FF-1BCA-364B-AE7F-F45D749EEAB7}"/>
                </a:ext>
              </a:extLst>
            </p:cNvPr>
            <p:cNvCxnSpPr>
              <a:stCxn id="213" idx="6"/>
              <a:endCxn id="218" idx="2"/>
            </p:cNvCxnSpPr>
            <p:nvPr/>
          </p:nvCxnSpPr>
          <p:spPr>
            <a:xfrm flipV="1">
              <a:off x="4737774" y="5005833"/>
              <a:ext cx="507531" cy="812048"/>
            </a:xfrm>
            <a:prstGeom prst="line">
              <a:avLst/>
            </a:prstGeom>
            <a:ln w="12700">
              <a:solidFill>
                <a:schemeClr val="accent2"/>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a:extLst>
                <a:ext uri="{FF2B5EF4-FFF2-40B4-BE49-F238E27FC236}">
                  <a16:creationId xmlns:a16="http://schemas.microsoft.com/office/drawing/2014/main" id="{D05FD317-E1FB-B944-B89D-16FE3E2AE2B6}"/>
                </a:ext>
              </a:extLst>
            </p:cNvPr>
            <p:cNvCxnSpPr>
              <a:stCxn id="213" idx="6"/>
              <a:endCxn id="217" idx="2"/>
            </p:cNvCxnSpPr>
            <p:nvPr/>
          </p:nvCxnSpPr>
          <p:spPr>
            <a:xfrm flipV="1">
              <a:off x="4737774" y="5411857"/>
              <a:ext cx="507531" cy="406024"/>
            </a:xfrm>
            <a:prstGeom prst="line">
              <a:avLst/>
            </a:prstGeom>
            <a:ln w="12700">
              <a:solidFill>
                <a:schemeClr val="accent2"/>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a:extLst>
                <a:ext uri="{FF2B5EF4-FFF2-40B4-BE49-F238E27FC236}">
                  <a16:creationId xmlns:a16="http://schemas.microsoft.com/office/drawing/2014/main" id="{57BDF310-D470-584B-B7B8-C89E09E604AD}"/>
                </a:ext>
              </a:extLst>
            </p:cNvPr>
            <p:cNvCxnSpPr>
              <a:stCxn id="213" idx="6"/>
              <a:endCxn id="216" idx="2"/>
            </p:cNvCxnSpPr>
            <p:nvPr/>
          </p:nvCxnSpPr>
          <p:spPr>
            <a:xfrm>
              <a:off x="4737774" y="5817881"/>
              <a:ext cx="507531" cy="0"/>
            </a:xfrm>
            <a:prstGeom prst="line">
              <a:avLst/>
            </a:prstGeom>
            <a:ln w="12700">
              <a:solidFill>
                <a:schemeClr val="accent2"/>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cxnSp>
        <p:nvCxnSpPr>
          <p:cNvPr id="240" name="Straight Arrow Connector 239">
            <a:extLst>
              <a:ext uri="{FF2B5EF4-FFF2-40B4-BE49-F238E27FC236}">
                <a16:creationId xmlns:a16="http://schemas.microsoft.com/office/drawing/2014/main" id="{7F2EBA44-F30D-484E-815E-DEA36002E8E0}"/>
              </a:ext>
            </a:extLst>
          </p:cNvPr>
          <p:cNvCxnSpPr>
            <a:endCxn id="185" idx="2"/>
          </p:cNvCxnSpPr>
          <p:nvPr/>
        </p:nvCxnSpPr>
        <p:spPr>
          <a:xfrm flipH="1" flipV="1">
            <a:off x="6096970" y="4241927"/>
            <a:ext cx="9866" cy="1152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41" name="Group 240">
            <a:extLst>
              <a:ext uri="{FF2B5EF4-FFF2-40B4-BE49-F238E27FC236}">
                <a16:creationId xmlns:a16="http://schemas.microsoft.com/office/drawing/2014/main" id="{7388BD45-FDBC-4D4A-8FD2-C9267CC956FC}"/>
              </a:ext>
            </a:extLst>
          </p:cNvPr>
          <p:cNvGrpSpPr/>
          <p:nvPr/>
        </p:nvGrpSpPr>
        <p:grpSpPr>
          <a:xfrm>
            <a:off x="670165" y="5191489"/>
            <a:ext cx="1353414" cy="1015061"/>
            <a:chOff x="3519702" y="4650562"/>
            <a:chExt cx="2030122" cy="1522592"/>
          </a:xfrm>
        </p:grpSpPr>
        <p:sp>
          <p:nvSpPr>
            <p:cNvPr id="242" name="Oval 241">
              <a:extLst>
                <a:ext uri="{FF2B5EF4-FFF2-40B4-BE49-F238E27FC236}">
                  <a16:creationId xmlns:a16="http://schemas.microsoft.com/office/drawing/2014/main" id="{AD681464-43DF-C842-9227-BC976647236C}"/>
                </a:ext>
              </a:extLst>
            </p:cNvPr>
            <p:cNvSpPr/>
            <p:nvPr/>
          </p:nvSpPr>
          <p:spPr>
            <a:xfrm>
              <a:off x="3519702" y="4650562"/>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j-lt"/>
                <a:ea typeface="+mn-ea"/>
                <a:cs typeface="+mn-cs"/>
              </a:endParaRPr>
            </a:p>
          </p:txBody>
        </p:sp>
        <p:sp>
          <p:nvSpPr>
            <p:cNvPr id="243" name="Oval 242">
              <a:extLst>
                <a:ext uri="{FF2B5EF4-FFF2-40B4-BE49-F238E27FC236}">
                  <a16:creationId xmlns:a16="http://schemas.microsoft.com/office/drawing/2014/main" id="{CB0AC345-F0EF-C94A-9922-1B32035BED03}"/>
                </a:ext>
              </a:extLst>
            </p:cNvPr>
            <p:cNvSpPr/>
            <p:nvPr/>
          </p:nvSpPr>
          <p:spPr>
            <a:xfrm>
              <a:off x="3519702" y="5056586"/>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j-lt"/>
                <a:ea typeface="+mn-ea"/>
                <a:cs typeface="+mn-cs"/>
              </a:endParaRPr>
            </a:p>
          </p:txBody>
        </p:sp>
        <p:sp>
          <p:nvSpPr>
            <p:cNvPr id="244" name="Oval 243">
              <a:extLst>
                <a:ext uri="{FF2B5EF4-FFF2-40B4-BE49-F238E27FC236}">
                  <a16:creationId xmlns:a16="http://schemas.microsoft.com/office/drawing/2014/main" id="{C726896F-9296-0742-A512-4EBBBD0CF281}"/>
                </a:ext>
              </a:extLst>
            </p:cNvPr>
            <p:cNvSpPr/>
            <p:nvPr/>
          </p:nvSpPr>
          <p:spPr>
            <a:xfrm>
              <a:off x="3519702" y="5462611"/>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j-lt"/>
                <a:ea typeface="+mn-ea"/>
                <a:cs typeface="+mn-cs"/>
              </a:endParaRPr>
            </a:p>
          </p:txBody>
        </p:sp>
        <p:sp>
          <p:nvSpPr>
            <p:cNvPr id="245" name="Oval 244">
              <a:extLst>
                <a:ext uri="{FF2B5EF4-FFF2-40B4-BE49-F238E27FC236}">
                  <a16:creationId xmlns:a16="http://schemas.microsoft.com/office/drawing/2014/main" id="{1636D63F-43BD-3049-BA97-460A1C2039C6}"/>
                </a:ext>
              </a:extLst>
            </p:cNvPr>
            <p:cNvSpPr/>
            <p:nvPr/>
          </p:nvSpPr>
          <p:spPr>
            <a:xfrm>
              <a:off x="3519702" y="5868635"/>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j-lt"/>
                <a:ea typeface="+mn-ea"/>
                <a:cs typeface="+mn-cs"/>
              </a:endParaRPr>
            </a:p>
          </p:txBody>
        </p:sp>
        <p:sp>
          <p:nvSpPr>
            <p:cNvPr id="246" name="Oval 245">
              <a:extLst>
                <a:ext uri="{FF2B5EF4-FFF2-40B4-BE49-F238E27FC236}">
                  <a16:creationId xmlns:a16="http://schemas.microsoft.com/office/drawing/2014/main" id="{6E5BBB83-B529-F34F-8288-3D9F36A8347B}"/>
                </a:ext>
              </a:extLst>
            </p:cNvPr>
            <p:cNvSpPr/>
            <p:nvPr/>
          </p:nvSpPr>
          <p:spPr>
            <a:xfrm>
              <a:off x="4433257" y="5665623"/>
              <a:ext cx="304519" cy="304519"/>
            </a:xfrm>
            <a:prstGeom prst="ellipse">
              <a:avLst/>
            </a:prstGeom>
            <a:noFill/>
            <a:ln>
              <a:solidFill>
                <a:schemeClr val="tx1">
                  <a:lumMod val="75000"/>
                  <a:lumOff val="25000"/>
                </a:schemeClr>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j-lt"/>
                <a:ea typeface="+mn-ea"/>
                <a:cs typeface="+mn-cs"/>
              </a:endParaRPr>
            </a:p>
          </p:txBody>
        </p:sp>
        <p:sp>
          <p:nvSpPr>
            <p:cNvPr id="247" name="Oval 246">
              <a:extLst>
                <a:ext uri="{FF2B5EF4-FFF2-40B4-BE49-F238E27FC236}">
                  <a16:creationId xmlns:a16="http://schemas.microsoft.com/office/drawing/2014/main" id="{44E7BF2F-F27F-C249-9840-B328F577A9C6}"/>
                </a:ext>
              </a:extLst>
            </p:cNvPr>
            <p:cNvSpPr/>
            <p:nvPr/>
          </p:nvSpPr>
          <p:spPr>
            <a:xfrm>
              <a:off x="4433257" y="5259598"/>
              <a:ext cx="304519" cy="304519"/>
            </a:xfrm>
            <a:prstGeom prst="ellipse">
              <a:avLst/>
            </a:prstGeom>
            <a:noFill/>
            <a:ln>
              <a:solidFill>
                <a:schemeClr val="tx1">
                  <a:lumMod val="75000"/>
                  <a:lumOff val="25000"/>
                </a:schemeClr>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j-lt"/>
                <a:ea typeface="+mn-ea"/>
                <a:cs typeface="+mn-cs"/>
              </a:endParaRPr>
            </a:p>
          </p:txBody>
        </p:sp>
        <p:sp>
          <p:nvSpPr>
            <p:cNvPr id="248" name="Oval 247">
              <a:extLst>
                <a:ext uri="{FF2B5EF4-FFF2-40B4-BE49-F238E27FC236}">
                  <a16:creationId xmlns:a16="http://schemas.microsoft.com/office/drawing/2014/main" id="{979A5F83-171E-9245-B478-866F50286053}"/>
                </a:ext>
              </a:extLst>
            </p:cNvPr>
            <p:cNvSpPr/>
            <p:nvPr/>
          </p:nvSpPr>
          <p:spPr>
            <a:xfrm>
              <a:off x="4433257" y="4853574"/>
              <a:ext cx="304519" cy="304519"/>
            </a:xfrm>
            <a:prstGeom prst="ellipse">
              <a:avLst/>
            </a:prstGeom>
            <a:noFill/>
            <a:ln>
              <a:solidFill>
                <a:schemeClr val="tx1">
                  <a:lumMod val="75000"/>
                  <a:lumOff val="25000"/>
                </a:schemeClr>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j-lt"/>
                <a:ea typeface="+mn-ea"/>
                <a:cs typeface="+mn-cs"/>
              </a:endParaRPr>
            </a:p>
          </p:txBody>
        </p:sp>
        <p:sp>
          <p:nvSpPr>
            <p:cNvPr id="249" name="Oval 248">
              <a:extLst>
                <a:ext uri="{FF2B5EF4-FFF2-40B4-BE49-F238E27FC236}">
                  <a16:creationId xmlns:a16="http://schemas.microsoft.com/office/drawing/2014/main" id="{5735F819-8CFE-0942-9687-AE16C76D1D3A}"/>
                </a:ext>
              </a:extLst>
            </p:cNvPr>
            <p:cNvSpPr/>
            <p:nvPr/>
          </p:nvSpPr>
          <p:spPr>
            <a:xfrm>
              <a:off x="5245305" y="5665623"/>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j-lt"/>
                <a:ea typeface="+mn-ea"/>
                <a:cs typeface="+mn-cs"/>
              </a:endParaRPr>
            </a:p>
          </p:txBody>
        </p:sp>
        <p:sp>
          <p:nvSpPr>
            <p:cNvPr id="250" name="Oval 249">
              <a:extLst>
                <a:ext uri="{FF2B5EF4-FFF2-40B4-BE49-F238E27FC236}">
                  <a16:creationId xmlns:a16="http://schemas.microsoft.com/office/drawing/2014/main" id="{DC23FFCE-1BF7-9E46-9C3F-D868B5A0F858}"/>
                </a:ext>
              </a:extLst>
            </p:cNvPr>
            <p:cNvSpPr/>
            <p:nvPr/>
          </p:nvSpPr>
          <p:spPr>
            <a:xfrm>
              <a:off x="5245305" y="5259598"/>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j-lt"/>
                <a:ea typeface="+mn-ea"/>
                <a:cs typeface="+mn-cs"/>
              </a:endParaRPr>
            </a:p>
          </p:txBody>
        </p:sp>
        <p:sp>
          <p:nvSpPr>
            <p:cNvPr id="251" name="Oval 250">
              <a:extLst>
                <a:ext uri="{FF2B5EF4-FFF2-40B4-BE49-F238E27FC236}">
                  <a16:creationId xmlns:a16="http://schemas.microsoft.com/office/drawing/2014/main" id="{59917CC7-727A-E843-BFAB-8DDCA1C39D51}"/>
                </a:ext>
              </a:extLst>
            </p:cNvPr>
            <p:cNvSpPr/>
            <p:nvPr/>
          </p:nvSpPr>
          <p:spPr>
            <a:xfrm>
              <a:off x="5245305" y="4853574"/>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j-lt"/>
                <a:ea typeface="+mn-ea"/>
                <a:cs typeface="+mn-cs"/>
              </a:endParaRPr>
            </a:p>
          </p:txBody>
        </p:sp>
        <p:cxnSp>
          <p:nvCxnSpPr>
            <p:cNvPr id="252" name="Straight Connector 251">
              <a:extLst>
                <a:ext uri="{FF2B5EF4-FFF2-40B4-BE49-F238E27FC236}">
                  <a16:creationId xmlns:a16="http://schemas.microsoft.com/office/drawing/2014/main" id="{1FA5136C-B2BD-444D-BA74-9DE15B06371E}"/>
                </a:ext>
              </a:extLst>
            </p:cNvPr>
            <p:cNvCxnSpPr>
              <a:stCxn id="242" idx="6"/>
              <a:endCxn id="248" idx="2"/>
            </p:cNvCxnSpPr>
            <p:nvPr/>
          </p:nvCxnSpPr>
          <p:spPr>
            <a:xfrm>
              <a:off x="3824221" y="4802822"/>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FB78B28D-65AA-BF48-9267-6FF2B6A345DF}"/>
                </a:ext>
              </a:extLst>
            </p:cNvPr>
            <p:cNvCxnSpPr>
              <a:stCxn id="242" idx="6"/>
              <a:endCxn id="247" idx="2"/>
            </p:cNvCxnSpPr>
            <p:nvPr/>
          </p:nvCxnSpPr>
          <p:spPr>
            <a:xfrm>
              <a:off x="3824221" y="4802822"/>
              <a:ext cx="609036" cy="609036"/>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a:extLst>
                <a:ext uri="{FF2B5EF4-FFF2-40B4-BE49-F238E27FC236}">
                  <a16:creationId xmlns:a16="http://schemas.microsoft.com/office/drawing/2014/main" id="{D37EFFEA-2545-964A-A133-C0AA62F1D3BD}"/>
                </a:ext>
              </a:extLst>
            </p:cNvPr>
            <p:cNvCxnSpPr>
              <a:stCxn id="242" idx="6"/>
              <a:endCxn id="246" idx="2"/>
            </p:cNvCxnSpPr>
            <p:nvPr/>
          </p:nvCxnSpPr>
          <p:spPr>
            <a:xfrm>
              <a:off x="3824221" y="4802822"/>
              <a:ext cx="609036" cy="101506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DE819BD1-D420-534A-A6D3-BE6E69185300}"/>
                </a:ext>
              </a:extLst>
            </p:cNvPr>
            <p:cNvCxnSpPr>
              <a:stCxn id="243" idx="6"/>
              <a:endCxn id="248" idx="2"/>
            </p:cNvCxnSpPr>
            <p:nvPr/>
          </p:nvCxnSpPr>
          <p:spPr>
            <a:xfrm flipV="1">
              <a:off x="3824221" y="5005834"/>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D028838F-3628-724D-BC6B-4D8AFE76D3A9}"/>
                </a:ext>
              </a:extLst>
            </p:cNvPr>
            <p:cNvCxnSpPr>
              <a:stCxn id="244" idx="6"/>
              <a:endCxn id="247" idx="2"/>
            </p:cNvCxnSpPr>
            <p:nvPr/>
          </p:nvCxnSpPr>
          <p:spPr>
            <a:xfrm flipV="1">
              <a:off x="3824221" y="5411858"/>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CE11CDE7-01A3-8844-BCF3-981D7951384D}"/>
                </a:ext>
              </a:extLst>
            </p:cNvPr>
            <p:cNvCxnSpPr>
              <a:stCxn id="243" idx="6"/>
              <a:endCxn id="247" idx="2"/>
            </p:cNvCxnSpPr>
            <p:nvPr/>
          </p:nvCxnSpPr>
          <p:spPr>
            <a:xfrm>
              <a:off x="3824221" y="5208846"/>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0A97B61E-96B9-C949-A6F3-4EA387ABA510}"/>
                </a:ext>
              </a:extLst>
            </p:cNvPr>
            <p:cNvCxnSpPr>
              <a:stCxn id="243" idx="6"/>
              <a:endCxn id="246" idx="2"/>
            </p:cNvCxnSpPr>
            <p:nvPr/>
          </p:nvCxnSpPr>
          <p:spPr>
            <a:xfrm>
              <a:off x="3824221" y="5208846"/>
              <a:ext cx="609036" cy="609036"/>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DF97D426-F29F-8A47-98C0-1033399F627D}"/>
                </a:ext>
              </a:extLst>
            </p:cNvPr>
            <p:cNvCxnSpPr>
              <a:stCxn id="244" idx="6"/>
              <a:endCxn id="248" idx="2"/>
            </p:cNvCxnSpPr>
            <p:nvPr/>
          </p:nvCxnSpPr>
          <p:spPr>
            <a:xfrm flipV="1">
              <a:off x="3824221" y="5005834"/>
              <a:ext cx="609036" cy="609036"/>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B2107899-094C-F04E-A7B9-5B92A6FF3373}"/>
                </a:ext>
              </a:extLst>
            </p:cNvPr>
            <p:cNvCxnSpPr>
              <a:stCxn id="244" idx="6"/>
              <a:endCxn id="246" idx="2"/>
            </p:cNvCxnSpPr>
            <p:nvPr/>
          </p:nvCxnSpPr>
          <p:spPr>
            <a:xfrm>
              <a:off x="3824221" y="5614870"/>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a:extLst>
                <a:ext uri="{FF2B5EF4-FFF2-40B4-BE49-F238E27FC236}">
                  <a16:creationId xmlns:a16="http://schemas.microsoft.com/office/drawing/2014/main" id="{39BA9668-8FC0-0448-B376-DFDB32CC6099}"/>
                </a:ext>
              </a:extLst>
            </p:cNvPr>
            <p:cNvCxnSpPr>
              <a:stCxn id="245" idx="6"/>
              <a:endCxn id="248" idx="2"/>
            </p:cNvCxnSpPr>
            <p:nvPr/>
          </p:nvCxnSpPr>
          <p:spPr>
            <a:xfrm flipV="1">
              <a:off x="3824221" y="5005834"/>
              <a:ext cx="609036" cy="1015060"/>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a:extLst>
                <a:ext uri="{FF2B5EF4-FFF2-40B4-BE49-F238E27FC236}">
                  <a16:creationId xmlns:a16="http://schemas.microsoft.com/office/drawing/2014/main" id="{233149FE-87A7-9345-B8C9-052848E52AAB}"/>
                </a:ext>
              </a:extLst>
            </p:cNvPr>
            <p:cNvCxnSpPr>
              <a:stCxn id="245" idx="6"/>
              <a:endCxn id="247" idx="2"/>
            </p:cNvCxnSpPr>
            <p:nvPr/>
          </p:nvCxnSpPr>
          <p:spPr>
            <a:xfrm flipV="1">
              <a:off x="3824221" y="5411858"/>
              <a:ext cx="609036" cy="609036"/>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2630292F-9130-8849-A096-6F659DD78743}"/>
                </a:ext>
              </a:extLst>
            </p:cNvPr>
            <p:cNvCxnSpPr>
              <a:stCxn id="245" idx="6"/>
              <a:endCxn id="246" idx="2"/>
            </p:cNvCxnSpPr>
            <p:nvPr/>
          </p:nvCxnSpPr>
          <p:spPr>
            <a:xfrm flipV="1">
              <a:off x="3824221" y="5817882"/>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1BD8BFCA-C6C9-EA40-B291-4415A94AD251}"/>
                </a:ext>
              </a:extLst>
            </p:cNvPr>
            <p:cNvCxnSpPr>
              <a:stCxn id="248" idx="6"/>
              <a:endCxn id="251" idx="2"/>
            </p:cNvCxnSpPr>
            <p:nvPr/>
          </p:nvCxnSpPr>
          <p:spPr>
            <a:xfrm>
              <a:off x="4737774" y="5005833"/>
              <a:ext cx="507531" cy="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a:extLst>
                <a:ext uri="{FF2B5EF4-FFF2-40B4-BE49-F238E27FC236}">
                  <a16:creationId xmlns:a16="http://schemas.microsoft.com/office/drawing/2014/main" id="{0611E689-DE52-1746-9D05-8660C1F66211}"/>
                </a:ext>
              </a:extLst>
            </p:cNvPr>
            <p:cNvCxnSpPr>
              <a:stCxn id="248" idx="6"/>
              <a:endCxn id="250" idx="2"/>
            </p:cNvCxnSpPr>
            <p:nvPr/>
          </p:nvCxnSpPr>
          <p:spPr>
            <a:xfrm>
              <a:off x="4737774" y="5005833"/>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a:extLst>
                <a:ext uri="{FF2B5EF4-FFF2-40B4-BE49-F238E27FC236}">
                  <a16:creationId xmlns:a16="http://schemas.microsoft.com/office/drawing/2014/main" id="{BA6ABB1C-5D9A-2F4C-AE46-3353AD926DAD}"/>
                </a:ext>
              </a:extLst>
            </p:cNvPr>
            <p:cNvCxnSpPr>
              <a:stCxn id="248" idx="6"/>
              <a:endCxn id="249" idx="2"/>
            </p:cNvCxnSpPr>
            <p:nvPr/>
          </p:nvCxnSpPr>
          <p:spPr>
            <a:xfrm>
              <a:off x="4737774" y="5005833"/>
              <a:ext cx="507531" cy="812048"/>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3A57BA1A-99AC-BB46-B4B5-5A3ABFF5C50D}"/>
                </a:ext>
              </a:extLst>
            </p:cNvPr>
            <p:cNvCxnSpPr>
              <a:stCxn id="247" idx="6"/>
              <a:endCxn id="251" idx="2"/>
            </p:cNvCxnSpPr>
            <p:nvPr/>
          </p:nvCxnSpPr>
          <p:spPr>
            <a:xfrm flipV="1">
              <a:off x="4737774" y="5005833"/>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E2C86FD0-8FE1-904C-B75F-FDD6015C50B7}"/>
                </a:ext>
              </a:extLst>
            </p:cNvPr>
            <p:cNvCxnSpPr>
              <a:stCxn id="247" idx="6"/>
              <a:endCxn id="250" idx="2"/>
            </p:cNvCxnSpPr>
            <p:nvPr/>
          </p:nvCxnSpPr>
          <p:spPr>
            <a:xfrm>
              <a:off x="4737774" y="5411857"/>
              <a:ext cx="507531" cy="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a:extLst>
                <a:ext uri="{FF2B5EF4-FFF2-40B4-BE49-F238E27FC236}">
                  <a16:creationId xmlns:a16="http://schemas.microsoft.com/office/drawing/2014/main" id="{B3AA3056-8C0F-E940-9C78-CF5C149A37B5}"/>
                </a:ext>
              </a:extLst>
            </p:cNvPr>
            <p:cNvCxnSpPr>
              <a:stCxn id="247" idx="6"/>
              <a:endCxn id="249" idx="2"/>
            </p:cNvCxnSpPr>
            <p:nvPr/>
          </p:nvCxnSpPr>
          <p:spPr>
            <a:xfrm>
              <a:off x="4737774" y="5411857"/>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AFDC662E-6A6C-B74D-B151-ED890D07C50C}"/>
                </a:ext>
              </a:extLst>
            </p:cNvPr>
            <p:cNvCxnSpPr>
              <a:stCxn id="246" idx="6"/>
              <a:endCxn id="251" idx="2"/>
            </p:cNvCxnSpPr>
            <p:nvPr/>
          </p:nvCxnSpPr>
          <p:spPr>
            <a:xfrm flipV="1">
              <a:off x="4737774" y="5005833"/>
              <a:ext cx="507531" cy="812048"/>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a:extLst>
                <a:ext uri="{FF2B5EF4-FFF2-40B4-BE49-F238E27FC236}">
                  <a16:creationId xmlns:a16="http://schemas.microsoft.com/office/drawing/2014/main" id="{19749FEB-3F7F-CC40-B85D-645C8178B5FB}"/>
                </a:ext>
              </a:extLst>
            </p:cNvPr>
            <p:cNvCxnSpPr>
              <a:stCxn id="246" idx="6"/>
              <a:endCxn id="250" idx="2"/>
            </p:cNvCxnSpPr>
            <p:nvPr/>
          </p:nvCxnSpPr>
          <p:spPr>
            <a:xfrm flipV="1">
              <a:off x="4737774" y="5411857"/>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11357A3E-1B2C-7344-9C8A-0D1ED063BE43}"/>
                </a:ext>
              </a:extLst>
            </p:cNvPr>
            <p:cNvCxnSpPr>
              <a:stCxn id="246" idx="6"/>
              <a:endCxn id="249" idx="2"/>
            </p:cNvCxnSpPr>
            <p:nvPr/>
          </p:nvCxnSpPr>
          <p:spPr>
            <a:xfrm>
              <a:off x="4737774" y="5817881"/>
              <a:ext cx="507531" cy="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273" name="Rectangle 272">
            <a:extLst>
              <a:ext uri="{FF2B5EF4-FFF2-40B4-BE49-F238E27FC236}">
                <a16:creationId xmlns:a16="http://schemas.microsoft.com/office/drawing/2014/main" id="{F30475E1-1702-F642-816E-21BA756E608F}"/>
              </a:ext>
            </a:extLst>
          </p:cNvPr>
          <p:cNvSpPr/>
          <p:nvPr/>
        </p:nvSpPr>
        <p:spPr>
          <a:xfrm>
            <a:off x="3065629" y="5462172"/>
            <a:ext cx="1085600" cy="478720"/>
          </a:xfrm>
          <a:prstGeom prst="rect">
            <a:avLst/>
          </a:prstGeom>
          <a:solidFill>
            <a:schemeClr val="accent2"/>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Intel Clear"/>
                <a:ea typeface="+mn-ea"/>
                <a:cs typeface="+mn-cs"/>
              </a:rPr>
              <a:t>Model</a:t>
            </a:r>
          </a:p>
          <a:p>
            <a:pPr marL="0" marR="0" lvl="0" indent="0" algn="ctr" defTabSz="609585" rtl="0" eaLnBrk="1" fontAlgn="auto" latinLnBrk="0" hangingPunct="1">
              <a:lnSpc>
                <a:spcPct val="100000"/>
              </a:lnSpc>
              <a:spcBef>
                <a:spcPts val="0"/>
              </a:spcBef>
              <a:spcAft>
                <a:spcPts val="0"/>
              </a:spcAft>
              <a:buClrTx/>
              <a:buSzTx/>
              <a:buFontTx/>
              <a:buNone/>
              <a:tabLst/>
              <a:defRPr/>
            </a:pPr>
            <a:r>
              <a:rPr lang="en-US" sz="1400" noProof="0" dirty="0">
                <a:solidFill>
                  <a:schemeClr val="tx1"/>
                </a:solidFill>
                <a:latin typeface="Intel Clear"/>
              </a:rPr>
              <a:t>Optimizer</a:t>
            </a:r>
            <a:endParaRPr kumimoji="0" lang="en-US" sz="1400" b="0" i="0" u="none" strike="noStrike" kern="1200" cap="none" spc="0" normalizeH="0" baseline="0" noProof="0" dirty="0">
              <a:ln>
                <a:noFill/>
              </a:ln>
              <a:solidFill>
                <a:schemeClr val="tx1"/>
              </a:solidFill>
              <a:effectLst/>
              <a:uLnTx/>
              <a:uFillTx/>
              <a:latin typeface="Intel Clear"/>
            </a:endParaRPr>
          </a:p>
        </p:txBody>
      </p:sp>
      <p:cxnSp>
        <p:nvCxnSpPr>
          <p:cNvPr id="274" name="Straight Arrow Connector 273">
            <a:extLst>
              <a:ext uri="{FF2B5EF4-FFF2-40B4-BE49-F238E27FC236}">
                <a16:creationId xmlns:a16="http://schemas.microsoft.com/office/drawing/2014/main" id="{8E60C283-319F-3748-BA6A-EF9A0B5D6E81}"/>
              </a:ext>
            </a:extLst>
          </p:cNvPr>
          <p:cNvCxnSpPr>
            <a:stCxn id="250" idx="6"/>
            <a:endCxn id="273" idx="1"/>
          </p:cNvCxnSpPr>
          <p:nvPr/>
        </p:nvCxnSpPr>
        <p:spPr>
          <a:xfrm>
            <a:off x="2023579" y="5699020"/>
            <a:ext cx="1042050" cy="2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6EC9EE2E-33C0-E343-8FA5-C75F361E66B9}"/>
              </a:ext>
            </a:extLst>
          </p:cNvPr>
          <p:cNvCxnSpPr>
            <a:stCxn id="273" idx="3"/>
            <a:endCxn id="210" idx="3"/>
          </p:cNvCxnSpPr>
          <p:nvPr/>
        </p:nvCxnSpPr>
        <p:spPr>
          <a:xfrm>
            <a:off x="4151229" y="5701532"/>
            <a:ext cx="1266481" cy="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6" name="TextBox 275">
            <a:extLst>
              <a:ext uri="{FF2B5EF4-FFF2-40B4-BE49-F238E27FC236}">
                <a16:creationId xmlns:a16="http://schemas.microsoft.com/office/drawing/2014/main" id="{143D83FE-3D7F-094A-9B29-4F607D9CE554}"/>
              </a:ext>
            </a:extLst>
          </p:cNvPr>
          <p:cNvSpPr txBox="1"/>
          <p:nvPr/>
        </p:nvSpPr>
        <p:spPr>
          <a:xfrm>
            <a:off x="4121433" y="3139575"/>
            <a:ext cx="1213510" cy="553998"/>
          </a:xfrm>
          <a:prstGeom prst="rect">
            <a:avLst/>
          </a:prstGeom>
          <a:solidFill>
            <a:schemeClr val="accent1">
              <a:lumMod val="20000"/>
              <a:lumOff val="80000"/>
            </a:schemeClr>
          </a:solidFill>
        </p:spPr>
        <p:txBody>
          <a:bodyPr vert="horz" wrap="square" lIns="0" tIns="0" rIns="0" bIns="0" rtlCol="0">
            <a:spAutoFit/>
          </a:bodyPr>
          <a:lstStyle/>
          <a:p>
            <a:pPr lvl="0" algn="ctr" defTabSz="609585">
              <a:defRPr/>
            </a:pPr>
            <a:r>
              <a:rPr kumimoji="0" lang="en-US" b="0" i="0" u="none" strike="noStrike" kern="1200" cap="none" spc="0" normalizeH="0" baseline="0" noProof="0" dirty="0" err="1">
                <a:ln>
                  <a:noFill/>
                </a:ln>
                <a:effectLst/>
                <a:uLnTx/>
                <a:uFillTx/>
                <a:latin typeface="Intel Clear"/>
                <a:ea typeface="+mn-ea"/>
                <a:cs typeface="+mn-cs"/>
              </a:rPr>
              <a:t>OpenCV</a:t>
            </a:r>
            <a:r>
              <a:rPr kumimoji="0" lang="en-US" b="0" i="0" u="none" strike="noStrike" kern="1200" cap="none" spc="0" normalizeH="0" baseline="0" noProof="0" dirty="0">
                <a:ln>
                  <a:noFill/>
                </a:ln>
                <a:effectLst/>
                <a:uLnTx/>
                <a:uFillTx/>
                <a:latin typeface="Intel Clear"/>
                <a:ea typeface="+mn-ea"/>
                <a:cs typeface="+mn-cs"/>
              </a:rPr>
              <a:t> Library</a:t>
            </a:r>
          </a:p>
        </p:txBody>
      </p:sp>
      <p:sp>
        <p:nvSpPr>
          <p:cNvPr id="277" name="TextBox 276">
            <a:extLst>
              <a:ext uri="{FF2B5EF4-FFF2-40B4-BE49-F238E27FC236}">
                <a16:creationId xmlns:a16="http://schemas.microsoft.com/office/drawing/2014/main" id="{B4BF130C-E1EE-8F47-A7F4-589EF0CC74B3}"/>
              </a:ext>
            </a:extLst>
          </p:cNvPr>
          <p:cNvSpPr txBox="1"/>
          <p:nvPr/>
        </p:nvSpPr>
        <p:spPr>
          <a:xfrm>
            <a:off x="6876250" y="3128867"/>
            <a:ext cx="1213510" cy="553998"/>
          </a:xfrm>
          <a:prstGeom prst="rect">
            <a:avLst/>
          </a:prstGeom>
          <a:solidFill>
            <a:schemeClr val="accent1">
              <a:lumMod val="20000"/>
              <a:lumOff val="80000"/>
            </a:schemeClr>
          </a:solidFill>
        </p:spPr>
        <p:txBody>
          <a:bodyPr vert="horz" wrap="square" lIns="0" tIns="0" rIns="0" bIns="0" rtlCol="0">
            <a:spAutoFit/>
          </a:bodyPr>
          <a:lstStyle/>
          <a:p>
            <a:pPr lvl="0" algn="ctr" defTabSz="609585">
              <a:defRPr/>
            </a:pPr>
            <a:r>
              <a:rPr lang="en-US" dirty="0" err="1"/>
              <a:t>OpenCV</a:t>
            </a:r>
            <a:r>
              <a:rPr lang="en-US" dirty="0"/>
              <a:t> Library</a:t>
            </a:r>
          </a:p>
        </p:txBody>
      </p:sp>
      <p:cxnSp>
        <p:nvCxnSpPr>
          <p:cNvPr id="278" name="Straight Arrow Connector 277">
            <a:extLst>
              <a:ext uri="{FF2B5EF4-FFF2-40B4-BE49-F238E27FC236}">
                <a16:creationId xmlns:a16="http://schemas.microsoft.com/office/drawing/2014/main" id="{EA8397A7-0403-9D4E-A37C-A8968775B821}"/>
              </a:ext>
            </a:extLst>
          </p:cNvPr>
          <p:cNvCxnSpPr>
            <a:stCxn id="185" idx="2"/>
            <a:endCxn id="203" idx="0"/>
          </p:cNvCxnSpPr>
          <p:nvPr/>
        </p:nvCxnSpPr>
        <p:spPr>
          <a:xfrm flipH="1">
            <a:off x="5216512" y="4241927"/>
            <a:ext cx="880458" cy="19357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9" name="Straight Arrow Connector 278">
            <a:extLst>
              <a:ext uri="{FF2B5EF4-FFF2-40B4-BE49-F238E27FC236}">
                <a16:creationId xmlns:a16="http://schemas.microsoft.com/office/drawing/2014/main" id="{939A3F72-8500-2546-B9B7-0EF29FC88132}"/>
              </a:ext>
            </a:extLst>
          </p:cNvPr>
          <p:cNvCxnSpPr>
            <a:stCxn id="185" idx="2"/>
            <a:endCxn id="202" idx="0"/>
          </p:cNvCxnSpPr>
          <p:nvPr/>
        </p:nvCxnSpPr>
        <p:spPr>
          <a:xfrm flipH="1">
            <a:off x="5762672" y="4241927"/>
            <a:ext cx="334298" cy="19357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6BF750CA-1602-1048-A965-11B234DB2C67}"/>
              </a:ext>
            </a:extLst>
          </p:cNvPr>
          <p:cNvCxnSpPr>
            <a:stCxn id="185" idx="2"/>
            <a:endCxn id="204" idx="0"/>
          </p:cNvCxnSpPr>
          <p:nvPr/>
        </p:nvCxnSpPr>
        <p:spPr>
          <a:xfrm>
            <a:off x="6096970" y="4241927"/>
            <a:ext cx="315390" cy="19357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1" name="Straight Arrow Connector 280">
            <a:extLst>
              <a:ext uri="{FF2B5EF4-FFF2-40B4-BE49-F238E27FC236}">
                <a16:creationId xmlns:a16="http://schemas.microsoft.com/office/drawing/2014/main" id="{88A7F0D3-535E-DB48-AB1E-D55A6E390934}"/>
              </a:ext>
            </a:extLst>
          </p:cNvPr>
          <p:cNvCxnSpPr>
            <a:stCxn id="185" idx="2"/>
            <a:endCxn id="205" idx="0"/>
          </p:cNvCxnSpPr>
          <p:nvPr/>
        </p:nvCxnSpPr>
        <p:spPr>
          <a:xfrm>
            <a:off x="6096970" y="4241927"/>
            <a:ext cx="865963" cy="19357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82" name="Rectangle 281">
            <a:extLst>
              <a:ext uri="{FF2B5EF4-FFF2-40B4-BE49-F238E27FC236}">
                <a16:creationId xmlns:a16="http://schemas.microsoft.com/office/drawing/2014/main" id="{54023ED9-EB89-1D4B-8465-02D3AF129F40}"/>
              </a:ext>
            </a:extLst>
          </p:cNvPr>
          <p:cNvSpPr/>
          <p:nvPr/>
        </p:nvSpPr>
        <p:spPr>
          <a:xfrm>
            <a:off x="-2182" y="5469824"/>
            <a:ext cx="744377" cy="461665"/>
          </a:xfrm>
          <a:prstGeom prst="rect">
            <a:avLst/>
          </a:prstGeom>
        </p:spPr>
        <p:txBody>
          <a:bodyPr wrap="square">
            <a:spAutoFit/>
          </a:bodyPr>
          <a:lstStyle/>
          <a:p>
            <a:pPr algn="ctr"/>
            <a:r>
              <a:rPr lang="en-US" sz="1200" b="1" dirty="0"/>
              <a:t>Trained </a:t>
            </a:r>
            <a:br>
              <a:rPr lang="en-US" sz="1200" b="1" dirty="0"/>
            </a:br>
            <a:r>
              <a:rPr lang="en-US" sz="1200" b="1" dirty="0"/>
              <a:t>Model</a:t>
            </a:r>
          </a:p>
        </p:txBody>
      </p:sp>
      <p:sp>
        <p:nvSpPr>
          <p:cNvPr id="283" name="TextBox 282">
            <a:extLst>
              <a:ext uri="{FF2B5EF4-FFF2-40B4-BE49-F238E27FC236}">
                <a16:creationId xmlns:a16="http://schemas.microsoft.com/office/drawing/2014/main" id="{BE70BF80-FA3B-884E-8D81-0B982CD97A88}"/>
              </a:ext>
            </a:extLst>
          </p:cNvPr>
          <p:cNvSpPr txBox="1"/>
          <p:nvPr/>
        </p:nvSpPr>
        <p:spPr>
          <a:xfrm>
            <a:off x="6718964" y="5443523"/>
            <a:ext cx="861466" cy="646331"/>
          </a:xfrm>
          <a:prstGeom prst="rect">
            <a:avLst/>
          </a:prstGeom>
        </p:spPr>
        <p:txBody>
          <a:bodyPr wrap="square">
            <a:spAutoFit/>
          </a:bodyPr>
          <a:lstStyle>
            <a:defPPr>
              <a:defRPr lang="en-US"/>
            </a:defPPr>
            <a:lvl1pPr algn="ctr">
              <a:defRPr sz="1200" b="1">
                <a:solidFill>
                  <a:schemeClr val="tx2"/>
                </a:solidFill>
              </a:defRPr>
            </a:lvl1pPr>
          </a:lstStyle>
          <a:p>
            <a:r>
              <a:rPr lang="en-US" dirty="0">
                <a:solidFill>
                  <a:schemeClr val="tx1"/>
                </a:solidFill>
              </a:rPr>
              <a:t>IR Model:</a:t>
            </a:r>
          </a:p>
          <a:p>
            <a:r>
              <a:rPr lang="en-US" dirty="0">
                <a:solidFill>
                  <a:schemeClr val="tx1"/>
                </a:solidFill>
              </a:rPr>
              <a:t>.xml</a:t>
            </a:r>
          </a:p>
          <a:p>
            <a:r>
              <a:rPr lang="en-US" dirty="0">
                <a:solidFill>
                  <a:schemeClr val="tx1"/>
                </a:solidFill>
              </a:rPr>
              <a:t>.bin</a:t>
            </a:r>
          </a:p>
        </p:txBody>
      </p:sp>
    </p:spTree>
    <p:extLst>
      <p:ext uri="{BB962C8B-B14F-4D97-AF65-F5344CB8AC3E}">
        <p14:creationId xmlns:p14="http://schemas.microsoft.com/office/powerpoint/2010/main" val="254356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a:xfrm>
            <a:off x="471953" y="1368166"/>
            <a:ext cx="5486400" cy="1745614"/>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60960" rtlCol="0" anchor="t" anchorCtr="0"/>
          <a:lstStyle/>
          <a:p>
            <a:pPr defTabSz="1219170">
              <a:lnSpc>
                <a:spcPct val="80000"/>
              </a:lnSpc>
              <a:spcBef>
                <a:spcPts val="800"/>
              </a:spcBef>
              <a:defRPr/>
            </a:pPr>
            <a:endParaRPr lang="en-US" sz="2133" b="1" i="1" kern="0" dirty="0">
              <a:solidFill>
                <a:prstClr val="white"/>
              </a:solidFill>
              <a:latin typeface="Intel Clear"/>
            </a:endParaRPr>
          </a:p>
        </p:txBody>
      </p:sp>
      <p:sp>
        <p:nvSpPr>
          <p:cNvPr id="8" name="Title 2"/>
          <p:cNvSpPr>
            <a:spLocks noGrp="1"/>
          </p:cNvSpPr>
          <p:nvPr>
            <p:ph type="title"/>
          </p:nvPr>
        </p:nvSpPr>
        <p:spPr>
          <a:xfrm>
            <a:off x="471951" y="304703"/>
            <a:ext cx="11248101" cy="674031"/>
          </a:xfrm>
        </p:spPr>
        <p:txBody>
          <a:bodyPr/>
          <a:lstStyle/>
          <a:p>
            <a:r>
              <a:rPr lang="en-US" sz="5400" dirty="0">
                <a:solidFill>
                  <a:schemeClr val="accent3">
                    <a:alpha val="90000"/>
                  </a:schemeClr>
                </a:solidFill>
              </a:rPr>
              <a:t>Intel</a:t>
            </a:r>
            <a:r>
              <a:rPr lang="en-US" sz="5400" dirty="0"/>
              <a:t>® Media SDK</a:t>
            </a:r>
            <a:endParaRPr lang="ru-RU" sz="5400" dirty="0"/>
          </a:p>
        </p:txBody>
      </p:sp>
      <p:sp>
        <p:nvSpPr>
          <p:cNvPr id="3" name="Text Placeholder 2">
            <a:extLst>
              <a:ext uri="{FF2B5EF4-FFF2-40B4-BE49-F238E27FC236}">
                <a16:creationId xmlns:a16="http://schemas.microsoft.com/office/drawing/2014/main" id="{E000C8C6-0297-49D0-BB7D-53FDCC87E443}"/>
              </a:ext>
            </a:extLst>
          </p:cNvPr>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fld id="{EE2556C5-CE8C-6547-B838-EA80C61A4AF7}" type="slidenum">
              <a:rPr lang="en-US" smtClean="0"/>
              <a:pPr/>
              <a:t>32</a:t>
            </a:fld>
            <a:endParaRPr lang="en-US" dirty="0"/>
          </a:p>
        </p:txBody>
      </p:sp>
      <p:sp>
        <p:nvSpPr>
          <p:cNvPr id="14" name="Rectangle 13"/>
          <p:cNvSpPr/>
          <p:nvPr/>
        </p:nvSpPr>
        <p:spPr>
          <a:xfrm>
            <a:off x="579230" y="2113730"/>
            <a:ext cx="3048000" cy="846578"/>
          </a:xfrm>
          <a:prstGeom prst="rect">
            <a:avLst/>
          </a:prstGeom>
        </p:spPr>
        <p:txBody>
          <a:bodyPr wrap="square">
            <a:spAutoFit/>
          </a:bodyPr>
          <a:lstStyle/>
          <a:p>
            <a:pPr marL="228594" indent="-228594" defTabSz="609585">
              <a:spcAft>
                <a:spcPts val="267"/>
              </a:spcAft>
              <a:buFont typeface="Wingdings" panose="05000000000000000000" pitchFamily="2" charset="2"/>
              <a:buChar char="§"/>
            </a:pPr>
            <a:r>
              <a:rPr lang="en-US" sz="1467" dirty="0">
                <a:solidFill>
                  <a:prstClr val="white"/>
                </a:solidFill>
                <a:latin typeface="Intel Clear"/>
              </a:rPr>
              <a:t>H.265 (HEVC)</a:t>
            </a:r>
          </a:p>
          <a:p>
            <a:pPr marL="228594" indent="-228594" defTabSz="609585">
              <a:spcAft>
                <a:spcPts val="267"/>
              </a:spcAft>
              <a:buFont typeface="Wingdings" panose="05000000000000000000" pitchFamily="2" charset="2"/>
              <a:buChar char="§"/>
            </a:pPr>
            <a:r>
              <a:rPr lang="en-US" sz="1467" dirty="0">
                <a:solidFill>
                  <a:prstClr val="white"/>
                </a:solidFill>
                <a:latin typeface="Intel Clear"/>
              </a:rPr>
              <a:t>H.264 (AVC)</a:t>
            </a:r>
          </a:p>
          <a:p>
            <a:pPr marL="228594" indent="-228594" defTabSz="609585">
              <a:spcAft>
                <a:spcPts val="267"/>
              </a:spcAft>
              <a:buFont typeface="Wingdings" panose="05000000000000000000" pitchFamily="2" charset="2"/>
              <a:buChar char="§"/>
            </a:pPr>
            <a:r>
              <a:rPr lang="en-US" sz="1467" dirty="0">
                <a:solidFill>
                  <a:prstClr val="white"/>
                </a:solidFill>
                <a:latin typeface="Intel Clear"/>
              </a:rPr>
              <a:t>MPEG-2 and more</a:t>
            </a:r>
          </a:p>
        </p:txBody>
      </p:sp>
      <p:sp>
        <p:nvSpPr>
          <p:cNvPr id="16" name="Content Placeholder 10"/>
          <p:cNvSpPr txBox="1">
            <a:spLocks/>
          </p:cNvSpPr>
          <p:nvPr/>
        </p:nvSpPr>
        <p:spPr>
          <a:xfrm>
            <a:off x="471952" y="1396049"/>
            <a:ext cx="5486401" cy="675464"/>
          </a:xfrm>
          <a:prstGeom prst="rect">
            <a:avLst/>
          </a:prstGeom>
        </p:spPr>
        <p:txBody>
          <a:bodyPr vert="horz" lIns="121920" tIns="60960" rIns="121920" bIns="60960" rtlCol="0">
            <a:noAutofit/>
          </a:bodyPr>
          <a:lstStyle>
            <a:lvl1pPr marL="0" indent="0" algn="l" defTabSz="914400" rtl="0" eaLnBrk="1" latinLnBrk="0" hangingPunct="1">
              <a:spcBef>
                <a:spcPts val="600"/>
              </a:spcBef>
              <a:buClr>
                <a:schemeClr val="tx1"/>
              </a:buClr>
              <a:buFont typeface="Wingdings" panose="05000000000000000000" pitchFamily="2" charset="2"/>
              <a:buNone/>
              <a:defRPr sz="1800" kern="1200">
                <a:solidFill>
                  <a:schemeClr val="tx1"/>
                </a:solidFill>
                <a:latin typeface="+mn-lt"/>
                <a:ea typeface="+mn-ea"/>
                <a:cs typeface="+mn-cs"/>
              </a:defRPr>
            </a:lvl1pPr>
            <a:lvl2pPr marL="171450" indent="-171450" algn="l" defTabSz="914400" rtl="0" eaLnBrk="1" latinLnBrk="0" hangingPunct="1">
              <a:spcBef>
                <a:spcPts val="600"/>
              </a:spcBef>
              <a:buClr>
                <a:schemeClr val="tx1"/>
              </a:buClr>
              <a:buFont typeface="Wingdings" panose="05000000000000000000" pitchFamily="2" charset="2"/>
              <a:buChar char="§"/>
              <a:defRPr sz="1800" kern="1200">
                <a:solidFill>
                  <a:schemeClr val="tx1"/>
                </a:solidFill>
                <a:latin typeface="+mn-lt"/>
                <a:ea typeface="+mn-ea"/>
                <a:cs typeface="+mn-cs"/>
              </a:defRPr>
            </a:lvl2pPr>
            <a:lvl3pPr marL="347663" indent="-171450" algn="l" defTabSz="914400" rtl="0" eaLnBrk="1" latinLnBrk="0" hangingPunct="1">
              <a:spcBef>
                <a:spcPts val="600"/>
              </a:spcBef>
              <a:buClr>
                <a:schemeClr val="tx1"/>
              </a:buClr>
              <a:buFont typeface="Intel Clear" panose="020B0604020203020204" pitchFamily="34" charset="0"/>
              <a:buChar char="–"/>
              <a:defRPr sz="1800" kern="1200">
                <a:solidFill>
                  <a:schemeClr val="tx1"/>
                </a:solidFill>
                <a:latin typeface="+mn-lt"/>
                <a:ea typeface="+mn-ea"/>
                <a:cs typeface="+mn-cs"/>
              </a:defRPr>
            </a:lvl3pPr>
            <a:lvl4pPr marL="511175" indent="-171450" algn="l" defTabSz="914400" rtl="0" eaLnBrk="1" latinLnBrk="0" hangingPunct="1">
              <a:spcBef>
                <a:spcPts val="600"/>
              </a:spcBef>
              <a:buClr>
                <a:schemeClr val="tx1"/>
              </a:buClr>
              <a:buFont typeface="Intel Clear" panose="020B0604020203020204" pitchFamily="34" charset="0"/>
              <a:buChar char="–"/>
              <a:defRPr sz="1600" kern="1200">
                <a:solidFill>
                  <a:schemeClr val="tx1"/>
                </a:solidFill>
                <a:latin typeface="+mn-lt"/>
                <a:ea typeface="+mn-ea"/>
                <a:cs typeface="+mn-cs"/>
              </a:defRPr>
            </a:lvl4pPr>
            <a:lvl5pPr marL="688975" indent="-168275" algn="l" defTabSz="914400" rtl="0" eaLnBrk="1" latinLnBrk="0" hangingPunct="1">
              <a:spcBef>
                <a:spcPts val="600"/>
              </a:spcBef>
              <a:buClr>
                <a:schemeClr val="tx1"/>
              </a:buClr>
              <a:buFont typeface="Intel Clear" panose="020B0604020203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70">
              <a:spcBef>
                <a:spcPts val="400"/>
              </a:spcBef>
              <a:buClrTx/>
              <a:defRPr/>
            </a:pPr>
            <a:r>
              <a:rPr lang="en-US" sz="1600" b="1" kern="0" dirty="0">
                <a:solidFill>
                  <a:srgbClr val="00AEEF">
                    <a:lumMod val="40000"/>
                    <a:lumOff val="60000"/>
                  </a:srgbClr>
                </a:solidFill>
                <a:latin typeface="Intel Clear"/>
              </a:rPr>
              <a:t>API to Access Intel® Quick Sync Video: Hardware Accelerated Encoding, Decoding, and Processing</a:t>
            </a:r>
          </a:p>
        </p:txBody>
      </p:sp>
      <p:sp>
        <p:nvSpPr>
          <p:cNvPr id="23" name="Rectangle 22"/>
          <p:cNvSpPr/>
          <p:nvPr/>
        </p:nvSpPr>
        <p:spPr>
          <a:xfrm>
            <a:off x="2755322" y="2106386"/>
            <a:ext cx="3145056" cy="846578"/>
          </a:xfrm>
          <a:prstGeom prst="rect">
            <a:avLst/>
          </a:prstGeom>
        </p:spPr>
        <p:txBody>
          <a:bodyPr wrap="square">
            <a:spAutoFit/>
          </a:bodyPr>
          <a:lstStyle/>
          <a:p>
            <a:pPr marL="228594" indent="-228594" defTabSz="609585">
              <a:spcAft>
                <a:spcPts val="267"/>
              </a:spcAft>
              <a:buFont typeface="Wingdings" panose="05000000000000000000" pitchFamily="2" charset="2"/>
              <a:buChar char="§"/>
            </a:pPr>
            <a:r>
              <a:rPr lang="en-US" sz="1467" dirty="0">
                <a:solidFill>
                  <a:prstClr val="white"/>
                </a:solidFill>
                <a:latin typeface="Intel Clear"/>
              </a:rPr>
              <a:t>Resize, scale, deinterlace</a:t>
            </a:r>
          </a:p>
          <a:p>
            <a:pPr marL="228594" indent="-228594" defTabSz="609585">
              <a:spcAft>
                <a:spcPts val="267"/>
              </a:spcAft>
              <a:buFont typeface="Wingdings" panose="05000000000000000000" pitchFamily="2" charset="2"/>
              <a:buChar char="§"/>
            </a:pPr>
            <a:r>
              <a:rPr lang="en-US" sz="1467" dirty="0">
                <a:solidFill>
                  <a:prstClr val="white"/>
                </a:solidFill>
                <a:latin typeface="Intel Clear"/>
              </a:rPr>
              <a:t>Color conversion, composition</a:t>
            </a:r>
          </a:p>
          <a:p>
            <a:pPr marL="228594" indent="-228594" defTabSz="609585">
              <a:spcAft>
                <a:spcPts val="267"/>
              </a:spcAft>
              <a:buFont typeface="Wingdings" panose="05000000000000000000" pitchFamily="2" charset="2"/>
              <a:buChar char="§"/>
            </a:pPr>
            <a:r>
              <a:rPr lang="en-US" sz="1467" dirty="0">
                <a:solidFill>
                  <a:prstClr val="white"/>
                </a:solidFill>
                <a:latin typeface="Intel Clear"/>
              </a:rPr>
              <a:t>Denoise, sharpen, and more</a:t>
            </a:r>
          </a:p>
        </p:txBody>
      </p:sp>
      <p:sp>
        <p:nvSpPr>
          <p:cNvPr id="25" name="Rounded Rectangle 24"/>
          <p:cNvSpPr/>
          <p:nvPr/>
        </p:nvSpPr>
        <p:spPr>
          <a:xfrm>
            <a:off x="471951" y="3231955"/>
            <a:ext cx="10989641" cy="2229857"/>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60960" rtlCol="0" anchor="t" anchorCtr="0"/>
          <a:lstStyle/>
          <a:p>
            <a:pPr defTabSz="1219170">
              <a:spcBef>
                <a:spcPts val="400"/>
              </a:spcBef>
              <a:defRPr/>
            </a:pPr>
            <a:r>
              <a:rPr lang="en-US" sz="1600" b="1" kern="0" dirty="0">
                <a:solidFill>
                  <a:srgbClr val="00AEEF">
                    <a:lumMod val="40000"/>
                    <a:lumOff val="60000"/>
                  </a:srgbClr>
                </a:solidFill>
                <a:latin typeface="Intel Clear"/>
              </a:rPr>
              <a:t>Targeting Digital Security and Surveillance, Connected Car Applications, and More</a:t>
            </a:r>
          </a:p>
          <a:p>
            <a:pPr defTabSz="609585">
              <a:spcBef>
                <a:spcPts val="3200"/>
              </a:spcBef>
              <a:spcAft>
                <a:spcPts val="267"/>
              </a:spcAft>
              <a:defRPr/>
            </a:pPr>
            <a:r>
              <a:rPr lang="en-US" sz="1467" dirty="0">
                <a:solidFill>
                  <a:prstClr val="white"/>
                </a:solidFill>
                <a:latin typeface="Intel Clear"/>
              </a:rPr>
              <a:t>		</a:t>
            </a:r>
          </a:p>
          <a:p>
            <a:pPr defTabSz="609585">
              <a:spcBef>
                <a:spcPts val="3200"/>
              </a:spcBef>
              <a:spcAft>
                <a:spcPts val="267"/>
              </a:spcAft>
              <a:defRPr/>
            </a:pPr>
            <a:r>
              <a:rPr lang="en-US" sz="1467" dirty="0">
                <a:solidFill>
                  <a:prstClr val="white"/>
                </a:solidFill>
                <a:latin typeface="Intel Clear"/>
              </a:rPr>
              <a:t>		</a:t>
            </a:r>
          </a:p>
        </p:txBody>
      </p:sp>
      <p:grpSp>
        <p:nvGrpSpPr>
          <p:cNvPr id="67" name="Group 66"/>
          <p:cNvGrpSpPr>
            <a:grpSpLocks noChangeAspect="1"/>
          </p:cNvGrpSpPr>
          <p:nvPr/>
        </p:nvGrpSpPr>
        <p:grpSpPr>
          <a:xfrm>
            <a:off x="1150040" y="3816909"/>
            <a:ext cx="511587" cy="563415"/>
            <a:chOff x="3609138" y="836529"/>
            <a:chExt cx="279330" cy="264148"/>
          </a:xfrm>
          <a:solidFill>
            <a:schemeClr val="bg1"/>
          </a:solidFill>
          <a:effectLst/>
        </p:grpSpPr>
        <p:sp>
          <p:nvSpPr>
            <p:cNvPr id="68" name="Freeform 67"/>
            <p:cNvSpPr>
              <a:spLocks/>
            </p:cNvSpPr>
            <p:nvPr/>
          </p:nvSpPr>
          <p:spPr bwMode="auto">
            <a:xfrm>
              <a:off x="3649823" y="836529"/>
              <a:ext cx="188244" cy="139058"/>
            </a:xfrm>
            <a:custGeom>
              <a:avLst/>
              <a:gdLst>
                <a:gd name="T0" fmla="*/ 109 w 131"/>
                <a:gd name="T1" fmla="*/ 0 h 97"/>
                <a:gd name="T2" fmla="*/ 117 w 131"/>
                <a:gd name="T3" fmla="*/ 17 h 97"/>
                <a:gd name="T4" fmla="*/ 128 w 131"/>
                <a:gd name="T5" fmla="*/ 47 h 97"/>
                <a:gd name="T6" fmla="*/ 121 w 131"/>
                <a:gd name="T7" fmla="*/ 61 h 97"/>
                <a:gd name="T8" fmla="*/ 84 w 131"/>
                <a:gd name="T9" fmla="*/ 74 h 97"/>
                <a:gd name="T10" fmla="*/ 76 w 131"/>
                <a:gd name="T11" fmla="*/ 77 h 97"/>
                <a:gd name="T12" fmla="*/ 76 w 131"/>
                <a:gd name="T13" fmla="*/ 79 h 97"/>
                <a:gd name="T14" fmla="*/ 85 w 131"/>
                <a:gd name="T15" fmla="*/ 79 h 97"/>
                <a:gd name="T16" fmla="*/ 88 w 131"/>
                <a:gd name="T17" fmla="*/ 85 h 97"/>
                <a:gd name="T18" fmla="*/ 75 w 131"/>
                <a:gd name="T19" fmla="*/ 96 h 97"/>
                <a:gd name="T20" fmla="*/ 59 w 131"/>
                <a:gd name="T21" fmla="*/ 90 h 97"/>
                <a:gd name="T22" fmla="*/ 55 w 131"/>
                <a:gd name="T23" fmla="*/ 85 h 97"/>
                <a:gd name="T24" fmla="*/ 29 w 131"/>
                <a:gd name="T25" fmla="*/ 93 h 97"/>
                <a:gd name="T26" fmla="*/ 16 w 131"/>
                <a:gd name="T27" fmla="*/ 87 h 97"/>
                <a:gd name="T28" fmla="*/ 2 w 131"/>
                <a:gd name="T29" fmla="*/ 47 h 97"/>
                <a:gd name="T30" fmla="*/ 10 w 131"/>
                <a:gd name="T31" fmla="*/ 35 h 97"/>
                <a:gd name="T32" fmla="*/ 55 w 131"/>
                <a:gd name="T33" fmla="*/ 19 h 97"/>
                <a:gd name="T34" fmla="*/ 76 w 131"/>
                <a:gd name="T35" fmla="*/ 11 h 97"/>
                <a:gd name="T36" fmla="*/ 82 w 131"/>
                <a:gd name="T37" fmla="*/ 30 h 97"/>
                <a:gd name="T38" fmla="*/ 90 w 131"/>
                <a:gd name="T39" fmla="*/ 32 h 97"/>
                <a:gd name="T40" fmla="*/ 83 w 131"/>
                <a:gd name="T41" fmla="*/ 9 h 97"/>
                <a:gd name="T42" fmla="*/ 85 w 131"/>
                <a:gd name="T43" fmla="*/ 8 h 97"/>
                <a:gd name="T44" fmla="*/ 89 w 131"/>
                <a:gd name="T45" fmla="*/ 18 h 97"/>
                <a:gd name="T46" fmla="*/ 93 w 131"/>
                <a:gd name="T47" fmla="*/ 28 h 97"/>
                <a:gd name="T48" fmla="*/ 98 w 131"/>
                <a:gd name="T49" fmla="*/ 30 h 97"/>
                <a:gd name="T50" fmla="*/ 99 w 131"/>
                <a:gd name="T51" fmla="*/ 25 h 97"/>
                <a:gd name="T52" fmla="*/ 93 w 131"/>
                <a:gd name="T53" fmla="*/ 8 h 97"/>
                <a:gd name="T54" fmla="*/ 93 w 131"/>
                <a:gd name="T55" fmla="*/ 5 h 97"/>
                <a:gd name="T56" fmla="*/ 95 w 131"/>
                <a:gd name="T57" fmla="*/ 5 h 97"/>
                <a:gd name="T58" fmla="*/ 98 w 131"/>
                <a:gd name="T59" fmla="*/ 14 h 97"/>
                <a:gd name="T60" fmla="*/ 102 w 131"/>
                <a:gd name="T61" fmla="*/ 24 h 97"/>
                <a:gd name="T62" fmla="*/ 106 w 131"/>
                <a:gd name="T63" fmla="*/ 27 h 97"/>
                <a:gd name="T64" fmla="*/ 108 w 131"/>
                <a:gd name="T65" fmla="*/ 21 h 97"/>
                <a:gd name="T66" fmla="*/ 104 w 131"/>
                <a:gd name="T67" fmla="*/ 8 h 97"/>
                <a:gd name="T68" fmla="*/ 103 w 131"/>
                <a:gd name="T69" fmla="*/ 0 h 97"/>
                <a:gd name="T70" fmla="*/ 109 w 131"/>
                <a:gd name="T7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1" h="97">
                  <a:moveTo>
                    <a:pt x="109" y="0"/>
                  </a:moveTo>
                  <a:cubicBezTo>
                    <a:pt x="112" y="6"/>
                    <a:pt x="115" y="11"/>
                    <a:pt x="117" y="17"/>
                  </a:cubicBezTo>
                  <a:cubicBezTo>
                    <a:pt x="121" y="26"/>
                    <a:pt x="124" y="37"/>
                    <a:pt x="128" y="47"/>
                  </a:cubicBezTo>
                  <a:cubicBezTo>
                    <a:pt x="131" y="55"/>
                    <a:pt x="129" y="59"/>
                    <a:pt x="121" y="61"/>
                  </a:cubicBezTo>
                  <a:cubicBezTo>
                    <a:pt x="109" y="66"/>
                    <a:pt x="96" y="70"/>
                    <a:pt x="84" y="74"/>
                  </a:cubicBezTo>
                  <a:cubicBezTo>
                    <a:pt x="82" y="75"/>
                    <a:pt x="79" y="76"/>
                    <a:pt x="76" y="77"/>
                  </a:cubicBezTo>
                  <a:cubicBezTo>
                    <a:pt x="76" y="78"/>
                    <a:pt x="76" y="79"/>
                    <a:pt x="76" y="79"/>
                  </a:cubicBezTo>
                  <a:cubicBezTo>
                    <a:pt x="79" y="79"/>
                    <a:pt x="82" y="79"/>
                    <a:pt x="85" y="79"/>
                  </a:cubicBezTo>
                  <a:cubicBezTo>
                    <a:pt x="89" y="79"/>
                    <a:pt x="90" y="81"/>
                    <a:pt x="88" y="85"/>
                  </a:cubicBezTo>
                  <a:cubicBezTo>
                    <a:pt x="86" y="91"/>
                    <a:pt x="82" y="95"/>
                    <a:pt x="75" y="96"/>
                  </a:cubicBezTo>
                  <a:cubicBezTo>
                    <a:pt x="69" y="97"/>
                    <a:pt x="63" y="95"/>
                    <a:pt x="59" y="90"/>
                  </a:cubicBezTo>
                  <a:cubicBezTo>
                    <a:pt x="57" y="88"/>
                    <a:pt x="56" y="87"/>
                    <a:pt x="55" y="85"/>
                  </a:cubicBezTo>
                  <a:cubicBezTo>
                    <a:pt x="47" y="88"/>
                    <a:pt x="38" y="91"/>
                    <a:pt x="29" y="93"/>
                  </a:cubicBezTo>
                  <a:cubicBezTo>
                    <a:pt x="22" y="96"/>
                    <a:pt x="19" y="95"/>
                    <a:pt x="16" y="87"/>
                  </a:cubicBezTo>
                  <a:cubicBezTo>
                    <a:pt x="11" y="74"/>
                    <a:pt x="6" y="60"/>
                    <a:pt x="2" y="47"/>
                  </a:cubicBezTo>
                  <a:cubicBezTo>
                    <a:pt x="0" y="41"/>
                    <a:pt x="2" y="37"/>
                    <a:pt x="10" y="35"/>
                  </a:cubicBezTo>
                  <a:cubicBezTo>
                    <a:pt x="25" y="29"/>
                    <a:pt x="40" y="24"/>
                    <a:pt x="55" y="19"/>
                  </a:cubicBezTo>
                  <a:cubicBezTo>
                    <a:pt x="62" y="16"/>
                    <a:pt x="68" y="14"/>
                    <a:pt x="76" y="11"/>
                  </a:cubicBezTo>
                  <a:cubicBezTo>
                    <a:pt x="78" y="18"/>
                    <a:pt x="80" y="24"/>
                    <a:pt x="82" y="30"/>
                  </a:cubicBezTo>
                  <a:cubicBezTo>
                    <a:pt x="84" y="34"/>
                    <a:pt x="86" y="36"/>
                    <a:pt x="90" y="32"/>
                  </a:cubicBezTo>
                  <a:cubicBezTo>
                    <a:pt x="88" y="24"/>
                    <a:pt x="85" y="17"/>
                    <a:pt x="83" y="9"/>
                  </a:cubicBezTo>
                  <a:cubicBezTo>
                    <a:pt x="83" y="9"/>
                    <a:pt x="84" y="8"/>
                    <a:pt x="85" y="8"/>
                  </a:cubicBezTo>
                  <a:cubicBezTo>
                    <a:pt x="86" y="11"/>
                    <a:pt x="88" y="15"/>
                    <a:pt x="89" y="18"/>
                  </a:cubicBezTo>
                  <a:cubicBezTo>
                    <a:pt x="90" y="21"/>
                    <a:pt x="91" y="25"/>
                    <a:pt x="93" y="28"/>
                  </a:cubicBezTo>
                  <a:cubicBezTo>
                    <a:pt x="93" y="29"/>
                    <a:pt x="96" y="29"/>
                    <a:pt x="98" y="30"/>
                  </a:cubicBezTo>
                  <a:cubicBezTo>
                    <a:pt x="98" y="28"/>
                    <a:pt x="99" y="27"/>
                    <a:pt x="99" y="25"/>
                  </a:cubicBezTo>
                  <a:cubicBezTo>
                    <a:pt x="97" y="19"/>
                    <a:pt x="95" y="14"/>
                    <a:pt x="93" y="8"/>
                  </a:cubicBezTo>
                  <a:cubicBezTo>
                    <a:pt x="93" y="7"/>
                    <a:pt x="93" y="6"/>
                    <a:pt x="93" y="5"/>
                  </a:cubicBezTo>
                  <a:cubicBezTo>
                    <a:pt x="94" y="5"/>
                    <a:pt x="94" y="5"/>
                    <a:pt x="95" y="5"/>
                  </a:cubicBezTo>
                  <a:cubicBezTo>
                    <a:pt x="96" y="8"/>
                    <a:pt x="97" y="11"/>
                    <a:pt x="98" y="14"/>
                  </a:cubicBezTo>
                  <a:cubicBezTo>
                    <a:pt x="100" y="17"/>
                    <a:pt x="100" y="21"/>
                    <a:pt x="102" y="24"/>
                  </a:cubicBezTo>
                  <a:cubicBezTo>
                    <a:pt x="103" y="25"/>
                    <a:pt x="105" y="26"/>
                    <a:pt x="106" y="27"/>
                  </a:cubicBezTo>
                  <a:cubicBezTo>
                    <a:pt x="107" y="25"/>
                    <a:pt x="109" y="23"/>
                    <a:pt x="108" y="21"/>
                  </a:cubicBezTo>
                  <a:cubicBezTo>
                    <a:pt x="107" y="17"/>
                    <a:pt x="105" y="12"/>
                    <a:pt x="104" y="8"/>
                  </a:cubicBezTo>
                  <a:cubicBezTo>
                    <a:pt x="103" y="5"/>
                    <a:pt x="103" y="3"/>
                    <a:pt x="103" y="0"/>
                  </a:cubicBezTo>
                  <a:cubicBezTo>
                    <a:pt x="105" y="0"/>
                    <a:pt x="107"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endParaRPr lang="en-US" sz="2132" dirty="0">
                <a:solidFill>
                  <a:prstClr val="white"/>
                </a:solidFill>
                <a:latin typeface="Intel Clear"/>
              </a:endParaRPr>
            </a:p>
          </p:txBody>
        </p:sp>
        <p:sp>
          <p:nvSpPr>
            <p:cNvPr id="69" name="Freeform 68"/>
            <p:cNvSpPr>
              <a:spLocks/>
            </p:cNvSpPr>
            <p:nvPr/>
          </p:nvSpPr>
          <p:spPr bwMode="auto">
            <a:xfrm>
              <a:off x="3823493" y="947046"/>
              <a:ext cx="64975" cy="153631"/>
            </a:xfrm>
            <a:custGeom>
              <a:avLst/>
              <a:gdLst>
                <a:gd name="T0" fmla="*/ 20 w 45"/>
                <a:gd name="T1" fmla="*/ 107 h 107"/>
                <a:gd name="T2" fmla="*/ 20 w 45"/>
                <a:gd name="T3" fmla="*/ 65 h 107"/>
                <a:gd name="T4" fmla="*/ 0 w 45"/>
                <a:gd name="T5" fmla="*/ 65 h 107"/>
                <a:gd name="T6" fmla="*/ 0 w 45"/>
                <a:gd name="T7" fmla="*/ 41 h 107"/>
                <a:gd name="T8" fmla="*/ 15 w 45"/>
                <a:gd name="T9" fmla="*/ 41 h 107"/>
                <a:gd name="T10" fmla="*/ 21 w 45"/>
                <a:gd name="T11" fmla="*/ 35 h 107"/>
                <a:gd name="T12" fmla="*/ 21 w 45"/>
                <a:gd name="T13" fmla="*/ 7 h 107"/>
                <a:gd name="T14" fmla="*/ 27 w 45"/>
                <a:gd name="T15" fmla="*/ 1 h 107"/>
                <a:gd name="T16" fmla="*/ 44 w 45"/>
                <a:gd name="T17" fmla="*/ 18 h 107"/>
                <a:gd name="T18" fmla="*/ 44 w 45"/>
                <a:gd name="T19" fmla="*/ 99 h 107"/>
                <a:gd name="T20" fmla="*/ 45 w 45"/>
                <a:gd name="T21" fmla="*/ 107 h 107"/>
                <a:gd name="T22" fmla="*/ 20 w 45"/>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107">
                  <a:moveTo>
                    <a:pt x="20" y="107"/>
                  </a:moveTo>
                  <a:cubicBezTo>
                    <a:pt x="20" y="93"/>
                    <a:pt x="20" y="80"/>
                    <a:pt x="20" y="65"/>
                  </a:cubicBezTo>
                  <a:cubicBezTo>
                    <a:pt x="13" y="65"/>
                    <a:pt x="7" y="65"/>
                    <a:pt x="0" y="65"/>
                  </a:cubicBezTo>
                  <a:cubicBezTo>
                    <a:pt x="0" y="57"/>
                    <a:pt x="0" y="50"/>
                    <a:pt x="0" y="41"/>
                  </a:cubicBezTo>
                  <a:cubicBezTo>
                    <a:pt x="5" y="41"/>
                    <a:pt x="10" y="41"/>
                    <a:pt x="15" y="41"/>
                  </a:cubicBezTo>
                  <a:cubicBezTo>
                    <a:pt x="19" y="42"/>
                    <a:pt x="21" y="40"/>
                    <a:pt x="21" y="35"/>
                  </a:cubicBezTo>
                  <a:cubicBezTo>
                    <a:pt x="21" y="26"/>
                    <a:pt x="21" y="16"/>
                    <a:pt x="21" y="7"/>
                  </a:cubicBezTo>
                  <a:cubicBezTo>
                    <a:pt x="21" y="2"/>
                    <a:pt x="22" y="1"/>
                    <a:pt x="27" y="1"/>
                  </a:cubicBezTo>
                  <a:cubicBezTo>
                    <a:pt x="44" y="0"/>
                    <a:pt x="44" y="0"/>
                    <a:pt x="44" y="18"/>
                  </a:cubicBezTo>
                  <a:cubicBezTo>
                    <a:pt x="44" y="45"/>
                    <a:pt x="44" y="72"/>
                    <a:pt x="44" y="99"/>
                  </a:cubicBezTo>
                  <a:cubicBezTo>
                    <a:pt x="44" y="102"/>
                    <a:pt x="45" y="104"/>
                    <a:pt x="45" y="107"/>
                  </a:cubicBezTo>
                  <a:cubicBezTo>
                    <a:pt x="37" y="107"/>
                    <a:pt x="29" y="107"/>
                    <a:pt x="20"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endParaRPr lang="en-US" sz="2132" dirty="0">
                <a:solidFill>
                  <a:prstClr val="white"/>
                </a:solidFill>
                <a:latin typeface="Intel Clear"/>
              </a:endParaRPr>
            </a:p>
          </p:txBody>
        </p:sp>
        <p:sp>
          <p:nvSpPr>
            <p:cNvPr id="70" name="Freeform 69"/>
            <p:cNvSpPr>
              <a:spLocks/>
            </p:cNvSpPr>
            <p:nvPr/>
          </p:nvSpPr>
          <p:spPr bwMode="auto">
            <a:xfrm>
              <a:off x="3609138" y="919721"/>
              <a:ext cx="33398" cy="18825"/>
            </a:xfrm>
            <a:custGeom>
              <a:avLst/>
              <a:gdLst>
                <a:gd name="T0" fmla="*/ 4 w 23"/>
                <a:gd name="T1" fmla="*/ 13 h 13"/>
                <a:gd name="T2" fmla="*/ 0 w 23"/>
                <a:gd name="T3" fmla="*/ 5 h 13"/>
                <a:gd name="T4" fmla="*/ 0 w 23"/>
                <a:gd name="T5" fmla="*/ 4 h 13"/>
                <a:gd name="T6" fmla="*/ 15 w 23"/>
                <a:gd name="T7" fmla="*/ 0 h 13"/>
                <a:gd name="T8" fmla="*/ 23 w 23"/>
                <a:gd name="T9" fmla="*/ 1 h 13"/>
                <a:gd name="T10" fmla="*/ 23 w 23"/>
                <a:gd name="T11" fmla="*/ 4 h 13"/>
                <a:gd name="T12" fmla="*/ 4 w 23"/>
                <a:gd name="T13" fmla="*/ 9 h 13"/>
                <a:gd name="T14" fmla="*/ 4 w 23"/>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4" y="13"/>
                  </a:moveTo>
                  <a:cubicBezTo>
                    <a:pt x="3" y="10"/>
                    <a:pt x="2" y="8"/>
                    <a:pt x="0" y="5"/>
                  </a:cubicBezTo>
                  <a:cubicBezTo>
                    <a:pt x="0" y="5"/>
                    <a:pt x="0" y="4"/>
                    <a:pt x="0" y="4"/>
                  </a:cubicBezTo>
                  <a:cubicBezTo>
                    <a:pt x="5" y="3"/>
                    <a:pt x="10" y="1"/>
                    <a:pt x="15" y="0"/>
                  </a:cubicBezTo>
                  <a:cubicBezTo>
                    <a:pt x="17" y="0"/>
                    <a:pt x="20" y="1"/>
                    <a:pt x="23" y="1"/>
                  </a:cubicBezTo>
                  <a:cubicBezTo>
                    <a:pt x="23" y="2"/>
                    <a:pt x="23" y="3"/>
                    <a:pt x="23" y="4"/>
                  </a:cubicBezTo>
                  <a:cubicBezTo>
                    <a:pt x="20" y="2"/>
                    <a:pt x="6" y="5"/>
                    <a:pt x="4" y="9"/>
                  </a:cubicBezTo>
                  <a:cubicBezTo>
                    <a:pt x="4" y="10"/>
                    <a:pt x="4" y="11"/>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endParaRPr lang="en-US" sz="2132" dirty="0">
                <a:solidFill>
                  <a:prstClr val="white"/>
                </a:solidFill>
                <a:latin typeface="Intel Clear"/>
              </a:endParaRPr>
            </a:p>
          </p:txBody>
        </p:sp>
        <p:sp>
          <p:nvSpPr>
            <p:cNvPr id="71" name="Freeform 70"/>
            <p:cNvSpPr>
              <a:spLocks noEditPoints="1"/>
            </p:cNvSpPr>
            <p:nvPr/>
          </p:nvSpPr>
          <p:spPr bwMode="auto">
            <a:xfrm>
              <a:off x="3750625" y="971336"/>
              <a:ext cx="64367" cy="77727"/>
            </a:xfrm>
            <a:custGeom>
              <a:avLst/>
              <a:gdLst>
                <a:gd name="T0" fmla="*/ 14 w 45"/>
                <a:gd name="T1" fmla="*/ 23 h 54"/>
                <a:gd name="T2" fmla="*/ 20 w 45"/>
                <a:gd name="T3" fmla="*/ 21 h 54"/>
                <a:gd name="T4" fmla="*/ 40 w 45"/>
                <a:gd name="T5" fmla="*/ 26 h 54"/>
                <a:gd name="T6" fmla="*/ 42 w 45"/>
                <a:gd name="T7" fmla="*/ 45 h 54"/>
                <a:gd name="T8" fmla="*/ 24 w 45"/>
                <a:gd name="T9" fmla="*/ 53 h 54"/>
                <a:gd name="T10" fmla="*/ 11 w 45"/>
                <a:gd name="T11" fmla="*/ 38 h 54"/>
                <a:gd name="T12" fmla="*/ 3 w 45"/>
                <a:gd name="T13" fmla="*/ 15 h 54"/>
                <a:gd name="T14" fmla="*/ 0 w 45"/>
                <a:gd name="T15" fmla="*/ 8 h 54"/>
                <a:gd name="T16" fmla="*/ 22 w 45"/>
                <a:gd name="T17" fmla="*/ 0 h 54"/>
                <a:gd name="T18" fmla="*/ 29 w 45"/>
                <a:gd name="T19" fmla="*/ 12 h 54"/>
                <a:gd name="T20" fmla="*/ 13 w 45"/>
                <a:gd name="T21" fmla="*/ 21 h 54"/>
                <a:gd name="T22" fmla="*/ 14 w 45"/>
                <a:gd name="T23" fmla="*/ 23 h 54"/>
                <a:gd name="T24" fmla="*/ 20 w 45"/>
                <a:gd name="T25" fmla="*/ 38 h 54"/>
                <a:gd name="T26" fmla="*/ 27 w 45"/>
                <a:gd name="T27" fmla="*/ 43 h 54"/>
                <a:gd name="T28" fmla="*/ 34 w 45"/>
                <a:gd name="T29" fmla="*/ 36 h 54"/>
                <a:gd name="T30" fmla="*/ 27 w 45"/>
                <a:gd name="T31" fmla="*/ 30 h 54"/>
                <a:gd name="T32" fmla="*/ 20 w 45"/>
                <a:gd name="T33"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54">
                  <a:moveTo>
                    <a:pt x="14" y="23"/>
                  </a:moveTo>
                  <a:cubicBezTo>
                    <a:pt x="16" y="23"/>
                    <a:pt x="18" y="22"/>
                    <a:pt x="20" y="21"/>
                  </a:cubicBezTo>
                  <a:cubicBezTo>
                    <a:pt x="28" y="17"/>
                    <a:pt x="34" y="19"/>
                    <a:pt x="40" y="26"/>
                  </a:cubicBezTo>
                  <a:cubicBezTo>
                    <a:pt x="45" y="31"/>
                    <a:pt x="45" y="38"/>
                    <a:pt x="42" y="45"/>
                  </a:cubicBezTo>
                  <a:cubicBezTo>
                    <a:pt x="38" y="51"/>
                    <a:pt x="31" y="54"/>
                    <a:pt x="24" y="53"/>
                  </a:cubicBezTo>
                  <a:cubicBezTo>
                    <a:pt x="17" y="52"/>
                    <a:pt x="10" y="45"/>
                    <a:pt x="11" y="38"/>
                  </a:cubicBezTo>
                  <a:cubicBezTo>
                    <a:pt x="11" y="29"/>
                    <a:pt x="7" y="22"/>
                    <a:pt x="3" y="15"/>
                  </a:cubicBezTo>
                  <a:cubicBezTo>
                    <a:pt x="2" y="12"/>
                    <a:pt x="1" y="10"/>
                    <a:pt x="0" y="8"/>
                  </a:cubicBezTo>
                  <a:cubicBezTo>
                    <a:pt x="7" y="5"/>
                    <a:pt x="14" y="2"/>
                    <a:pt x="22" y="0"/>
                  </a:cubicBezTo>
                  <a:cubicBezTo>
                    <a:pt x="24" y="3"/>
                    <a:pt x="26" y="8"/>
                    <a:pt x="29" y="12"/>
                  </a:cubicBezTo>
                  <a:cubicBezTo>
                    <a:pt x="23" y="15"/>
                    <a:pt x="18" y="18"/>
                    <a:pt x="13" y="21"/>
                  </a:cubicBezTo>
                  <a:cubicBezTo>
                    <a:pt x="13" y="22"/>
                    <a:pt x="14" y="23"/>
                    <a:pt x="14" y="23"/>
                  </a:cubicBezTo>
                  <a:close/>
                  <a:moveTo>
                    <a:pt x="20" y="38"/>
                  </a:moveTo>
                  <a:cubicBezTo>
                    <a:pt x="22" y="40"/>
                    <a:pt x="25" y="42"/>
                    <a:pt x="27" y="43"/>
                  </a:cubicBezTo>
                  <a:cubicBezTo>
                    <a:pt x="31" y="43"/>
                    <a:pt x="34" y="40"/>
                    <a:pt x="34" y="36"/>
                  </a:cubicBezTo>
                  <a:cubicBezTo>
                    <a:pt x="33" y="32"/>
                    <a:pt x="31" y="30"/>
                    <a:pt x="27" y="30"/>
                  </a:cubicBezTo>
                  <a:cubicBezTo>
                    <a:pt x="23" y="30"/>
                    <a:pt x="21" y="33"/>
                    <a:pt x="2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endParaRPr lang="en-US" sz="2132" dirty="0">
                <a:solidFill>
                  <a:prstClr val="white"/>
                </a:solidFill>
                <a:latin typeface="Intel Clear"/>
              </a:endParaRPr>
            </a:p>
          </p:txBody>
        </p:sp>
        <p:sp>
          <p:nvSpPr>
            <p:cNvPr id="72" name="Freeform 71"/>
            <p:cNvSpPr>
              <a:spLocks/>
            </p:cNvSpPr>
            <p:nvPr/>
          </p:nvSpPr>
          <p:spPr bwMode="auto">
            <a:xfrm>
              <a:off x="3615210" y="931258"/>
              <a:ext cx="37649" cy="38863"/>
            </a:xfrm>
            <a:custGeom>
              <a:avLst/>
              <a:gdLst>
                <a:gd name="T0" fmla="*/ 24 w 26"/>
                <a:gd name="T1" fmla="*/ 10 h 27"/>
                <a:gd name="T2" fmla="*/ 24 w 26"/>
                <a:gd name="T3" fmla="*/ 22 h 27"/>
                <a:gd name="T4" fmla="*/ 10 w 26"/>
                <a:gd name="T5" fmla="*/ 27 h 27"/>
                <a:gd name="T6" fmla="*/ 7 w 26"/>
                <a:gd name="T7" fmla="*/ 24 h 27"/>
                <a:gd name="T8" fmla="*/ 0 w 26"/>
                <a:gd name="T9" fmla="*/ 5 h 27"/>
                <a:gd name="T10" fmla="*/ 0 w 26"/>
                <a:gd name="T11" fmla="*/ 5 h 27"/>
                <a:gd name="T12" fmla="*/ 2 w 26"/>
                <a:gd name="T13" fmla="*/ 8 h 27"/>
                <a:gd name="T14" fmla="*/ 20 w 26"/>
                <a:gd name="T15" fmla="*/ 0 h 27"/>
                <a:gd name="T16" fmla="*/ 24 w 26"/>
                <a:gd name="T17"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7">
                  <a:moveTo>
                    <a:pt x="24" y="10"/>
                  </a:moveTo>
                  <a:cubicBezTo>
                    <a:pt x="24" y="14"/>
                    <a:pt x="26" y="20"/>
                    <a:pt x="24" y="22"/>
                  </a:cubicBezTo>
                  <a:cubicBezTo>
                    <a:pt x="21" y="25"/>
                    <a:pt x="15" y="26"/>
                    <a:pt x="10" y="27"/>
                  </a:cubicBezTo>
                  <a:cubicBezTo>
                    <a:pt x="10" y="27"/>
                    <a:pt x="7" y="25"/>
                    <a:pt x="7" y="24"/>
                  </a:cubicBezTo>
                  <a:cubicBezTo>
                    <a:pt x="4" y="17"/>
                    <a:pt x="2" y="11"/>
                    <a:pt x="0" y="5"/>
                  </a:cubicBezTo>
                  <a:cubicBezTo>
                    <a:pt x="0" y="5"/>
                    <a:pt x="0" y="5"/>
                    <a:pt x="0" y="5"/>
                  </a:cubicBezTo>
                  <a:cubicBezTo>
                    <a:pt x="1" y="6"/>
                    <a:pt x="1" y="7"/>
                    <a:pt x="2" y="8"/>
                  </a:cubicBezTo>
                  <a:cubicBezTo>
                    <a:pt x="6" y="9"/>
                    <a:pt x="18" y="3"/>
                    <a:pt x="20" y="0"/>
                  </a:cubicBezTo>
                  <a:cubicBezTo>
                    <a:pt x="21" y="3"/>
                    <a:pt x="23" y="7"/>
                    <a:pt x="2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endParaRPr lang="en-US" sz="2132" dirty="0">
                <a:solidFill>
                  <a:prstClr val="white"/>
                </a:solidFill>
                <a:latin typeface="Intel Clear"/>
              </a:endParaRPr>
            </a:p>
          </p:txBody>
        </p:sp>
        <p:sp>
          <p:nvSpPr>
            <p:cNvPr id="73" name="Freeform 72"/>
            <p:cNvSpPr>
              <a:spLocks/>
            </p:cNvSpPr>
            <p:nvPr/>
          </p:nvSpPr>
          <p:spPr bwMode="auto">
            <a:xfrm>
              <a:off x="3639500" y="905147"/>
              <a:ext cx="27326" cy="63153"/>
            </a:xfrm>
            <a:custGeom>
              <a:avLst/>
              <a:gdLst>
                <a:gd name="T0" fmla="*/ 7 w 19"/>
                <a:gd name="T1" fmla="*/ 28 h 44"/>
                <a:gd name="T2" fmla="*/ 3 w 19"/>
                <a:gd name="T3" fmla="*/ 18 h 44"/>
                <a:gd name="T4" fmla="*/ 2 w 19"/>
                <a:gd name="T5" fmla="*/ 14 h 44"/>
                <a:gd name="T6" fmla="*/ 2 w 19"/>
                <a:gd name="T7" fmla="*/ 11 h 44"/>
                <a:gd name="T8" fmla="*/ 0 w 19"/>
                <a:gd name="T9" fmla="*/ 4 h 44"/>
                <a:gd name="T10" fmla="*/ 3 w 19"/>
                <a:gd name="T11" fmla="*/ 1 h 44"/>
                <a:gd name="T12" fmla="*/ 6 w 19"/>
                <a:gd name="T13" fmla="*/ 2 h 44"/>
                <a:gd name="T14" fmla="*/ 19 w 19"/>
                <a:gd name="T15" fmla="*/ 40 h 44"/>
                <a:gd name="T16" fmla="*/ 17 w 19"/>
                <a:gd name="T17" fmla="*/ 44 h 44"/>
                <a:gd name="T18" fmla="*/ 13 w 19"/>
                <a:gd name="T19" fmla="*/ 41 h 44"/>
                <a:gd name="T20" fmla="*/ 7 w 19"/>
                <a:gd name="T21"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4">
                  <a:moveTo>
                    <a:pt x="7" y="28"/>
                  </a:moveTo>
                  <a:cubicBezTo>
                    <a:pt x="6" y="25"/>
                    <a:pt x="4" y="21"/>
                    <a:pt x="3" y="18"/>
                  </a:cubicBezTo>
                  <a:cubicBezTo>
                    <a:pt x="3" y="17"/>
                    <a:pt x="3" y="16"/>
                    <a:pt x="2" y="14"/>
                  </a:cubicBezTo>
                  <a:cubicBezTo>
                    <a:pt x="2" y="13"/>
                    <a:pt x="2" y="12"/>
                    <a:pt x="2" y="11"/>
                  </a:cubicBezTo>
                  <a:cubicBezTo>
                    <a:pt x="1" y="9"/>
                    <a:pt x="0" y="6"/>
                    <a:pt x="0" y="4"/>
                  </a:cubicBezTo>
                  <a:cubicBezTo>
                    <a:pt x="0" y="3"/>
                    <a:pt x="2" y="1"/>
                    <a:pt x="3" y="1"/>
                  </a:cubicBezTo>
                  <a:cubicBezTo>
                    <a:pt x="3" y="0"/>
                    <a:pt x="5" y="2"/>
                    <a:pt x="6" y="2"/>
                  </a:cubicBezTo>
                  <a:cubicBezTo>
                    <a:pt x="10" y="15"/>
                    <a:pt x="15" y="27"/>
                    <a:pt x="19" y="40"/>
                  </a:cubicBezTo>
                  <a:cubicBezTo>
                    <a:pt x="19" y="41"/>
                    <a:pt x="18" y="43"/>
                    <a:pt x="17" y="44"/>
                  </a:cubicBezTo>
                  <a:cubicBezTo>
                    <a:pt x="16" y="43"/>
                    <a:pt x="14" y="42"/>
                    <a:pt x="13" y="41"/>
                  </a:cubicBezTo>
                  <a:cubicBezTo>
                    <a:pt x="11" y="37"/>
                    <a:pt x="9" y="33"/>
                    <a:pt x="7"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endParaRPr lang="en-US" sz="2132" dirty="0">
                <a:solidFill>
                  <a:prstClr val="white"/>
                </a:solidFill>
                <a:latin typeface="Intel Clear"/>
              </a:endParaRPr>
            </a:p>
          </p:txBody>
        </p:sp>
      </p:grpSp>
      <p:sp>
        <p:nvSpPr>
          <p:cNvPr id="88" name="Rectangle 87"/>
          <p:cNvSpPr/>
          <p:nvPr/>
        </p:nvSpPr>
        <p:spPr>
          <a:xfrm>
            <a:off x="9129280" y="3874388"/>
            <a:ext cx="1691489" cy="543867"/>
          </a:xfrm>
          <a:prstGeom prst="rect">
            <a:avLst/>
          </a:prstGeom>
        </p:spPr>
        <p:txBody>
          <a:bodyPr wrap="none">
            <a:spAutoFit/>
          </a:bodyPr>
          <a:lstStyle/>
          <a:p>
            <a:pPr algn="ctr" defTabSz="609585">
              <a:spcBef>
                <a:spcPts val="3200"/>
              </a:spcBef>
              <a:spcAft>
                <a:spcPts val="267"/>
              </a:spcAft>
              <a:defRPr/>
            </a:pPr>
            <a:r>
              <a:rPr lang="en-US" sz="1467" dirty="0">
                <a:solidFill>
                  <a:prstClr val="white"/>
                </a:solidFill>
                <a:latin typeface="Intel Clear"/>
              </a:rPr>
              <a:t>Embedded Linux*</a:t>
            </a:r>
            <a:br>
              <a:rPr lang="en-US" sz="1467" dirty="0">
                <a:solidFill>
                  <a:prstClr val="white"/>
                </a:solidFill>
                <a:latin typeface="Intel Clear"/>
              </a:rPr>
            </a:br>
            <a:endParaRPr lang="en-US" sz="1467" dirty="0">
              <a:solidFill>
                <a:prstClr val="white"/>
              </a:solidFill>
              <a:latin typeface="Intel Clear"/>
            </a:endParaRPr>
          </a:p>
        </p:txBody>
      </p:sp>
      <p:sp>
        <p:nvSpPr>
          <p:cNvPr id="89" name="Rectangle 88"/>
          <p:cNvSpPr/>
          <p:nvPr/>
        </p:nvSpPr>
        <p:spPr>
          <a:xfrm>
            <a:off x="8061092" y="4276642"/>
            <a:ext cx="506870" cy="318100"/>
          </a:xfrm>
          <a:prstGeom prst="rect">
            <a:avLst/>
          </a:prstGeom>
        </p:spPr>
        <p:txBody>
          <a:bodyPr wrap="none">
            <a:spAutoFit/>
          </a:bodyPr>
          <a:lstStyle/>
          <a:p>
            <a:pPr defTabSz="609585">
              <a:spcBef>
                <a:spcPts val="3200"/>
              </a:spcBef>
              <a:spcAft>
                <a:spcPts val="267"/>
              </a:spcAft>
              <a:defRPr/>
            </a:pPr>
            <a:r>
              <a:rPr lang="en-US" sz="1467" dirty="0">
                <a:solidFill>
                  <a:prstClr val="white"/>
                </a:solidFill>
                <a:latin typeface="Intel Clear"/>
              </a:rPr>
              <a:t>and</a:t>
            </a:r>
          </a:p>
        </p:txBody>
      </p:sp>
      <p:sp>
        <p:nvSpPr>
          <p:cNvPr id="90" name="Rectangle 89"/>
          <p:cNvSpPr/>
          <p:nvPr/>
        </p:nvSpPr>
        <p:spPr>
          <a:xfrm>
            <a:off x="4237430" y="4294224"/>
            <a:ext cx="643125" cy="318100"/>
          </a:xfrm>
          <a:prstGeom prst="rect">
            <a:avLst/>
          </a:prstGeom>
        </p:spPr>
        <p:txBody>
          <a:bodyPr wrap="none">
            <a:spAutoFit/>
          </a:bodyPr>
          <a:lstStyle/>
          <a:p>
            <a:pPr defTabSz="609585">
              <a:spcBef>
                <a:spcPts val="3200"/>
              </a:spcBef>
              <a:spcAft>
                <a:spcPts val="267"/>
              </a:spcAft>
              <a:defRPr/>
            </a:pPr>
            <a:r>
              <a:rPr lang="en-US" sz="1467" dirty="0">
                <a:solidFill>
                  <a:prstClr val="white"/>
                </a:solidFill>
                <a:latin typeface="Intel Clear"/>
              </a:rPr>
              <a:t>using</a:t>
            </a:r>
          </a:p>
        </p:txBody>
      </p:sp>
      <p:sp>
        <p:nvSpPr>
          <p:cNvPr id="96" name="Rectangle 95"/>
          <p:cNvSpPr/>
          <p:nvPr/>
        </p:nvSpPr>
        <p:spPr>
          <a:xfrm>
            <a:off x="5105228" y="4879122"/>
            <a:ext cx="3403496" cy="318100"/>
          </a:xfrm>
          <a:prstGeom prst="rect">
            <a:avLst/>
          </a:prstGeom>
        </p:spPr>
        <p:txBody>
          <a:bodyPr wrap="none">
            <a:spAutoFit/>
          </a:bodyPr>
          <a:lstStyle/>
          <a:p>
            <a:pPr defTabSz="609585"/>
            <a:r>
              <a:rPr lang="en-US" sz="1467" dirty="0">
                <a:solidFill>
                  <a:prstClr val="white"/>
                </a:solidFill>
                <a:latin typeface="Intel Clear"/>
              </a:rPr>
              <a:t>Intel Atom®, Pentium®, and Celeron® </a:t>
            </a:r>
            <a:r>
              <a:rPr lang="en-US" sz="1467" baseline="30000" dirty="0">
                <a:solidFill>
                  <a:prstClr val="white"/>
                </a:solidFill>
                <a:latin typeface="Intel Clear"/>
              </a:rPr>
              <a:t>1</a:t>
            </a:r>
            <a:endParaRPr lang="ru-RU" sz="1467" baseline="30000" dirty="0">
              <a:solidFill>
                <a:prstClr val="black"/>
              </a:solidFill>
              <a:latin typeface="Intel Clear"/>
            </a:endParaRPr>
          </a:p>
        </p:txBody>
      </p:sp>
      <p:sp>
        <p:nvSpPr>
          <p:cNvPr id="97" name="Rounded Rectangle 96"/>
          <p:cNvSpPr/>
          <p:nvPr/>
        </p:nvSpPr>
        <p:spPr>
          <a:xfrm>
            <a:off x="6024368" y="1393223"/>
            <a:ext cx="5486400" cy="1746504"/>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60960" rtlCol="0" anchor="t" anchorCtr="0"/>
          <a:lstStyle/>
          <a:p>
            <a:pPr defTabSz="1219170">
              <a:spcBef>
                <a:spcPts val="400"/>
              </a:spcBef>
              <a:defRPr/>
            </a:pPr>
            <a:r>
              <a:rPr lang="en-US" sz="1600" b="1" kern="0" dirty="0">
                <a:solidFill>
                  <a:srgbClr val="00AEEF">
                    <a:lumMod val="40000"/>
                    <a:lumOff val="60000"/>
                  </a:srgbClr>
                </a:solidFill>
                <a:latin typeface="Intel Clear"/>
              </a:rPr>
              <a:t>Benefits</a:t>
            </a:r>
          </a:p>
          <a:p>
            <a:pPr indent="-228594" defTabSz="292100">
              <a:spcBef>
                <a:spcPts val="1600"/>
              </a:spcBef>
              <a:spcAft>
                <a:spcPts val="267"/>
              </a:spcAft>
              <a:buFont typeface="Wingdings" panose="05000000000000000000" pitchFamily="2" charset="2"/>
              <a:buChar char="§"/>
              <a:defRPr/>
            </a:pPr>
            <a:r>
              <a:rPr lang="en-US" sz="1467" dirty="0">
                <a:solidFill>
                  <a:prstClr val="white"/>
                </a:solidFill>
                <a:latin typeface="Intel Clear"/>
              </a:rPr>
              <a:t>Outstanding performance</a:t>
            </a:r>
          </a:p>
          <a:p>
            <a:pPr indent="-228594" defTabSz="292100">
              <a:spcBef>
                <a:spcPts val="400"/>
              </a:spcBef>
              <a:spcAft>
                <a:spcPts val="267"/>
              </a:spcAft>
              <a:buFont typeface="Wingdings" panose="05000000000000000000" pitchFamily="2" charset="2"/>
              <a:buChar char="§"/>
              <a:defRPr/>
            </a:pPr>
            <a:r>
              <a:rPr lang="en-US" sz="1467" dirty="0">
                <a:solidFill>
                  <a:prstClr val="white"/>
                </a:solidFill>
                <a:latin typeface="Intel Clear"/>
              </a:rPr>
              <a:t>Rich API to tune encoding pipeline</a:t>
            </a:r>
          </a:p>
          <a:p>
            <a:pPr indent="-228594" defTabSz="292100">
              <a:spcBef>
                <a:spcPts val="400"/>
              </a:spcBef>
              <a:spcAft>
                <a:spcPts val="267"/>
              </a:spcAft>
              <a:buFont typeface="Wingdings" panose="05000000000000000000" pitchFamily="2" charset="2"/>
              <a:buChar char="§"/>
              <a:tabLst>
                <a:tab pos="228600" algn="l"/>
              </a:tabLst>
              <a:defRPr/>
            </a:pPr>
            <a:r>
              <a:rPr lang="en-US" sz="1467" dirty="0">
                <a:solidFill>
                  <a:prstClr val="white"/>
                </a:solidFill>
                <a:latin typeface="Intel Clear"/>
              </a:rPr>
              <a:t>Future proofed: support new processor without code 	changes</a:t>
            </a:r>
          </a:p>
          <a:p>
            <a:pPr marL="228594" indent="-228594" defTabSz="609585">
              <a:spcBef>
                <a:spcPts val="400"/>
              </a:spcBef>
              <a:spcAft>
                <a:spcPts val="267"/>
              </a:spcAft>
              <a:buFont typeface="Wingdings" panose="05000000000000000000" pitchFamily="2" charset="2"/>
              <a:buChar char="§"/>
              <a:defRPr/>
            </a:pPr>
            <a:endParaRPr lang="en-US" sz="1467" dirty="0">
              <a:solidFill>
                <a:prstClr val="white"/>
              </a:solidFill>
              <a:latin typeface="Intel Clear"/>
            </a:endParaRPr>
          </a:p>
          <a:p>
            <a:pPr defTabSz="609585">
              <a:spcBef>
                <a:spcPts val="400"/>
              </a:spcBef>
              <a:spcAft>
                <a:spcPts val="267"/>
              </a:spcAft>
              <a:defRPr/>
            </a:pPr>
            <a:endParaRPr lang="en-US" sz="1467" dirty="0">
              <a:solidFill>
                <a:prstClr val="white"/>
              </a:solidFill>
              <a:latin typeface="Intel Clear"/>
            </a:endParaRPr>
          </a:p>
        </p:txBody>
      </p:sp>
      <p:sp>
        <p:nvSpPr>
          <p:cNvPr id="101" name="Rectangle 100"/>
          <p:cNvSpPr/>
          <p:nvPr/>
        </p:nvSpPr>
        <p:spPr>
          <a:xfrm>
            <a:off x="2506703" y="3994353"/>
            <a:ext cx="1393330" cy="318100"/>
          </a:xfrm>
          <a:prstGeom prst="rect">
            <a:avLst/>
          </a:prstGeom>
        </p:spPr>
        <p:txBody>
          <a:bodyPr wrap="none">
            <a:spAutoFit/>
          </a:bodyPr>
          <a:lstStyle/>
          <a:p>
            <a:pPr defTabSz="609585"/>
            <a:r>
              <a:rPr lang="en-US" sz="1467" dirty="0">
                <a:solidFill>
                  <a:prstClr val="white"/>
                </a:solidFill>
                <a:latin typeface="Intel Clear"/>
              </a:rPr>
              <a:t>Smart Camera</a:t>
            </a:r>
            <a:endParaRPr lang="ru-RU" sz="1467" dirty="0">
              <a:solidFill>
                <a:prstClr val="black"/>
              </a:solidFill>
              <a:latin typeface="Intel Clear"/>
            </a:endParaRPr>
          </a:p>
        </p:txBody>
      </p:sp>
      <p:pic>
        <p:nvPicPr>
          <p:cNvPr id="105" name="Picture 104"/>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58815" y="4578341"/>
            <a:ext cx="1010877" cy="438933"/>
          </a:xfrm>
          <a:prstGeom prst="rect">
            <a:avLst/>
          </a:prstGeom>
          <a:noFill/>
        </p:spPr>
      </p:pic>
      <p:sp>
        <p:nvSpPr>
          <p:cNvPr id="106" name="Rectangle 105"/>
          <p:cNvSpPr/>
          <p:nvPr/>
        </p:nvSpPr>
        <p:spPr>
          <a:xfrm>
            <a:off x="2205480" y="4538617"/>
            <a:ext cx="1984839" cy="543867"/>
          </a:xfrm>
          <a:prstGeom prst="rect">
            <a:avLst/>
          </a:prstGeom>
        </p:spPr>
        <p:txBody>
          <a:bodyPr wrap="none">
            <a:spAutoFit/>
          </a:bodyPr>
          <a:lstStyle/>
          <a:p>
            <a:pPr algn="ctr" defTabSz="609585"/>
            <a:r>
              <a:rPr lang="en-US" sz="1467" dirty="0">
                <a:solidFill>
                  <a:prstClr val="white"/>
                </a:solidFill>
                <a:latin typeface="Intel Clear"/>
              </a:rPr>
              <a:t>Car Infotainment and</a:t>
            </a:r>
          </a:p>
          <a:p>
            <a:pPr algn="ctr" defTabSz="609585"/>
            <a:r>
              <a:rPr lang="en-US" sz="1467" dirty="0">
                <a:solidFill>
                  <a:prstClr val="white"/>
                </a:solidFill>
                <a:latin typeface="Intel Clear"/>
              </a:rPr>
              <a:t>Cluster Display</a:t>
            </a:r>
            <a:endParaRPr lang="ru-RU" sz="1467" dirty="0">
              <a:solidFill>
                <a:prstClr val="black"/>
              </a:solidFill>
              <a:latin typeface="Intel Clear"/>
            </a:endParaRPr>
          </a:p>
        </p:txBody>
      </p:sp>
      <p:grpSp>
        <p:nvGrpSpPr>
          <p:cNvPr id="4" name="Group 3"/>
          <p:cNvGrpSpPr>
            <a:grpSpLocks noChangeAspect="1"/>
          </p:cNvGrpSpPr>
          <p:nvPr/>
        </p:nvGrpSpPr>
        <p:grpSpPr>
          <a:xfrm>
            <a:off x="9408961" y="4256524"/>
            <a:ext cx="1113072" cy="536871"/>
            <a:chOff x="5145527" y="3458041"/>
            <a:chExt cx="556536" cy="268435"/>
          </a:xfrm>
        </p:grpSpPr>
        <p:sp>
          <p:nvSpPr>
            <p:cNvPr id="5" name="Rectangle 4"/>
            <p:cNvSpPr/>
            <p:nvPr/>
          </p:nvSpPr>
          <p:spPr>
            <a:xfrm>
              <a:off x="5145527" y="3458041"/>
              <a:ext cx="556536" cy="2684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ru-RU" sz="2400">
                <a:solidFill>
                  <a:prstClr val="white"/>
                </a:solidFill>
                <a:latin typeface="Intel Clear"/>
              </a:endParaRPr>
            </a:p>
          </p:txBody>
        </p:sp>
        <p:pic>
          <p:nvPicPr>
            <p:cNvPr id="107" name="Picture 2" descr="http://www.yoctoproject.org/docs/1.8/mega-manual/figures/yocto-project-transp.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184764" y="3492734"/>
              <a:ext cx="503678" cy="199076"/>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p:cNvSpPr/>
          <p:nvPr/>
        </p:nvSpPr>
        <p:spPr>
          <a:xfrm>
            <a:off x="540183" y="6049421"/>
            <a:ext cx="11467752" cy="235898"/>
          </a:xfrm>
          <a:prstGeom prst="rect">
            <a:avLst/>
          </a:prstGeom>
        </p:spPr>
        <p:txBody>
          <a:bodyPr wrap="square">
            <a:spAutoFit/>
          </a:bodyPr>
          <a:lstStyle/>
          <a:p>
            <a:pPr defTabSz="609585"/>
            <a:r>
              <a:rPr lang="en-US" sz="933" baseline="30000" dirty="0">
                <a:solidFill>
                  <a:schemeClr val="tx2"/>
                </a:solidFill>
                <a:latin typeface="Intel Clear"/>
              </a:rPr>
              <a:t>1</a:t>
            </a:r>
            <a:r>
              <a:rPr lang="en-US" sz="933" dirty="0">
                <a:solidFill>
                  <a:schemeClr val="tx2"/>
                </a:solidFill>
                <a:latin typeface="Intel Clear"/>
              </a:rPr>
              <a:t> Intel® Celeron® Processor N3350, Intel® Pentium® Processor N4200, Intel Atom® E3930, E3940, E3950 processors</a:t>
            </a:r>
            <a:endParaRPr lang="ru-RU" sz="933" dirty="0">
              <a:solidFill>
                <a:schemeClr val="tx2"/>
              </a:solidFill>
              <a:latin typeface="Intel Clear"/>
            </a:endParaRPr>
          </a:p>
        </p:txBody>
      </p:sp>
      <p:pic>
        <p:nvPicPr>
          <p:cNvPr id="1026" name="Picture 2" descr="http://www.intel.com/content/dam/products/hero/foreground/processor-badge-atom-1x1.png.rendition.intel.web.225.225.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308474" y="3935312"/>
            <a:ext cx="883703" cy="8837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intel.com/content/dam/www/global/badges/badge-celeron.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881740" y="4002567"/>
            <a:ext cx="795675" cy="7956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intel.com/content/dam/www/global/badges/badge-pentium.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000691" y="3875941"/>
            <a:ext cx="986940" cy="98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70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1951" y="304703"/>
            <a:ext cx="11248101" cy="674031"/>
          </a:xfrm>
        </p:spPr>
        <p:txBody>
          <a:bodyPr/>
          <a:lstStyle/>
          <a:p>
            <a:r>
              <a:rPr lang="en-US" sz="5400" dirty="0">
                <a:solidFill>
                  <a:schemeClr val="accent3">
                    <a:alpha val="90000"/>
                  </a:schemeClr>
                </a:solidFill>
                <a:latin typeface="+mj-lt"/>
              </a:rPr>
              <a:t>Intel</a:t>
            </a:r>
            <a:r>
              <a:rPr lang="en-US" sz="5400" dirty="0">
                <a:latin typeface="+mj-lt"/>
              </a:rPr>
              <a:t> Integrated Graphics</a:t>
            </a:r>
          </a:p>
        </p:txBody>
      </p:sp>
      <p:sp>
        <p:nvSpPr>
          <p:cNvPr id="2" name="Text Placeholder 1">
            <a:extLst>
              <a:ext uri="{FF2B5EF4-FFF2-40B4-BE49-F238E27FC236}">
                <a16:creationId xmlns:a16="http://schemas.microsoft.com/office/drawing/2014/main" id="{C102A24C-6A50-4AB5-AAB7-B35C41B7A0C4}"/>
              </a:ext>
            </a:extLst>
          </p:cNvPr>
          <p:cNvSpPr>
            <a:spLocks noGrp="1"/>
          </p:cNvSpPr>
          <p:nvPr>
            <p:ph type="body" sz="quarter" idx="13"/>
          </p:nvPr>
        </p:nvSpPr>
        <p:spPr/>
        <p:txBody>
          <a:bodyPr/>
          <a:lstStyle/>
          <a:p>
            <a:endParaRPr lang="en-US"/>
          </a:p>
        </p:txBody>
      </p:sp>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33</a:t>
            </a:fld>
            <a:endParaRPr lang="en-US" dirty="0">
              <a:solidFill>
                <a:prstClr val="white"/>
              </a:solidFill>
            </a:endParaRPr>
          </a:p>
        </p:txBody>
      </p:sp>
      <p:sp>
        <p:nvSpPr>
          <p:cNvPr id="17" name="Content Placeholder 16">
            <a:extLst>
              <a:ext uri="{FF2B5EF4-FFF2-40B4-BE49-F238E27FC236}">
                <a16:creationId xmlns:a16="http://schemas.microsoft.com/office/drawing/2014/main" id="{6D351F73-BD23-425F-AB52-7C5ED5B883B1}"/>
              </a:ext>
            </a:extLst>
          </p:cNvPr>
          <p:cNvSpPr>
            <a:spLocks noGrp="1"/>
          </p:cNvSpPr>
          <p:nvPr>
            <p:ph sz="quarter" idx="15"/>
          </p:nvPr>
        </p:nvSpPr>
        <p:spPr>
          <a:xfrm>
            <a:off x="471950" y="1233488"/>
            <a:ext cx="7000004" cy="4649787"/>
          </a:xfrm>
        </p:spPr>
        <p:txBody>
          <a:bodyPr/>
          <a:lstStyle/>
          <a:p>
            <a:r>
              <a:rPr lang="en-US" sz="2200" b="1" dirty="0">
                <a:latin typeface="+mn-lt"/>
              </a:rPr>
              <a:t>Gen </a:t>
            </a:r>
            <a:r>
              <a:rPr lang="en-US" sz="2200" dirty="0">
                <a:latin typeface="+mn-lt"/>
              </a:rPr>
              <a:t>is the internal name for Intel’s on-die GPU solution. It’s a hardware ingredient with various configurations.</a:t>
            </a:r>
          </a:p>
          <a:p>
            <a:pPr marL="380990" indent="-380990">
              <a:spcBef>
                <a:spcPts val="1200"/>
              </a:spcBef>
              <a:buFont typeface="Wingdings" panose="05000000000000000000" pitchFamily="2" charset="2"/>
              <a:buChar char="§"/>
            </a:pPr>
            <a:r>
              <a:rPr lang="en-US" sz="2200" dirty="0">
                <a:latin typeface="+mn-lt"/>
              </a:rPr>
              <a:t>Intel® Core™ Processors include Gen hardware.</a:t>
            </a:r>
          </a:p>
          <a:p>
            <a:pPr marL="380990" indent="-380990">
              <a:spcBef>
                <a:spcPts val="1200"/>
              </a:spcBef>
              <a:buFont typeface="Wingdings" panose="05000000000000000000" pitchFamily="2" charset="2"/>
              <a:buChar char="§"/>
            </a:pPr>
            <a:r>
              <a:rPr lang="en-US" sz="2200" dirty="0">
                <a:latin typeface="+mn-lt"/>
              </a:rPr>
              <a:t>Gen GPUs can be used for graphics and also as general compute resources.</a:t>
            </a:r>
          </a:p>
          <a:p>
            <a:pPr marL="380990" indent="-380990">
              <a:spcBef>
                <a:spcPts val="1200"/>
              </a:spcBef>
              <a:buFont typeface="Wingdings" panose="05000000000000000000" pitchFamily="2" charset="2"/>
              <a:buChar char="§"/>
            </a:pPr>
            <a:r>
              <a:rPr lang="en-US" sz="2200" dirty="0">
                <a:latin typeface="+mn-lt"/>
              </a:rPr>
              <a:t>Libraries contained in the Intel® Distribution </a:t>
            </a:r>
            <a:r>
              <a:rPr lang="en-US" sz="2200" kern="0" dirty="0">
                <a:latin typeface="+mn-lt"/>
                <a:ea typeface="Intel Clear Pro" panose="020B0804020202060201" pitchFamily="34" charset="0"/>
                <a:cs typeface="Intel Clear Pro" panose="020B0804020202060201" pitchFamily="34" charset="0"/>
              </a:rPr>
              <a:t>of </a:t>
            </a:r>
            <a:r>
              <a:rPr lang="en-US" sz="2200" dirty="0" err="1">
                <a:latin typeface="+mn-lt"/>
              </a:rPr>
              <a:t>OpenVINO</a:t>
            </a:r>
            <a:r>
              <a:rPr lang="en-US" sz="2200" dirty="0">
                <a:latin typeface="+mn-lt"/>
              </a:rPr>
              <a:t>™ toolkit (and many others) support Gen offload using OpenCL™.</a:t>
            </a:r>
          </a:p>
          <a:p>
            <a:endParaRPr lang="en-US" sz="2200" dirty="0">
              <a:latin typeface="+mn-lt"/>
            </a:endParaRPr>
          </a:p>
        </p:txBody>
      </p:sp>
      <p:grpSp>
        <p:nvGrpSpPr>
          <p:cNvPr id="16" name="Group 15"/>
          <p:cNvGrpSpPr/>
          <p:nvPr/>
        </p:nvGrpSpPr>
        <p:grpSpPr>
          <a:xfrm>
            <a:off x="7731852" y="855239"/>
            <a:ext cx="3848432" cy="5398219"/>
            <a:chOff x="8071327" y="569366"/>
            <a:chExt cx="3848432" cy="5398219"/>
          </a:xfrm>
        </p:grpSpPr>
        <p:pic>
          <p:nvPicPr>
            <p:cNvPr id="6" name="Picture 5">
              <a:extLst>
                <a:ext uri="{FF2B5EF4-FFF2-40B4-BE49-F238E27FC236}">
                  <a16:creationId xmlns:a16="http://schemas.microsoft.com/office/drawing/2014/main" id="{B3F172FA-E53A-144D-BE8C-B124CEF5C39C}"/>
                </a:ext>
              </a:extLst>
            </p:cNvPr>
            <p:cNvPicPr>
              <a:picLocks noChangeAspect="1"/>
            </p:cNvPicPr>
            <p:nvPr/>
          </p:nvPicPr>
          <p:blipFill>
            <a:blip r:embed="rId3"/>
            <a:stretch>
              <a:fillRect/>
            </a:stretch>
          </p:blipFill>
          <p:spPr>
            <a:xfrm rot="16200000">
              <a:off x="7296435" y="1344260"/>
              <a:ext cx="5398215" cy="3848431"/>
            </a:xfrm>
            <a:prstGeom prst="rect">
              <a:avLst/>
            </a:prstGeom>
          </p:spPr>
        </p:pic>
        <p:sp>
          <p:nvSpPr>
            <p:cNvPr id="7" name="Rectangle 6">
              <a:extLst>
                <a:ext uri="{FF2B5EF4-FFF2-40B4-BE49-F238E27FC236}">
                  <a16:creationId xmlns:a16="http://schemas.microsoft.com/office/drawing/2014/main" id="{2702C2CC-79E6-DF4E-948A-78D8B108B5E9}"/>
                </a:ext>
              </a:extLst>
            </p:cNvPr>
            <p:cNvSpPr/>
            <p:nvPr/>
          </p:nvSpPr>
          <p:spPr>
            <a:xfrm>
              <a:off x="8346971" y="3863494"/>
              <a:ext cx="3572788" cy="2104091"/>
            </a:xfrm>
            <a:prstGeom prst="rect">
              <a:avLst/>
            </a:prstGeom>
            <a:solidFill>
              <a:schemeClr val="tx1">
                <a:lumMod val="75000"/>
                <a:lumOff val="25000"/>
                <a:alpha val="42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chemeClr val="bg1"/>
                  </a:solidFill>
                </a:rPr>
                <a:t>Gen 9 GPU</a:t>
              </a:r>
            </a:p>
          </p:txBody>
        </p:sp>
        <p:sp>
          <p:nvSpPr>
            <p:cNvPr id="8" name="Rectangle 7">
              <a:extLst>
                <a:ext uri="{FF2B5EF4-FFF2-40B4-BE49-F238E27FC236}">
                  <a16:creationId xmlns:a16="http://schemas.microsoft.com/office/drawing/2014/main" id="{FEAC0733-5584-2441-8283-FB5EC7D66C2B}"/>
                </a:ext>
              </a:extLst>
            </p:cNvPr>
            <p:cNvSpPr/>
            <p:nvPr/>
          </p:nvSpPr>
          <p:spPr>
            <a:xfrm>
              <a:off x="8346971" y="1685137"/>
              <a:ext cx="1558455" cy="906675"/>
            </a:xfrm>
            <a:prstGeom prst="rect">
              <a:avLst/>
            </a:prstGeom>
            <a:solidFill>
              <a:schemeClr val="tx1">
                <a:lumMod val="75000"/>
                <a:lumOff val="25000"/>
                <a:alpha val="18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bg1"/>
                  </a:solidFill>
                </a:rPr>
                <a:t>CPU</a:t>
              </a:r>
            </a:p>
            <a:p>
              <a:pPr algn="ctr"/>
              <a:r>
                <a:rPr lang="en-US" b="1" dirty="0">
                  <a:solidFill>
                    <a:schemeClr val="bg1"/>
                  </a:solidFill>
                </a:rPr>
                <a:t>core</a:t>
              </a:r>
              <a:endParaRPr lang="en-US" sz="2400" b="1" dirty="0">
                <a:solidFill>
                  <a:schemeClr val="bg1"/>
                </a:solidFill>
              </a:endParaRPr>
            </a:p>
          </p:txBody>
        </p:sp>
        <p:sp>
          <p:nvSpPr>
            <p:cNvPr id="9" name="Rectangle 8">
              <a:extLst>
                <a:ext uri="{FF2B5EF4-FFF2-40B4-BE49-F238E27FC236}">
                  <a16:creationId xmlns:a16="http://schemas.microsoft.com/office/drawing/2014/main" id="{4F6A4B2C-A12D-B148-9362-7F6C8F99D3CA}"/>
                </a:ext>
              </a:extLst>
            </p:cNvPr>
            <p:cNvSpPr/>
            <p:nvPr/>
          </p:nvSpPr>
          <p:spPr>
            <a:xfrm>
              <a:off x="10373062" y="1685137"/>
              <a:ext cx="1521141" cy="906675"/>
            </a:xfrm>
            <a:prstGeom prst="rect">
              <a:avLst/>
            </a:prstGeom>
            <a:solidFill>
              <a:schemeClr val="tx1">
                <a:lumMod val="75000"/>
                <a:lumOff val="25000"/>
                <a:alpha val="18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rPr>
                <a:t>CPU</a:t>
              </a:r>
            </a:p>
            <a:p>
              <a:pPr algn="ctr"/>
              <a:r>
                <a:rPr lang="en-US" sz="1400" b="1" dirty="0">
                  <a:solidFill>
                    <a:schemeClr val="bg1"/>
                  </a:solidFill>
                </a:rPr>
                <a:t>core</a:t>
              </a:r>
              <a:endParaRPr lang="en-US" sz="2000" b="1" dirty="0">
                <a:solidFill>
                  <a:schemeClr val="bg1"/>
                </a:solidFill>
              </a:endParaRPr>
            </a:p>
          </p:txBody>
        </p:sp>
        <p:sp>
          <p:nvSpPr>
            <p:cNvPr id="10" name="Rectangle 9">
              <a:extLst>
                <a:ext uri="{FF2B5EF4-FFF2-40B4-BE49-F238E27FC236}">
                  <a16:creationId xmlns:a16="http://schemas.microsoft.com/office/drawing/2014/main" id="{F23BDB43-DEA7-344E-9762-469DD6C31F24}"/>
                </a:ext>
              </a:extLst>
            </p:cNvPr>
            <p:cNvSpPr/>
            <p:nvPr/>
          </p:nvSpPr>
          <p:spPr>
            <a:xfrm>
              <a:off x="8346971" y="2882534"/>
              <a:ext cx="1558455" cy="865860"/>
            </a:xfrm>
            <a:prstGeom prst="rect">
              <a:avLst/>
            </a:prstGeom>
            <a:solidFill>
              <a:schemeClr val="tx1">
                <a:lumMod val="75000"/>
                <a:lumOff val="25000"/>
                <a:alpha val="18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rPr>
                <a:t>CPU</a:t>
              </a:r>
            </a:p>
            <a:p>
              <a:pPr algn="ctr"/>
              <a:r>
                <a:rPr lang="en-US" sz="1400" b="1" dirty="0">
                  <a:solidFill>
                    <a:schemeClr val="bg1"/>
                  </a:solidFill>
                </a:rPr>
                <a:t>core</a:t>
              </a:r>
              <a:endParaRPr lang="en-US" sz="2000" b="1" dirty="0">
                <a:solidFill>
                  <a:schemeClr val="bg1"/>
                </a:solidFill>
              </a:endParaRPr>
            </a:p>
          </p:txBody>
        </p:sp>
        <p:sp>
          <p:nvSpPr>
            <p:cNvPr id="11" name="Rectangle 10">
              <a:extLst>
                <a:ext uri="{FF2B5EF4-FFF2-40B4-BE49-F238E27FC236}">
                  <a16:creationId xmlns:a16="http://schemas.microsoft.com/office/drawing/2014/main" id="{C57F0BCF-4511-0748-B76C-A7695BFAFE77}"/>
                </a:ext>
              </a:extLst>
            </p:cNvPr>
            <p:cNvSpPr/>
            <p:nvPr/>
          </p:nvSpPr>
          <p:spPr>
            <a:xfrm>
              <a:off x="10373062" y="2882534"/>
              <a:ext cx="1524681" cy="865860"/>
            </a:xfrm>
            <a:prstGeom prst="rect">
              <a:avLst/>
            </a:prstGeom>
            <a:solidFill>
              <a:schemeClr val="tx1">
                <a:lumMod val="75000"/>
                <a:lumOff val="25000"/>
                <a:alpha val="18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rPr>
                <a:t>CPU</a:t>
              </a:r>
            </a:p>
            <a:p>
              <a:pPr algn="ctr"/>
              <a:r>
                <a:rPr lang="en-US" sz="1400" b="1" dirty="0">
                  <a:solidFill>
                    <a:schemeClr val="bg1"/>
                  </a:solidFill>
                </a:rPr>
                <a:t>core</a:t>
              </a:r>
              <a:endParaRPr lang="en-US" sz="2000" b="1" dirty="0">
                <a:solidFill>
                  <a:schemeClr val="bg1"/>
                </a:solidFill>
              </a:endParaRPr>
            </a:p>
          </p:txBody>
        </p:sp>
        <p:sp>
          <p:nvSpPr>
            <p:cNvPr id="12" name="Rectangle 11">
              <a:extLst>
                <a:ext uri="{FF2B5EF4-FFF2-40B4-BE49-F238E27FC236}">
                  <a16:creationId xmlns:a16="http://schemas.microsoft.com/office/drawing/2014/main" id="{9A4D7FF8-9468-5E41-93BD-864811809E45}"/>
                </a:ext>
              </a:extLst>
            </p:cNvPr>
            <p:cNvSpPr/>
            <p:nvPr/>
          </p:nvSpPr>
          <p:spPr>
            <a:xfrm rot="16200000">
              <a:off x="8992520" y="2482943"/>
              <a:ext cx="2293451" cy="467636"/>
            </a:xfrm>
            <a:prstGeom prst="rect">
              <a:avLst/>
            </a:prstGeom>
            <a:solidFill>
              <a:schemeClr val="tx1">
                <a:lumMod val="75000"/>
                <a:lumOff val="25000"/>
                <a:alpha val="18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Shared Last-Level Cache</a:t>
              </a:r>
            </a:p>
          </p:txBody>
        </p:sp>
        <p:sp>
          <p:nvSpPr>
            <p:cNvPr id="13" name="Rectangle 12">
              <a:extLst>
                <a:ext uri="{FF2B5EF4-FFF2-40B4-BE49-F238E27FC236}">
                  <a16:creationId xmlns:a16="http://schemas.microsoft.com/office/drawing/2014/main" id="{679D7FDE-C9FC-354E-9630-68FD5799DAB8}"/>
                </a:ext>
              </a:extLst>
            </p:cNvPr>
            <p:cNvSpPr/>
            <p:nvPr/>
          </p:nvSpPr>
          <p:spPr>
            <a:xfrm rot="16200000">
              <a:off x="6235735" y="2409085"/>
              <a:ext cx="3950955" cy="271521"/>
            </a:xfrm>
            <a:prstGeom prst="rect">
              <a:avLst/>
            </a:prstGeom>
            <a:solidFill>
              <a:schemeClr val="tx1">
                <a:lumMod val="75000"/>
                <a:lumOff val="25000"/>
                <a:alpha val="18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Memory &amp; IO Interfaces</a:t>
              </a:r>
            </a:p>
          </p:txBody>
        </p:sp>
        <p:sp>
          <p:nvSpPr>
            <p:cNvPr id="14" name="Rectangle 13">
              <a:extLst>
                <a:ext uri="{FF2B5EF4-FFF2-40B4-BE49-F238E27FC236}">
                  <a16:creationId xmlns:a16="http://schemas.microsoft.com/office/drawing/2014/main" id="{F4929BD4-5883-6E4A-A7AD-5D03F37F6075}"/>
                </a:ext>
              </a:extLst>
            </p:cNvPr>
            <p:cNvSpPr/>
            <p:nvPr/>
          </p:nvSpPr>
          <p:spPr>
            <a:xfrm>
              <a:off x="8346971" y="569366"/>
              <a:ext cx="3550773" cy="1000671"/>
            </a:xfrm>
            <a:prstGeom prst="rect">
              <a:avLst/>
            </a:prstGeom>
            <a:solidFill>
              <a:schemeClr val="tx1">
                <a:lumMod val="75000"/>
                <a:lumOff val="25000"/>
                <a:alpha val="18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System Agent</a:t>
              </a:r>
            </a:p>
            <a:p>
              <a:pPr algn="ctr"/>
              <a:r>
                <a:rPr lang="en-US" sz="1400" b="1" dirty="0">
                  <a:solidFill>
                    <a:schemeClr val="bg1"/>
                  </a:solidFill>
                </a:rPr>
                <a:t>(Display, Memory, and IO Controls)</a:t>
              </a:r>
            </a:p>
          </p:txBody>
        </p:sp>
      </p:grpSp>
      <p:sp>
        <p:nvSpPr>
          <p:cNvPr id="15" name="Rectangle 14">
            <a:extLst>
              <a:ext uri="{FF2B5EF4-FFF2-40B4-BE49-F238E27FC236}">
                <a16:creationId xmlns:a16="http://schemas.microsoft.com/office/drawing/2014/main" id="{268885D9-799C-6B48-BAE1-1134A578D50E}"/>
              </a:ext>
            </a:extLst>
          </p:cNvPr>
          <p:cNvSpPr/>
          <p:nvPr/>
        </p:nvSpPr>
        <p:spPr>
          <a:xfrm>
            <a:off x="3467216" y="5935911"/>
            <a:ext cx="4193971" cy="220826"/>
          </a:xfrm>
          <a:prstGeom prst="rect">
            <a:avLst/>
          </a:prstGeom>
          <a:noFill/>
          <a:ln w="25400">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i="1" dirty="0">
                <a:solidFill>
                  <a:schemeClr val="tx1"/>
                </a:solidFill>
              </a:rPr>
              <a:t>6</a:t>
            </a:r>
            <a:r>
              <a:rPr lang="en-US" sz="1400" i="1" baseline="30000" dirty="0">
                <a:solidFill>
                  <a:schemeClr val="tx1"/>
                </a:solidFill>
              </a:rPr>
              <a:t>th</a:t>
            </a:r>
            <a:r>
              <a:rPr lang="en-US" sz="1400" i="1" dirty="0">
                <a:solidFill>
                  <a:schemeClr val="tx1"/>
                </a:solidFill>
              </a:rPr>
              <a:t> Generation Intel® Core™ i7 (</a:t>
            </a:r>
            <a:r>
              <a:rPr lang="en-US" sz="1400" i="1" dirty="0" err="1">
                <a:solidFill>
                  <a:schemeClr val="tx1"/>
                </a:solidFill>
              </a:rPr>
              <a:t>Skylake</a:t>
            </a:r>
            <a:r>
              <a:rPr lang="en-US" sz="1400" i="1" dirty="0">
                <a:solidFill>
                  <a:schemeClr val="tx1"/>
                </a:solidFill>
              </a:rPr>
              <a:t>) Processor</a:t>
            </a:r>
          </a:p>
        </p:txBody>
      </p:sp>
    </p:spTree>
    <p:extLst>
      <p:ext uri="{BB962C8B-B14F-4D97-AF65-F5344CB8AC3E}">
        <p14:creationId xmlns:p14="http://schemas.microsoft.com/office/powerpoint/2010/main" val="297427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ounded Rectangle 229"/>
          <p:cNvSpPr/>
          <p:nvPr/>
        </p:nvSpPr>
        <p:spPr bwMode="auto">
          <a:xfrm>
            <a:off x="574040" y="3711246"/>
            <a:ext cx="10998293" cy="1373205"/>
          </a:xfrm>
          <a:prstGeom prst="roundRect">
            <a:avLst/>
          </a:prstGeom>
          <a:solidFill>
            <a:schemeClr val="tx2">
              <a:lumMod val="20000"/>
              <a:lumOff val="80000"/>
              <a:alpha val="80000"/>
            </a:schemeClr>
          </a:solidFill>
          <a:ln w="9525" cap="flat" cmpd="sng" algn="ctr">
            <a:solidFill>
              <a:srgbClr val="003C71"/>
            </a:solidFill>
            <a:prstDash val="solid"/>
          </a:ln>
          <a:effectLst/>
        </p:spPr>
        <p:txBody>
          <a:bodyPr tIns="0" rtlCol="0" anchor="t" anchorCtr="0"/>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3C71">
                  <a:lumMod val="75000"/>
                </a:srgbClr>
              </a:solidFill>
              <a:effectLst/>
              <a:uLnTx/>
              <a:uFillTx/>
              <a:latin typeface="Intel Clear Pro"/>
              <a:ea typeface="+mn-ea"/>
              <a:cs typeface="+mn-cs"/>
            </a:endParaRPr>
          </a:p>
        </p:txBody>
      </p:sp>
      <p:sp>
        <p:nvSpPr>
          <p:cNvPr id="231" name="Rounded Rectangle 230"/>
          <p:cNvSpPr/>
          <p:nvPr/>
        </p:nvSpPr>
        <p:spPr bwMode="auto">
          <a:xfrm>
            <a:off x="574040" y="5847925"/>
            <a:ext cx="10998293" cy="447167"/>
          </a:xfrm>
          <a:prstGeom prst="roundRect">
            <a:avLst/>
          </a:prstGeom>
          <a:solidFill>
            <a:schemeClr val="tx2">
              <a:lumMod val="20000"/>
              <a:lumOff val="80000"/>
              <a:alpha val="80000"/>
            </a:schemeClr>
          </a:solidFill>
          <a:ln w="9525" cap="flat" cmpd="sng" algn="ctr">
            <a:solidFill>
              <a:srgbClr val="003C71"/>
            </a:solidFill>
            <a:prstDash val="solid"/>
          </a:ln>
          <a:effectLst/>
        </p:spPr>
        <p:txBody>
          <a:bodyPr tIns="0" rtlCol="0" anchor="t" anchorCtr="0"/>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3C71">
                  <a:lumMod val="75000"/>
                </a:srgbClr>
              </a:solidFill>
              <a:effectLst/>
              <a:uLnTx/>
              <a:uFillTx/>
              <a:latin typeface="Intel Clear Pro"/>
              <a:ea typeface="+mn-ea"/>
              <a:cs typeface="+mn-cs"/>
            </a:endParaRPr>
          </a:p>
        </p:txBody>
      </p:sp>
      <p:sp>
        <p:nvSpPr>
          <p:cNvPr id="232" name="Rounded Rectangle 231"/>
          <p:cNvSpPr/>
          <p:nvPr/>
        </p:nvSpPr>
        <p:spPr>
          <a:xfrm>
            <a:off x="1478578" y="3808349"/>
            <a:ext cx="6171879" cy="1170247"/>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 name="Rounded Rectangle 232"/>
          <p:cNvSpPr/>
          <p:nvPr/>
        </p:nvSpPr>
        <p:spPr>
          <a:xfrm>
            <a:off x="1617003" y="3906250"/>
            <a:ext cx="2837621" cy="749292"/>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Rounded Rectangle 233"/>
          <p:cNvSpPr/>
          <p:nvPr/>
        </p:nvSpPr>
        <p:spPr>
          <a:xfrm>
            <a:off x="1478578" y="2125965"/>
            <a:ext cx="2976047" cy="1499647"/>
          </a:xfrm>
          <a:prstGeom prst="roundRect">
            <a:avLst/>
          </a:prstGeom>
          <a:solidFill>
            <a:srgbClr val="0071C5">
              <a:alpha val="69804"/>
            </a:srgbClr>
          </a:solidFill>
          <a:ln w="19050" cap="flat" cmpd="sng" algn="ctr">
            <a:solidFill>
              <a:srgbClr val="FFC000"/>
            </a:solidFill>
            <a:prstDash val="solid"/>
            <a:miter lim="800000"/>
          </a:ln>
          <a:effectLst/>
        </p:spPr>
        <p:txBody>
          <a:bodyPr rtlCol="0" anchor="t"/>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00"/>
                </a:solidFill>
                <a:effectLst/>
                <a:uLnTx/>
                <a:uFillTx/>
                <a:latin typeface="Calibri" panose="020F0502020204030204"/>
                <a:ea typeface="+mn-ea"/>
                <a:cs typeface="+mn-cs"/>
              </a:rPr>
              <a:t>Computer Vision</a:t>
            </a:r>
          </a:p>
        </p:txBody>
      </p:sp>
      <p:pic>
        <p:nvPicPr>
          <p:cNvPr id="235" name="Picture 234"/>
          <p:cNvPicPr>
            <a:picLocks noChangeAspect="1"/>
          </p:cNvPicPr>
          <p:nvPr/>
        </p:nvPicPr>
        <p:blipFill>
          <a:blip r:embed="rId3"/>
          <a:stretch>
            <a:fillRect/>
          </a:stretch>
        </p:blipFill>
        <p:spPr>
          <a:xfrm>
            <a:off x="2017022" y="2589660"/>
            <a:ext cx="1899159" cy="953363"/>
          </a:xfrm>
          <a:prstGeom prst="rect">
            <a:avLst/>
          </a:prstGeom>
        </p:spPr>
      </p:pic>
      <p:sp>
        <p:nvSpPr>
          <p:cNvPr id="236" name="Rounded Rectangle 235"/>
          <p:cNvSpPr/>
          <p:nvPr/>
        </p:nvSpPr>
        <p:spPr>
          <a:xfrm>
            <a:off x="7870242" y="2125965"/>
            <a:ext cx="2976047" cy="1499647"/>
          </a:xfrm>
          <a:prstGeom prst="roundRect">
            <a:avLst/>
          </a:prstGeom>
          <a:solidFill>
            <a:srgbClr val="0071C5">
              <a:alpha val="69804"/>
            </a:srgbClr>
          </a:solidFill>
          <a:ln w="19050" cap="flat" cmpd="sng" algn="ctr">
            <a:solidFill>
              <a:srgbClr val="FFC000"/>
            </a:solidFill>
            <a:prstDash val="solid"/>
            <a:miter lim="800000"/>
          </a:ln>
          <a:effectLst/>
        </p:spPr>
        <p:txBody>
          <a:bodyPr rtlCol="0" anchor="t"/>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00"/>
                </a:solidFill>
                <a:effectLst/>
                <a:uLnTx/>
                <a:uFillTx/>
                <a:latin typeface="Calibri" panose="020F0502020204030204"/>
                <a:ea typeface="+mn-ea"/>
                <a:cs typeface="+mn-cs"/>
              </a:rPr>
              <a:t>Media</a:t>
            </a:r>
          </a:p>
        </p:txBody>
      </p:sp>
      <p:sp>
        <p:nvSpPr>
          <p:cNvPr id="237" name="Rounded Rectangle 236"/>
          <p:cNvSpPr/>
          <p:nvPr/>
        </p:nvSpPr>
        <p:spPr>
          <a:xfrm>
            <a:off x="8747258" y="2701336"/>
            <a:ext cx="1222012" cy="812497"/>
          </a:xfrm>
          <a:prstGeom prst="roundRect">
            <a:avLst>
              <a:gd name="adj" fmla="val 10000"/>
            </a:avLst>
          </a:prstGeom>
          <a:blipFill rotWithShape="1">
            <a:blip r:embed="rId4" cstate="screen">
              <a:extLst>
                <a:ext uri="{28A0092B-C50C-407E-A947-70E740481C1C}">
                  <a14:useLocalDpi xmlns:a14="http://schemas.microsoft.com/office/drawing/2010/main"/>
                </a:ext>
              </a:extLst>
            </a:blip>
            <a:stretch>
              <a:fillRect/>
            </a:stretch>
          </a:blipFill>
          <a:ln w="6350" cap="flat" cmpd="sng" algn="ctr">
            <a:solidFill>
              <a:srgbClr val="FFFF00"/>
            </a:solidFill>
            <a:prstDash val="solid"/>
            <a:miter lim="800000"/>
          </a:ln>
          <a:effectLst/>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hueOff val="0"/>
                  <a:satOff val="0"/>
                  <a:lumOff val="0"/>
                  <a:alphaOff val="0"/>
                </a:prstClr>
              </a:solidFill>
              <a:effectLst/>
              <a:uLnTx/>
              <a:uFillTx/>
              <a:latin typeface="Calibri" panose="020F0502020204030204"/>
              <a:ea typeface="+mn-ea"/>
              <a:cs typeface="+mn-cs"/>
            </a:endParaRPr>
          </a:p>
        </p:txBody>
      </p:sp>
      <p:sp>
        <p:nvSpPr>
          <p:cNvPr id="238" name="Rounded Rectangle 237"/>
          <p:cNvSpPr/>
          <p:nvPr/>
        </p:nvSpPr>
        <p:spPr>
          <a:xfrm>
            <a:off x="4674410" y="2125965"/>
            <a:ext cx="2976047" cy="1499647"/>
          </a:xfrm>
          <a:prstGeom prst="roundRect">
            <a:avLst/>
          </a:prstGeom>
          <a:solidFill>
            <a:srgbClr val="0071C5">
              <a:alpha val="69804"/>
            </a:srgbClr>
          </a:solidFill>
          <a:ln w="19050" cap="flat" cmpd="sng" algn="ctr">
            <a:solidFill>
              <a:srgbClr val="FFC000"/>
            </a:solidFill>
            <a:prstDash val="solid"/>
            <a:miter lim="800000"/>
          </a:ln>
          <a:effectLst/>
        </p:spPr>
        <p:txBody>
          <a:bodyPr rtlCol="0" anchor="t"/>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00"/>
                </a:solidFill>
                <a:effectLst/>
                <a:uLnTx/>
                <a:uFillTx/>
                <a:latin typeface="Calibri" panose="020F0502020204030204"/>
                <a:ea typeface="+mn-ea"/>
                <a:cs typeface="+mn-cs"/>
              </a:rPr>
              <a:t>Deep Learning</a:t>
            </a:r>
          </a:p>
        </p:txBody>
      </p:sp>
      <p:pic>
        <p:nvPicPr>
          <p:cNvPr id="239" name="Picture 238"/>
          <p:cNvPicPr>
            <a:picLocks noChangeAspect="1"/>
          </p:cNvPicPr>
          <p:nvPr/>
        </p:nvPicPr>
        <p:blipFill>
          <a:blip r:embed="rId5"/>
          <a:stretch>
            <a:fillRect/>
          </a:stretch>
        </p:blipFill>
        <p:spPr>
          <a:xfrm>
            <a:off x="5589635" y="2681935"/>
            <a:ext cx="1145596" cy="821435"/>
          </a:xfrm>
          <a:prstGeom prst="roundRect">
            <a:avLst/>
          </a:prstGeom>
          <a:ln w="19050">
            <a:solidFill>
              <a:srgbClr val="FFFF00"/>
            </a:solidFill>
          </a:ln>
          <a:effectLst>
            <a:softEdge rad="12700"/>
          </a:effectLst>
        </p:spPr>
      </p:pic>
      <p:pic>
        <p:nvPicPr>
          <p:cNvPr id="240" name="Picture 16" descr="File:OpenCV Logo with text svg version.sv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1944"/>
          <a:stretch/>
        </p:blipFill>
        <p:spPr bwMode="auto">
          <a:xfrm>
            <a:off x="1769590" y="3964737"/>
            <a:ext cx="492479" cy="473607"/>
          </a:xfrm>
          <a:prstGeom prst="rect">
            <a:avLst/>
          </a:prstGeom>
          <a:noFill/>
          <a:extLst>
            <a:ext uri="{909E8E84-426E-40DD-AFC4-6F175D3DCCD1}">
              <a14:hiddenFill xmlns:a14="http://schemas.microsoft.com/office/drawing/2010/main">
                <a:solidFill>
                  <a:srgbClr val="FFFFFF"/>
                </a:solidFill>
              </a14:hiddenFill>
            </a:ext>
          </a:extLst>
        </p:spPr>
      </p:pic>
      <p:sp>
        <p:nvSpPr>
          <p:cNvPr id="242" name="Rounded Rectangle 241"/>
          <p:cNvSpPr/>
          <p:nvPr/>
        </p:nvSpPr>
        <p:spPr>
          <a:xfrm>
            <a:off x="4674409" y="3906251"/>
            <a:ext cx="2846003" cy="749292"/>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Rounded Rectangle 242"/>
          <p:cNvSpPr/>
          <p:nvPr/>
        </p:nvSpPr>
        <p:spPr>
          <a:xfrm>
            <a:off x="7870242" y="3808347"/>
            <a:ext cx="2917935" cy="1170247"/>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44" name="Picture 14" descr="Image result for intel media SDK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0132" y="3972268"/>
            <a:ext cx="778749" cy="880325"/>
          </a:xfrm>
          <a:prstGeom prst="rect">
            <a:avLst/>
          </a:prstGeom>
          <a:noFill/>
          <a:extLst>
            <a:ext uri="{909E8E84-426E-40DD-AFC4-6F175D3DCCD1}">
              <a14:hiddenFill xmlns:a14="http://schemas.microsoft.com/office/drawing/2010/main">
                <a:solidFill>
                  <a:srgbClr val="FFFFFF"/>
                </a:solidFill>
              </a14:hiddenFill>
            </a:ext>
          </a:extLst>
        </p:spPr>
      </p:pic>
      <p:grpSp>
        <p:nvGrpSpPr>
          <p:cNvPr id="245" name="Group 244"/>
          <p:cNvGrpSpPr/>
          <p:nvPr/>
        </p:nvGrpSpPr>
        <p:grpSpPr>
          <a:xfrm>
            <a:off x="5124165" y="4071539"/>
            <a:ext cx="497187" cy="446431"/>
            <a:chOff x="4179208" y="1050528"/>
            <a:chExt cx="1007203" cy="1025330"/>
          </a:xfrm>
          <a:solidFill>
            <a:srgbClr val="00AEEF"/>
          </a:solidFill>
        </p:grpSpPr>
        <p:sp>
          <p:nvSpPr>
            <p:cNvPr id="246" name="Oval 245"/>
            <p:cNvSpPr/>
            <p:nvPr/>
          </p:nvSpPr>
          <p:spPr>
            <a:xfrm>
              <a:off x="4187453" y="1050528"/>
              <a:ext cx="182880" cy="182880"/>
            </a:xfrm>
            <a:prstGeom prst="ellipse">
              <a:avLst/>
            </a:prstGeom>
            <a:grpFill/>
            <a:ln w="19050" cap="flat" cmpd="sng" algn="ctr">
              <a:solidFill>
                <a:srgbClr val="003C71"/>
              </a:solidFill>
              <a:prstDash val="solid"/>
            </a:ln>
            <a:effectLst/>
          </p:spPr>
          <p:txBody>
            <a:bodyPr rtlCol="0" anchor="ctr"/>
            <a:lstStyle/>
            <a:p>
              <a:pPr marL="0" marR="0" lvl="0" indent="0" algn="ctr" defTabSz="457167"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C71"/>
                </a:solidFill>
                <a:effectLst/>
                <a:uLnTx/>
                <a:uFillTx/>
                <a:latin typeface="Calibri" panose="020F0502020204030204"/>
                <a:ea typeface="+mn-ea"/>
                <a:cs typeface="+mn-cs"/>
              </a:endParaRPr>
            </a:p>
          </p:txBody>
        </p:sp>
        <p:sp>
          <p:nvSpPr>
            <p:cNvPr id="247" name="Oval 246"/>
            <p:cNvSpPr/>
            <p:nvPr/>
          </p:nvSpPr>
          <p:spPr>
            <a:xfrm>
              <a:off x="4187453" y="1331345"/>
              <a:ext cx="182880" cy="182880"/>
            </a:xfrm>
            <a:prstGeom prst="ellipse">
              <a:avLst/>
            </a:prstGeom>
            <a:grpFill/>
            <a:ln w="19050" cap="flat" cmpd="sng" algn="ctr">
              <a:solidFill>
                <a:srgbClr val="003C71"/>
              </a:solidFill>
              <a:prstDash val="solid"/>
            </a:ln>
            <a:effectLst/>
          </p:spPr>
          <p:txBody>
            <a:bodyPr rtlCol="0" anchor="ctr"/>
            <a:lstStyle/>
            <a:p>
              <a:pPr marL="0" marR="0" lvl="0" indent="0" algn="ctr" defTabSz="457167"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C71"/>
                </a:solidFill>
                <a:effectLst/>
                <a:uLnTx/>
                <a:uFillTx/>
                <a:latin typeface="Calibri" panose="020F0502020204030204"/>
                <a:ea typeface="+mn-ea"/>
                <a:cs typeface="+mn-cs"/>
              </a:endParaRPr>
            </a:p>
          </p:txBody>
        </p:sp>
        <p:sp>
          <p:nvSpPr>
            <p:cNvPr id="248" name="Oval 247"/>
            <p:cNvSpPr/>
            <p:nvPr/>
          </p:nvSpPr>
          <p:spPr>
            <a:xfrm>
              <a:off x="4187453" y="1612162"/>
              <a:ext cx="182880" cy="182880"/>
            </a:xfrm>
            <a:prstGeom prst="ellipse">
              <a:avLst/>
            </a:prstGeom>
            <a:grpFill/>
            <a:ln w="19050" cap="flat" cmpd="sng" algn="ctr">
              <a:solidFill>
                <a:srgbClr val="003C71"/>
              </a:solidFill>
              <a:prstDash val="solid"/>
            </a:ln>
            <a:effectLst/>
          </p:spPr>
          <p:txBody>
            <a:bodyPr rtlCol="0" anchor="ctr"/>
            <a:lstStyle/>
            <a:p>
              <a:pPr marL="0" marR="0" lvl="0" indent="0" algn="ctr" defTabSz="457167"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C71"/>
                </a:solidFill>
                <a:effectLst/>
                <a:uLnTx/>
                <a:uFillTx/>
                <a:latin typeface="Calibri" panose="020F0502020204030204"/>
                <a:ea typeface="+mn-ea"/>
                <a:cs typeface="+mn-cs"/>
              </a:endParaRPr>
            </a:p>
          </p:txBody>
        </p:sp>
        <p:sp>
          <p:nvSpPr>
            <p:cNvPr id="249" name="Oval 248"/>
            <p:cNvSpPr/>
            <p:nvPr/>
          </p:nvSpPr>
          <p:spPr>
            <a:xfrm>
              <a:off x="4179208" y="1892978"/>
              <a:ext cx="182880" cy="182880"/>
            </a:xfrm>
            <a:prstGeom prst="ellipse">
              <a:avLst/>
            </a:prstGeom>
            <a:grpFill/>
            <a:ln w="19050" cap="flat" cmpd="sng" algn="ctr">
              <a:solidFill>
                <a:srgbClr val="003C71"/>
              </a:solidFill>
              <a:prstDash val="solid"/>
            </a:ln>
            <a:effectLst/>
          </p:spPr>
          <p:txBody>
            <a:bodyPr rtlCol="0" anchor="ctr"/>
            <a:lstStyle/>
            <a:p>
              <a:pPr marL="0" marR="0" lvl="0" indent="0" algn="ctr" defTabSz="457167"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C71"/>
                </a:solidFill>
                <a:effectLst/>
                <a:uLnTx/>
                <a:uFillTx/>
                <a:latin typeface="Calibri" panose="020F0502020204030204"/>
                <a:ea typeface="+mn-ea"/>
                <a:cs typeface="+mn-cs"/>
              </a:endParaRPr>
            </a:p>
          </p:txBody>
        </p:sp>
        <p:sp>
          <p:nvSpPr>
            <p:cNvPr id="250" name="Oval 249"/>
            <p:cNvSpPr/>
            <p:nvPr/>
          </p:nvSpPr>
          <p:spPr>
            <a:xfrm>
              <a:off x="4595492" y="1185609"/>
              <a:ext cx="182880" cy="182880"/>
            </a:xfrm>
            <a:prstGeom prst="ellipse">
              <a:avLst/>
            </a:prstGeom>
            <a:grpFill/>
            <a:ln w="19050" cap="flat" cmpd="sng" algn="ctr">
              <a:solidFill>
                <a:srgbClr val="003C71"/>
              </a:solidFill>
              <a:prstDash val="solid"/>
            </a:ln>
            <a:effectLst/>
          </p:spPr>
          <p:txBody>
            <a:bodyPr rtlCol="0" anchor="ctr"/>
            <a:lstStyle/>
            <a:p>
              <a:pPr marL="0" marR="0" lvl="0" indent="0" algn="ctr" defTabSz="457167"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C71"/>
                </a:solidFill>
                <a:effectLst/>
                <a:uLnTx/>
                <a:uFillTx/>
                <a:latin typeface="Calibri" panose="020F0502020204030204"/>
                <a:ea typeface="+mn-ea"/>
                <a:cs typeface="+mn-cs"/>
              </a:endParaRPr>
            </a:p>
          </p:txBody>
        </p:sp>
        <p:sp>
          <p:nvSpPr>
            <p:cNvPr id="251" name="Oval 250"/>
            <p:cNvSpPr/>
            <p:nvPr/>
          </p:nvSpPr>
          <p:spPr>
            <a:xfrm>
              <a:off x="4595492" y="1466426"/>
              <a:ext cx="182880" cy="182880"/>
            </a:xfrm>
            <a:prstGeom prst="ellipse">
              <a:avLst/>
            </a:prstGeom>
            <a:grpFill/>
            <a:ln w="19050" cap="flat" cmpd="sng" algn="ctr">
              <a:solidFill>
                <a:srgbClr val="003C71"/>
              </a:solidFill>
              <a:prstDash val="solid"/>
            </a:ln>
            <a:effectLst/>
          </p:spPr>
          <p:txBody>
            <a:bodyPr rtlCol="0" anchor="ctr"/>
            <a:lstStyle/>
            <a:p>
              <a:pPr marL="0" marR="0" lvl="0" indent="0" algn="ctr" defTabSz="457167"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C71"/>
                </a:solidFill>
                <a:effectLst/>
                <a:uLnTx/>
                <a:uFillTx/>
                <a:latin typeface="Calibri" panose="020F0502020204030204"/>
                <a:ea typeface="+mn-ea"/>
                <a:cs typeface="+mn-cs"/>
              </a:endParaRPr>
            </a:p>
          </p:txBody>
        </p:sp>
        <p:sp>
          <p:nvSpPr>
            <p:cNvPr id="252" name="Oval 251"/>
            <p:cNvSpPr/>
            <p:nvPr/>
          </p:nvSpPr>
          <p:spPr>
            <a:xfrm>
              <a:off x="4595492" y="1747243"/>
              <a:ext cx="182880" cy="182880"/>
            </a:xfrm>
            <a:prstGeom prst="ellipse">
              <a:avLst/>
            </a:prstGeom>
            <a:grpFill/>
            <a:ln w="19050" cap="flat" cmpd="sng" algn="ctr">
              <a:solidFill>
                <a:srgbClr val="003C71"/>
              </a:solidFill>
              <a:prstDash val="solid"/>
            </a:ln>
            <a:effectLst/>
          </p:spPr>
          <p:txBody>
            <a:bodyPr rtlCol="0" anchor="ctr"/>
            <a:lstStyle/>
            <a:p>
              <a:pPr marL="0" marR="0" lvl="0" indent="0" algn="ctr" defTabSz="457167"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C71"/>
                </a:solidFill>
                <a:effectLst/>
                <a:uLnTx/>
                <a:uFillTx/>
                <a:latin typeface="Calibri" panose="020F0502020204030204"/>
                <a:ea typeface="+mn-ea"/>
                <a:cs typeface="+mn-cs"/>
              </a:endParaRPr>
            </a:p>
          </p:txBody>
        </p:sp>
        <p:sp>
          <p:nvSpPr>
            <p:cNvPr id="253" name="Oval 252"/>
            <p:cNvSpPr/>
            <p:nvPr/>
          </p:nvSpPr>
          <p:spPr>
            <a:xfrm>
              <a:off x="5003531" y="1185609"/>
              <a:ext cx="182880" cy="182880"/>
            </a:xfrm>
            <a:prstGeom prst="ellipse">
              <a:avLst/>
            </a:prstGeom>
            <a:grpFill/>
            <a:ln w="19050" cap="flat" cmpd="sng" algn="ctr">
              <a:solidFill>
                <a:srgbClr val="003C71"/>
              </a:solidFill>
              <a:prstDash val="solid"/>
            </a:ln>
            <a:effectLst/>
          </p:spPr>
          <p:txBody>
            <a:bodyPr rtlCol="0" anchor="ctr"/>
            <a:lstStyle/>
            <a:p>
              <a:pPr marL="0" marR="0" lvl="0" indent="0" algn="ctr" defTabSz="457167"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C71"/>
                </a:solidFill>
                <a:effectLst/>
                <a:uLnTx/>
                <a:uFillTx/>
                <a:latin typeface="Calibri" panose="020F0502020204030204"/>
                <a:ea typeface="+mn-ea"/>
                <a:cs typeface="+mn-cs"/>
              </a:endParaRPr>
            </a:p>
          </p:txBody>
        </p:sp>
        <p:sp>
          <p:nvSpPr>
            <p:cNvPr id="254" name="Oval 253"/>
            <p:cNvSpPr/>
            <p:nvPr/>
          </p:nvSpPr>
          <p:spPr>
            <a:xfrm>
              <a:off x="5003531" y="1466426"/>
              <a:ext cx="182880" cy="182880"/>
            </a:xfrm>
            <a:prstGeom prst="ellipse">
              <a:avLst/>
            </a:prstGeom>
            <a:grpFill/>
            <a:ln w="19050" cap="flat" cmpd="sng" algn="ctr">
              <a:solidFill>
                <a:srgbClr val="003C71"/>
              </a:solidFill>
              <a:prstDash val="solid"/>
            </a:ln>
            <a:effectLst/>
          </p:spPr>
          <p:txBody>
            <a:bodyPr rtlCol="0" anchor="ctr"/>
            <a:lstStyle/>
            <a:p>
              <a:pPr marL="0" marR="0" lvl="0" indent="0" algn="ctr" defTabSz="457167"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C71"/>
                </a:solidFill>
                <a:effectLst/>
                <a:uLnTx/>
                <a:uFillTx/>
                <a:latin typeface="Calibri" panose="020F0502020204030204"/>
                <a:ea typeface="+mn-ea"/>
                <a:cs typeface="+mn-cs"/>
              </a:endParaRPr>
            </a:p>
          </p:txBody>
        </p:sp>
        <p:sp>
          <p:nvSpPr>
            <p:cNvPr id="255" name="Oval 254"/>
            <p:cNvSpPr/>
            <p:nvPr/>
          </p:nvSpPr>
          <p:spPr>
            <a:xfrm>
              <a:off x="5003531" y="1747243"/>
              <a:ext cx="182880" cy="182880"/>
            </a:xfrm>
            <a:prstGeom prst="ellipse">
              <a:avLst/>
            </a:prstGeom>
            <a:grpFill/>
            <a:ln w="19050" cap="flat" cmpd="sng" algn="ctr">
              <a:solidFill>
                <a:srgbClr val="003C71"/>
              </a:solidFill>
              <a:prstDash val="solid"/>
            </a:ln>
            <a:effectLst/>
          </p:spPr>
          <p:txBody>
            <a:bodyPr rtlCol="0" anchor="ctr"/>
            <a:lstStyle/>
            <a:p>
              <a:pPr marL="0" marR="0" lvl="0" indent="0" algn="ctr" defTabSz="457167"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C71"/>
                </a:solidFill>
                <a:effectLst/>
                <a:uLnTx/>
                <a:uFillTx/>
                <a:latin typeface="Calibri" panose="020F0502020204030204"/>
                <a:ea typeface="+mn-ea"/>
                <a:cs typeface="+mn-cs"/>
              </a:endParaRPr>
            </a:p>
          </p:txBody>
        </p:sp>
        <p:cxnSp>
          <p:nvCxnSpPr>
            <p:cNvPr id="256" name="Straight Connector 255"/>
            <p:cNvCxnSpPr>
              <a:stCxn id="252" idx="6"/>
              <a:endCxn id="255" idx="2"/>
            </p:cNvCxnSpPr>
            <p:nvPr/>
          </p:nvCxnSpPr>
          <p:spPr>
            <a:xfrm>
              <a:off x="4778372" y="1838683"/>
              <a:ext cx="225159" cy="0"/>
            </a:xfrm>
            <a:prstGeom prst="line">
              <a:avLst/>
            </a:prstGeom>
            <a:grpFill/>
            <a:ln w="19050" cap="flat" cmpd="sng" algn="ctr">
              <a:solidFill>
                <a:srgbClr val="003C71"/>
              </a:solidFill>
              <a:prstDash val="solid"/>
            </a:ln>
            <a:effectLst/>
          </p:spPr>
        </p:cxnSp>
        <p:cxnSp>
          <p:nvCxnSpPr>
            <p:cNvPr id="257" name="Straight Connector 256"/>
            <p:cNvCxnSpPr>
              <a:stCxn id="250" idx="6"/>
              <a:endCxn id="253" idx="2"/>
            </p:cNvCxnSpPr>
            <p:nvPr/>
          </p:nvCxnSpPr>
          <p:spPr>
            <a:xfrm>
              <a:off x="4778372" y="1277049"/>
              <a:ext cx="225159" cy="0"/>
            </a:xfrm>
            <a:prstGeom prst="line">
              <a:avLst/>
            </a:prstGeom>
            <a:grpFill/>
            <a:ln w="19050" cap="flat" cmpd="sng" algn="ctr">
              <a:solidFill>
                <a:srgbClr val="003C71"/>
              </a:solidFill>
              <a:prstDash val="solid"/>
            </a:ln>
            <a:effectLst/>
          </p:spPr>
        </p:cxnSp>
        <p:cxnSp>
          <p:nvCxnSpPr>
            <p:cNvPr id="258" name="Straight Connector 257"/>
            <p:cNvCxnSpPr>
              <a:stCxn id="252" idx="7"/>
              <a:endCxn id="254" idx="3"/>
            </p:cNvCxnSpPr>
            <p:nvPr/>
          </p:nvCxnSpPr>
          <p:spPr>
            <a:xfrm flipV="1">
              <a:off x="4751590" y="1622524"/>
              <a:ext cx="278723" cy="151501"/>
            </a:xfrm>
            <a:prstGeom prst="line">
              <a:avLst/>
            </a:prstGeom>
            <a:grpFill/>
            <a:ln w="19050" cap="flat" cmpd="sng" algn="ctr">
              <a:solidFill>
                <a:srgbClr val="003C71"/>
              </a:solidFill>
              <a:prstDash val="solid"/>
            </a:ln>
            <a:effectLst/>
          </p:spPr>
        </p:cxnSp>
        <p:cxnSp>
          <p:nvCxnSpPr>
            <p:cNvPr id="259" name="Straight Connector 258"/>
            <p:cNvCxnSpPr>
              <a:stCxn id="251" idx="5"/>
              <a:endCxn id="255" idx="1"/>
            </p:cNvCxnSpPr>
            <p:nvPr/>
          </p:nvCxnSpPr>
          <p:spPr>
            <a:xfrm>
              <a:off x="4751590" y="1622524"/>
              <a:ext cx="278723" cy="151501"/>
            </a:xfrm>
            <a:prstGeom prst="line">
              <a:avLst/>
            </a:prstGeom>
            <a:grpFill/>
            <a:ln w="19050" cap="flat" cmpd="sng" algn="ctr">
              <a:solidFill>
                <a:srgbClr val="003C71"/>
              </a:solidFill>
              <a:prstDash val="solid"/>
            </a:ln>
            <a:effectLst/>
          </p:spPr>
        </p:cxnSp>
        <p:cxnSp>
          <p:nvCxnSpPr>
            <p:cNvPr id="260" name="Straight Connector 259"/>
            <p:cNvCxnSpPr>
              <a:stCxn id="250" idx="5"/>
              <a:endCxn id="254" idx="1"/>
            </p:cNvCxnSpPr>
            <p:nvPr/>
          </p:nvCxnSpPr>
          <p:spPr>
            <a:xfrm>
              <a:off x="4751590" y="1341707"/>
              <a:ext cx="278723" cy="151501"/>
            </a:xfrm>
            <a:prstGeom prst="line">
              <a:avLst/>
            </a:prstGeom>
            <a:grpFill/>
            <a:ln w="19050" cap="flat" cmpd="sng" algn="ctr">
              <a:solidFill>
                <a:srgbClr val="003C71"/>
              </a:solidFill>
              <a:prstDash val="solid"/>
            </a:ln>
            <a:effectLst/>
          </p:spPr>
        </p:cxnSp>
        <p:cxnSp>
          <p:nvCxnSpPr>
            <p:cNvPr id="261" name="Straight Connector 260"/>
            <p:cNvCxnSpPr>
              <a:stCxn id="251" idx="6"/>
              <a:endCxn id="253" idx="3"/>
            </p:cNvCxnSpPr>
            <p:nvPr/>
          </p:nvCxnSpPr>
          <p:spPr>
            <a:xfrm flipV="1">
              <a:off x="4778372" y="1341707"/>
              <a:ext cx="251941" cy="216159"/>
            </a:xfrm>
            <a:prstGeom prst="line">
              <a:avLst/>
            </a:prstGeom>
            <a:grpFill/>
            <a:ln w="19050" cap="flat" cmpd="sng" algn="ctr">
              <a:solidFill>
                <a:srgbClr val="003C71"/>
              </a:solidFill>
              <a:prstDash val="solid"/>
            </a:ln>
            <a:effectLst/>
          </p:spPr>
        </p:cxnSp>
        <p:cxnSp>
          <p:nvCxnSpPr>
            <p:cNvPr id="262" name="Straight Connector 261"/>
            <p:cNvCxnSpPr>
              <a:stCxn id="246" idx="7"/>
              <a:endCxn id="250" idx="1"/>
            </p:cNvCxnSpPr>
            <p:nvPr/>
          </p:nvCxnSpPr>
          <p:spPr>
            <a:xfrm>
              <a:off x="4343551" y="1077310"/>
              <a:ext cx="278723" cy="135081"/>
            </a:xfrm>
            <a:prstGeom prst="line">
              <a:avLst/>
            </a:prstGeom>
            <a:grpFill/>
            <a:ln w="19050" cap="flat" cmpd="sng" algn="ctr">
              <a:solidFill>
                <a:srgbClr val="003C71"/>
              </a:solidFill>
              <a:prstDash val="solid"/>
            </a:ln>
            <a:effectLst/>
          </p:spPr>
        </p:cxnSp>
        <p:cxnSp>
          <p:nvCxnSpPr>
            <p:cNvPr id="263" name="Straight Connector 262"/>
            <p:cNvCxnSpPr>
              <a:endCxn id="251" idx="0"/>
            </p:cNvCxnSpPr>
            <p:nvPr/>
          </p:nvCxnSpPr>
          <p:spPr>
            <a:xfrm>
              <a:off x="4378082" y="1177528"/>
              <a:ext cx="308850" cy="288898"/>
            </a:xfrm>
            <a:prstGeom prst="line">
              <a:avLst/>
            </a:prstGeom>
            <a:grpFill/>
            <a:ln w="19050" cap="flat" cmpd="sng" algn="ctr">
              <a:solidFill>
                <a:srgbClr val="003C71"/>
              </a:solidFill>
              <a:prstDash val="solid"/>
            </a:ln>
            <a:effectLst/>
          </p:spPr>
        </p:cxnSp>
        <p:cxnSp>
          <p:nvCxnSpPr>
            <p:cNvPr id="264" name="Straight Connector 263"/>
            <p:cNvCxnSpPr>
              <a:stCxn id="246" idx="5"/>
              <a:endCxn id="252" idx="1"/>
            </p:cNvCxnSpPr>
            <p:nvPr/>
          </p:nvCxnSpPr>
          <p:spPr>
            <a:xfrm>
              <a:off x="4343551" y="1206626"/>
              <a:ext cx="278723" cy="567399"/>
            </a:xfrm>
            <a:prstGeom prst="line">
              <a:avLst/>
            </a:prstGeom>
            <a:grpFill/>
            <a:ln w="19050" cap="flat" cmpd="sng" algn="ctr">
              <a:solidFill>
                <a:srgbClr val="003C71"/>
              </a:solidFill>
              <a:prstDash val="solid"/>
            </a:ln>
            <a:effectLst/>
          </p:spPr>
        </p:cxnSp>
        <p:cxnSp>
          <p:nvCxnSpPr>
            <p:cNvPr id="265" name="Straight Connector 264"/>
            <p:cNvCxnSpPr>
              <a:stCxn id="247" idx="7"/>
              <a:endCxn id="250" idx="2"/>
            </p:cNvCxnSpPr>
            <p:nvPr/>
          </p:nvCxnSpPr>
          <p:spPr>
            <a:xfrm flipV="1">
              <a:off x="4343551" y="1277049"/>
              <a:ext cx="251941" cy="81078"/>
            </a:xfrm>
            <a:prstGeom prst="line">
              <a:avLst/>
            </a:prstGeom>
            <a:grpFill/>
            <a:ln w="19050" cap="flat" cmpd="sng" algn="ctr">
              <a:solidFill>
                <a:srgbClr val="003C71"/>
              </a:solidFill>
              <a:prstDash val="solid"/>
            </a:ln>
            <a:effectLst/>
          </p:spPr>
        </p:cxnSp>
        <p:cxnSp>
          <p:nvCxnSpPr>
            <p:cNvPr id="266" name="Straight Connector 265"/>
            <p:cNvCxnSpPr>
              <a:stCxn id="247" idx="6"/>
              <a:endCxn id="251" idx="1"/>
            </p:cNvCxnSpPr>
            <p:nvPr/>
          </p:nvCxnSpPr>
          <p:spPr>
            <a:xfrm>
              <a:off x="4370333" y="1422785"/>
              <a:ext cx="251941" cy="70423"/>
            </a:xfrm>
            <a:prstGeom prst="line">
              <a:avLst/>
            </a:prstGeom>
            <a:grpFill/>
            <a:ln w="19050" cap="flat" cmpd="sng" algn="ctr">
              <a:solidFill>
                <a:srgbClr val="003C71"/>
              </a:solidFill>
              <a:prstDash val="solid"/>
            </a:ln>
            <a:effectLst/>
          </p:spPr>
        </p:cxnSp>
        <p:cxnSp>
          <p:nvCxnSpPr>
            <p:cNvPr id="267" name="Straight Connector 266"/>
            <p:cNvCxnSpPr>
              <a:stCxn id="247" idx="5"/>
              <a:endCxn id="252" idx="2"/>
            </p:cNvCxnSpPr>
            <p:nvPr/>
          </p:nvCxnSpPr>
          <p:spPr>
            <a:xfrm>
              <a:off x="4343551" y="1487443"/>
              <a:ext cx="251941" cy="351240"/>
            </a:xfrm>
            <a:prstGeom prst="line">
              <a:avLst/>
            </a:prstGeom>
            <a:grpFill/>
            <a:ln w="19050" cap="flat" cmpd="sng" algn="ctr">
              <a:solidFill>
                <a:srgbClr val="003C71"/>
              </a:solidFill>
              <a:prstDash val="solid"/>
            </a:ln>
            <a:effectLst/>
          </p:spPr>
        </p:cxnSp>
        <p:cxnSp>
          <p:nvCxnSpPr>
            <p:cNvPr id="268" name="Straight Connector 267"/>
            <p:cNvCxnSpPr>
              <a:stCxn id="248" idx="7"/>
              <a:endCxn id="250" idx="3"/>
            </p:cNvCxnSpPr>
            <p:nvPr/>
          </p:nvCxnSpPr>
          <p:spPr>
            <a:xfrm flipV="1">
              <a:off x="4343551" y="1341707"/>
              <a:ext cx="278723" cy="297237"/>
            </a:xfrm>
            <a:prstGeom prst="line">
              <a:avLst/>
            </a:prstGeom>
            <a:grpFill/>
            <a:ln w="19050" cap="flat" cmpd="sng" algn="ctr">
              <a:solidFill>
                <a:srgbClr val="003C71"/>
              </a:solidFill>
              <a:prstDash val="solid"/>
            </a:ln>
            <a:effectLst/>
          </p:spPr>
        </p:cxnSp>
        <p:cxnSp>
          <p:nvCxnSpPr>
            <p:cNvPr id="269" name="Straight Connector 268"/>
            <p:cNvCxnSpPr>
              <a:stCxn id="248" idx="6"/>
              <a:endCxn id="251" idx="2"/>
            </p:cNvCxnSpPr>
            <p:nvPr/>
          </p:nvCxnSpPr>
          <p:spPr>
            <a:xfrm flipV="1">
              <a:off x="4370333" y="1557866"/>
              <a:ext cx="225159" cy="145736"/>
            </a:xfrm>
            <a:prstGeom prst="line">
              <a:avLst/>
            </a:prstGeom>
            <a:grpFill/>
            <a:ln w="19050" cap="flat" cmpd="sng" algn="ctr">
              <a:solidFill>
                <a:srgbClr val="003C71"/>
              </a:solidFill>
              <a:prstDash val="solid"/>
            </a:ln>
            <a:effectLst/>
          </p:spPr>
        </p:cxnSp>
        <p:cxnSp>
          <p:nvCxnSpPr>
            <p:cNvPr id="270" name="Straight Connector 269"/>
            <p:cNvCxnSpPr>
              <a:stCxn id="248" idx="5"/>
              <a:endCxn id="252" idx="2"/>
            </p:cNvCxnSpPr>
            <p:nvPr/>
          </p:nvCxnSpPr>
          <p:spPr>
            <a:xfrm>
              <a:off x="4343551" y="1768260"/>
              <a:ext cx="251941" cy="70423"/>
            </a:xfrm>
            <a:prstGeom prst="line">
              <a:avLst/>
            </a:prstGeom>
            <a:grpFill/>
            <a:ln w="19050" cap="flat" cmpd="sng" algn="ctr">
              <a:solidFill>
                <a:srgbClr val="003C71"/>
              </a:solidFill>
              <a:prstDash val="solid"/>
            </a:ln>
            <a:effectLst/>
          </p:spPr>
        </p:cxnSp>
        <p:cxnSp>
          <p:nvCxnSpPr>
            <p:cNvPr id="271" name="Straight Connector 270"/>
            <p:cNvCxnSpPr>
              <a:stCxn id="249" idx="7"/>
              <a:endCxn id="250" idx="3"/>
            </p:cNvCxnSpPr>
            <p:nvPr/>
          </p:nvCxnSpPr>
          <p:spPr>
            <a:xfrm flipV="1">
              <a:off x="4335306" y="1341707"/>
              <a:ext cx="286968" cy="578053"/>
            </a:xfrm>
            <a:prstGeom prst="line">
              <a:avLst/>
            </a:prstGeom>
            <a:grpFill/>
            <a:ln w="19050" cap="flat" cmpd="sng" algn="ctr">
              <a:solidFill>
                <a:srgbClr val="003C71"/>
              </a:solidFill>
              <a:prstDash val="solid"/>
            </a:ln>
            <a:effectLst/>
          </p:spPr>
        </p:cxnSp>
        <p:cxnSp>
          <p:nvCxnSpPr>
            <p:cNvPr id="272" name="Straight Connector 271"/>
            <p:cNvCxnSpPr>
              <a:stCxn id="249" idx="6"/>
              <a:endCxn id="251" idx="3"/>
            </p:cNvCxnSpPr>
            <p:nvPr/>
          </p:nvCxnSpPr>
          <p:spPr>
            <a:xfrm flipV="1">
              <a:off x="4362088" y="1622524"/>
              <a:ext cx="260186" cy="361894"/>
            </a:xfrm>
            <a:prstGeom prst="line">
              <a:avLst/>
            </a:prstGeom>
            <a:grpFill/>
            <a:ln w="19050" cap="flat" cmpd="sng" algn="ctr">
              <a:solidFill>
                <a:srgbClr val="003C71"/>
              </a:solidFill>
              <a:prstDash val="solid"/>
            </a:ln>
            <a:effectLst/>
          </p:spPr>
        </p:cxnSp>
        <p:cxnSp>
          <p:nvCxnSpPr>
            <p:cNvPr id="273" name="Straight Connector 272"/>
            <p:cNvCxnSpPr>
              <a:stCxn id="249" idx="5"/>
              <a:endCxn id="252" idx="3"/>
            </p:cNvCxnSpPr>
            <p:nvPr/>
          </p:nvCxnSpPr>
          <p:spPr>
            <a:xfrm flipV="1">
              <a:off x="4335306" y="1903341"/>
              <a:ext cx="286968" cy="145735"/>
            </a:xfrm>
            <a:prstGeom prst="line">
              <a:avLst/>
            </a:prstGeom>
            <a:grpFill/>
            <a:ln w="19050" cap="flat" cmpd="sng" algn="ctr">
              <a:solidFill>
                <a:srgbClr val="003C71"/>
              </a:solidFill>
              <a:prstDash val="solid"/>
            </a:ln>
            <a:effectLst/>
          </p:spPr>
        </p:cxnSp>
      </p:grpSp>
      <p:sp>
        <p:nvSpPr>
          <p:cNvPr id="274" name="TextBox 273"/>
          <p:cNvSpPr txBox="1"/>
          <p:nvPr/>
        </p:nvSpPr>
        <p:spPr>
          <a:xfrm>
            <a:off x="9007064" y="4183621"/>
            <a:ext cx="1784527"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Calibri" panose="020F0502020204030204"/>
                <a:ea typeface="+mn-ea"/>
                <a:cs typeface="+mn-cs"/>
              </a:rPr>
              <a:t>Intel® Media SDK</a:t>
            </a:r>
          </a:p>
        </p:txBody>
      </p:sp>
      <p:sp>
        <p:nvSpPr>
          <p:cNvPr id="275" name="TextBox 274"/>
          <p:cNvSpPr txBox="1"/>
          <p:nvPr/>
        </p:nvSpPr>
        <p:spPr>
          <a:xfrm>
            <a:off x="1870208" y="4629577"/>
            <a:ext cx="4835512" cy="369332"/>
          </a:xfrm>
          <a:prstGeom prst="rect">
            <a:avLst/>
          </a:prstGeom>
          <a:noFill/>
        </p:spPr>
        <p:txBody>
          <a:bodyPr wrap="square" rtlCol="0">
            <a:spAutoFit/>
          </a:bodyPr>
          <a:lstStyle/>
          <a:p>
            <a:pPr algn="ctr" defTabSz="1219170">
              <a:defRPr/>
            </a:pPr>
            <a:r>
              <a:rPr lang="en-US" i="1" kern="0" dirty="0">
                <a:latin typeface="Calibri" panose="020F0502020204030204" pitchFamily="34" charset="0"/>
                <a:cs typeface="Calibri" panose="020F0502020204030204" pitchFamily="34" charset="0"/>
              </a:rPr>
              <a:t>Intel®</a:t>
            </a:r>
            <a:r>
              <a:rPr lang="en-US" kern="0" dirty="0">
                <a:solidFill>
                  <a:srgbClr val="003C71"/>
                </a:solidFill>
                <a:ea typeface="Intel Clear Pro" panose="020B0804020202060201" pitchFamily="34" charset="0"/>
                <a:cs typeface="Intel Clear Pro" panose="020B0804020202060201" pitchFamily="34" charset="0"/>
              </a:rPr>
              <a:t> </a:t>
            </a:r>
            <a:r>
              <a:rPr lang="en-US" i="1" kern="0" dirty="0">
                <a:latin typeface="Calibri" panose="020F0502020204030204" pitchFamily="34" charset="0"/>
                <a:cs typeface="Calibri" panose="020F0502020204030204" pitchFamily="34" charset="0"/>
              </a:rPr>
              <a:t>Distribution</a:t>
            </a:r>
            <a:r>
              <a:rPr lang="en-US" kern="0" dirty="0">
                <a:solidFill>
                  <a:srgbClr val="003C71"/>
                </a:solidFill>
                <a:ea typeface="Intel Clear Pro" panose="020B0804020202060201" pitchFamily="34" charset="0"/>
                <a:cs typeface="Intel Clear Pro" panose="020B0804020202060201" pitchFamily="34" charset="0"/>
              </a:rPr>
              <a:t> of </a:t>
            </a:r>
            <a:r>
              <a:rPr lang="en-US" i="1" kern="0" dirty="0" err="1">
                <a:latin typeface="Calibri" panose="020F0502020204030204" pitchFamily="34" charset="0"/>
                <a:cs typeface="Calibri" panose="020F0502020204030204" pitchFamily="34" charset="0"/>
              </a:rPr>
              <a:t>OpenVINO</a:t>
            </a:r>
            <a:r>
              <a:rPr lang="en-US" i="1" kern="0" dirty="0">
                <a:latin typeface="Calibri" panose="020F0502020204030204" pitchFamily="34" charset="0"/>
                <a:cs typeface="Calibri" panose="020F0502020204030204" pitchFamily="34" charset="0"/>
              </a:rPr>
              <a:t>™ Toolkit</a:t>
            </a:r>
          </a:p>
        </p:txBody>
      </p:sp>
      <p:sp>
        <p:nvSpPr>
          <p:cNvPr id="276" name="TextBox 275"/>
          <p:cNvSpPr txBox="1"/>
          <p:nvPr/>
        </p:nvSpPr>
        <p:spPr>
          <a:xfrm>
            <a:off x="5664197" y="3981046"/>
            <a:ext cx="1910203" cy="5847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Intel® Deep Learning</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Deployment Toolkit</a:t>
            </a:r>
          </a:p>
        </p:txBody>
      </p:sp>
      <p:sp>
        <p:nvSpPr>
          <p:cNvPr id="277" name="TextBox 276"/>
          <p:cNvSpPr txBox="1"/>
          <p:nvPr/>
        </p:nvSpPr>
        <p:spPr>
          <a:xfrm>
            <a:off x="2716643" y="3969075"/>
            <a:ext cx="1668363" cy="584775"/>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Optimized CV </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C</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apabilities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8" name="Rounded Rectangle 277"/>
          <p:cNvSpPr/>
          <p:nvPr/>
        </p:nvSpPr>
        <p:spPr bwMode="auto">
          <a:xfrm>
            <a:off x="574040" y="5222443"/>
            <a:ext cx="11003280" cy="447167"/>
          </a:xfrm>
          <a:prstGeom prst="roundRect">
            <a:avLst/>
          </a:prstGeom>
          <a:solidFill>
            <a:schemeClr val="tx2">
              <a:lumMod val="20000"/>
              <a:lumOff val="80000"/>
              <a:alpha val="80000"/>
            </a:schemeClr>
          </a:solidFill>
          <a:ln w="9525" cap="flat" cmpd="sng" algn="ctr">
            <a:solidFill>
              <a:srgbClr val="003C71"/>
            </a:solidFill>
            <a:prstDash val="solid"/>
          </a:ln>
          <a:effectLst/>
        </p:spPr>
        <p:txBody>
          <a:bodyPr tIns="0" rtlCol="0" anchor="t" anchorCtr="0"/>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3C71">
                  <a:lumMod val="75000"/>
                </a:srgbClr>
              </a:solidFill>
              <a:effectLst/>
              <a:uLnTx/>
              <a:uFillTx/>
              <a:latin typeface="Intel Clear Pro"/>
              <a:ea typeface="+mn-ea"/>
              <a:cs typeface="+mn-cs"/>
            </a:endParaRPr>
          </a:p>
        </p:txBody>
      </p:sp>
      <p:sp>
        <p:nvSpPr>
          <p:cNvPr id="279" name="TextBox 278"/>
          <p:cNvSpPr txBox="1"/>
          <p:nvPr/>
        </p:nvSpPr>
        <p:spPr>
          <a:xfrm>
            <a:off x="641642" y="5337204"/>
            <a:ext cx="1634911" cy="261610"/>
          </a:xfrm>
          <a:prstGeom prst="rect">
            <a:avLst/>
          </a:prstGeom>
          <a:noFill/>
        </p:spPr>
        <p:txBody>
          <a:bodyPr vert="horz" wrap="square" lIns="0" tIns="0" rIns="0" bIns="0" rtlCol="0" anchor="ctr" anchorCtr="0">
            <a:spAutoFit/>
          </a:bodyPr>
          <a:lstStyle>
            <a:defPPr>
              <a:defRPr lang="en-US"/>
            </a:defPPr>
            <a:lvl1pPr defTabSz="457200">
              <a:lnSpc>
                <a:spcPct val="85000"/>
              </a:lnSpc>
              <a:defRPr sz="2400" b="1">
                <a:solidFill>
                  <a:srgbClr val="FFFF00"/>
                </a:solidFill>
                <a:latin typeface="Arial" panose="020B0604020202020204" pitchFamily="34" charset="0"/>
                <a:cs typeface="Arial" panose="020B0604020202020204" pitchFamily="34" charset="0"/>
              </a:defRPr>
            </a:lvl1pPr>
            <a:lvl2pPr defTabSz="457200"/>
            <a:lvl3pPr defTabSz="457200"/>
            <a:lvl4pPr defTabSz="457200"/>
            <a:lvl5pPr defTabSz="457200"/>
            <a:lvl6pPr defTabSz="457200"/>
            <a:lvl7pPr defTabSz="457200"/>
            <a:lvl8pPr defTabSz="457200"/>
            <a:lvl9pPr defTabSz="457200"/>
          </a:lstStyle>
          <a:p>
            <a:pPr marL="0" marR="0" lvl="0" indent="0" algn="l" defTabSz="609585" rtl="0" eaLnBrk="1" fontAlgn="auto" latinLnBrk="0" hangingPunct="1">
              <a:lnSpc>
                <a:spcPct val="85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Tools</a:t>
            </a:r>
          </a:p>
        </p:txBody>
      </p:sp>
      <p:sp>
        <p:nvSpPr>
          <p:cNvPr id="280" name="TextBox 279"/>
          <p:cNvSpPr txBox="1"/>
          <p:nvPr/>
        </p:nvSpPr>
        <p:spPr>
          <a:xfrm>
            <a:off x="3466237" y="5240587"/>
            <a:ext cx="3981451" cy="3693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Compiler, Analyzers, Debuggers</a:t>
            </a:r>
          </a:p>
        </p:txBody>
      </p:sp>
      <p:sp>
        <p:nvSpPr>
          <p:cNvPr id="281" name="Rectangle 280"/>
          <p:cNvSpPr/>
          <p:nvPr/>
        </p:nvSpPr>
        <p:spPr>
          <a:xfrm>
            <a:off x="8238965" y="6057190"/>
            <a:ext cx="768099" cy="277064"/>
          </a:xfrm>
          <a:prstGeom prst="rect">
            <a:avLst/>
          </a:prstGeom>
        </p:spPr>
        <p:txBody>
          <a:bodyPr wrap="square" anchor="ctr" anchorCtr="0">
            <a:spAutoFit/>
          </a:bodyPr>
          <a:lstStyle/>
          <a:p>
            <a:pPr marL="0" marR="0" lvl="0" indent="0" algn="l" defTabSz="913532" rtl="0" eaLnBrk="1" fontAlgn="auto" latinLnBrk="0" hangingPunct="1">
              <a:lnSpc>
                <a:spcPct val="85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DAAL</a:t>
            </a:r>
          </a:p>
        </p:txBody>
      </p:sp>
      <p:sp>
        <p:nvSpPr>
          <p:cNvPr id="282" name="Rectangle 281"/>
          <p:cNvSpPr/>
          <p:nvPr/>
        </p:nvSpPr>
        <p:spPr>
          <a:xfrm>
            <a:off x="5836678" y="5819911"/>
            <a:ext cx="1522729" cy="458587"/>
          </a:xfrm>
          <a:prstGeom prst="rect">
            <a:avLst/>
          </a:prstGeom>
        </p:spPr>
        <p:txBody>
          <a:bodyPr wrap="square" anchor="ctr" anchorCtr="0">
            <a:spAutoFit/>
          </a:bodyPr>
          <a:lstStyle/>
          <a:p>
            <a:pPr marL="0" marR="0" lvl="0" indent="0" algn="l" defTabSz="913532" rtl="0" eaLnBrk="1" fontAlgn="auto" latinLnBrk="0" hangingPunct="1">
              <a:lnSpc>
                <a:spcPct val="85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Intel® </a:t>
            </a:r>
            <a:b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b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MKL-DNN </a:t>
            </a:r>
          </a:p>
        </p:txBody>
      </p:sp>
      <p:sp>
        <p:nvSpPr>
          <p:cNvPr id="283" name="Rectangle 282"/>
          <p:cNvSpPr/>
          <p:nvPr/>
        </p:nvSpPr>
        <p:spPr>
          <a:xfrm>
            <a:off x="6962406" y="5892010"/>
            <a:ext cx="1004489" cy="277064"/>
          </a:xfrm>
          <a:prstGeom prst="rect">
            <a:avLst/>
          </a:prstGeom>
        </p:spPr>
        <p:txBody>
          <a:bodyPr wrap="square" anchor="ctr" anchorCtr="0">
            <a:spAutoFit/>
          </a:bodyPr>
          <a:lstStyle/>
          <a:p>
            <a:pPr marL="0" marR="0" lvl="0" indent="0" algn="l" defTabSz="913532" rtl="0" eaLnBrk="1" fontAlgn="auto" latinLnBrk="0" hangingPunct="1">
              <a:lnSpc>
                <a:spcPct val="85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CL-DNN</a:t>
            </a:r>
          </a:p>
        </p:txBody>
      </p:sp>
      <p:pic>
        <p:nvPicPr>
          <p:cNvPr id="284" name="Picture 2" descr="Image result for intel MKL 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87411" y="5769809"/>
            <a:ext cx="571903" cy="500415"/>
          </a:xfrm>
          <a:prstGeom prst="rect">
            <a:avLst/>
          </a:prstGeom>
          <a:noFill/>
          <a:extLst>
            <a:ext uri="{909E8E84-426E-40DD-AFC4-6F175D3DCCD1}">
              <a14:hiddenFill xmlns:a14="http://schemas.microsoft.com/office/drawing/2010/main">
                <a:solidFill>
                  <a:srgbClr val="FFFFFF"/>
                </a:solidFill>
              </a14:hiddenFill>
            </a:ext>
          </a:extLst>
        </p:spPr>
      </p:pic>
      <p:sp>
        <p:nvSpPr>
          <p:cNvPr id="285" name="Rectangle 284"/>
          <p:cNvSpPr/>
          <p:nvPr/>
        </p:nvSpPr>
        <p:spPr>
          <a:xfrm>
            <a:off x="8041198" y="5857968"/>
            <a:ext cx="1309289" cy="277064"/>
          </a:xfrm>
          <a:prstGeom prst="rect">
            <a:avLst/>
          </a:prstGeom>
        </p:spPr>
        <p:txBody>
          <a:bodyPr wrap="square" anchor="ctr" anchorCtr="0">
            <a:spAutoFit/>
          </a:bodyPr>
          <a:lstStyle/>
          <a:p>
            <a:pPr marL="0" marR="0" lvl="0" indent="0" algn="l" defTabSz="913532" rtl="0" eaLnBrk="1" fontAlgn="auto" latinLnBrk="0" hangingPunct="1">
              <a:lnSpc>
                <a:spcPct val="85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Intel® MKL</a:t>
            </a:r>
          </a:p>
        </p:txBody>
      </p:sp>
      <p:grpSp>
        <p:nvGrpSpPr>
          <p:cNvPr id="286" name="Group 285"/>
          <p:cNvGrpSpPr/>
          <p:nvPr/>
        </p:nvGrpSpPr>
        <p:grpSpPr>
          <a:xfrm>
            <a:off x="9695700" y="5823287"/>
            <a:ext cx="1538682" cy="514162"/>
            <a:chOff x="8843004" y="3099655"/>
            <a:chExt cx="1538681" cy="514161"/>
          </a:xfrm>
        </p:grpSpPr>
        <p:sp>
          <p:nvSpPr>
            <p:cNvPr id="287" name="Rectangle 286"/>
            <p:cNvSpPr/>
            <p:nvPr/>
          </p:nvSpPr>
          <p:spPr>
            <a:xfrm>
              <a:off x="9108436" y="3363170"/>
              <a:ext cx="1273249" cy="250646"/>
            </a:xfrm>
            <a:prstGeom prst="rect">
              <a:avLst/>
            </a:prstGeom>
          </p:spPr>
          <p:txBody>
            <a:bodyPr wrap="square" anchor="ctr" anchorCtr="0">
              <a:spAutoFit/>
            </a:bodyPr>
            <a:lstStyle/>
            <a:p>
              <a:pPr marL="0" marR="0" lvl="0" indent="0" algn="l" defTabSz="685783" rtl="0" eaLnBrk="1" fontAlgn="auto" latinLnBrk="0" hangingPunct="1">
                <a:lnSpc>
                  <a:spcPct val="85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Intel </a:t>
              </a:r>
              <a:r>
                <a:rPr lang="en-US" sz="1200" kern="0" dirty="0">
                  <a:solidFill>
                    <a:prstClr val="black"/>
                  </a:solidFill>
                  <a:latin typeface="Calibri" panose="020F0502020204030204"/>
                </a:rPr>
                <a:t>distribution</a:t>
              </a: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88" name="Picture 6" descr="Image result for python logo white 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3004" y="3099655"/>
              <a:ext cx="1302294" cy="368235"/>
            </a:xfrm>
            <a:prstGeom prst="rect">
              <a:avLst/>
            </a:prstGeom>
            <a:noFill/>
            <a:extLst>
              <a:ext uri="{909E8E84-426E-40DD-AFC4-6F175D3DCCD1}">
                <a14:hiddenFill xmlns:a14="http://schemas.microsoft.com/office/drawing/2010/main">
                  <a:solidFill>
                    <a:srgbClr val="FFFFFF"/>
                  </a:solidFill>
                </a14:hiddenFill>
              </a:ext>
            </a:extLst>
          </p:spPr>
        </p:pic>
      </p:grpSp>
      <p:pic>
        <p:nvPicPr>
          <p:cNvPr id="289" name="Picture 8" descr="Image result for deep learning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58657" y="5852982"/>
            <a:ext cx="772956" cy="533340"/>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0" descr="Image result for intel compilers"/>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05128" y="5101393"/>
            <a:ext cx="617373" cy="540203"/>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2" descr="Image result for intel vtune logo"/>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7096" y="5086847"/>
            <a:ext cx="540605" cy="604151"/>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descr="Intel® System Studi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806421" y="5118065"/>
            <a:ext cx="523531" cy="523531"/>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4" descr="Intel® Parallel Studio X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236103" y="5101395"/>
            <a:ext cx="525004" cy="525004"/>
          </a:xfrm>
          <a:prstGeom prst="rect">
            <a:avLst/>
          </a:prstGeom>
          <a:noFill/>
          <a:extLst>
            <a:ext uri="{909E8E84-426E-40DD-AFC4-6F175D3DCCD1}">
              <a14:hiddenFill xmlns:a14="http://schemas.microsoft.com/office/drawing/2010/main">
                <a:solidFill>
                  <a:srgbClr val="FFFFFF"/>
                </a:solidFill>
              </a14:hiddenFill>
            </a:ext>
          </a:extLst>
        </p:spPr>
      </p:pic>
      <p:pic>
        <p:nvPicPr>
          <p:cNvPr id="294" name="Picture 22" descr="Image result for OpenCL  transparent 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33152"/>
          <a:stretch/>
        </p:blipFill>
        <p:spPr bwMode="auto">
          <a:xfrm>
            <a:off x="4869366" y="5815523"/>
            <a:ext cx="640079" cy="403635"/>
          </a:xfrm>
          <a:prstGeom prst="rect">
            <a:avLst/>
          </a:prstGeom>
          <a:noFill/>
          <a:extLst>
            <a:ext uri="{909E8E84-426E-40DD-AFC4-6F175D3DCCD1}">
              <a14:hiddenFill xmlns:a14="http://schemas.microsoft.com/office/drawing/2010/main">
                <a:solidFill>
                  <a:srgbClr val="FFFFFF"/>
                </a:solidFill>
              </a14:hiddenFill>
            </a:ext>
          </a:extLst>
        </p:spPr>
      </p:pic>
      <p:sp>
        <p:nvSpPr>
          <p:cNvPr id="296" name="Rectangle 295"/>
          <p:cNvSpPr/>
          <p:nvPr/>
        </p:nvSpPr>
        <p:spPr>
          <a:xfrm>
            <a:off x="5106191" y="6082797"/>
            <a:ext cx="975768" cy="275460"/>
          </a:xfrm>
          <a:prstGeom prst="rect">
            <a:avLst/>
          </a:prstGeom>
        </p:spPr>
        <p:txBody>
          <a:bodyPr wrap="square" anchor="ctr" anchorCtr="0">
            <a:spAutoFit/>
          </a:bodyPr>
          <a:lstStyle/>
          <a:p>
            <a:pPr marL="0" marR="0" lvl="0" indent="0" algn="l" defTabSz="913532" rtl="0" eaLnBrk="1" fontAlgn="auto" latinLnBrk="0" hangingPunct="1">
              <a:lnSpc>
                <a:spcPct val="85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OpenCL™</a:t>
            </a:r>
          </a:p>
        </p:txBody>
      </p:sp>
      <p:grpSp>
        <p:nvGrpSpPr>
          <p:cNvPr id="297" name="Group 296"/>
          <p:cNvGrpSpPr/>
          <p:nvPr/>
        </p:nvGrpSpPr>
        <p:grpSpPr>
          <a:xfrm>
            <a:off x="9509579" y="5188030"/>
            <a:ext cx="1799811" cy="488210"/>
            <a:chOff x="9443147" y="2482234"/>
            <a:chExt cx="1799810" cy="488209"/>
          </a:xfrm>
        </p:grpSpPr>
        <p:pic>
          <p:nvPicPr>
            <p:cNvPr id="298" name="Picture 22" descr="Image result for OpenCL  transparent pn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b="33152"/>
            <a:stretch/>
          </p:blipFill>
          <p:spPr bwMode="auto">
            <a:xfrm>
              <a:off x="9812095" y="2482234"/>
              <a:ext cx="401220" cy="253010"/>
            </a:xfrm>
            <a:prstGeom prst="rect">
              <a:avLst/>
            </a:prstGeom>
            <a:noFill/>
            <a:extLst>
              <a:ext uri="{909E8E84-426E-40DD-AFC4-6F175D3DCCD1}">
                <a14:hiddenFill xmlns:a14="http://schemas.microsoft.com/office/drawing/2010/main">
                  <a:solidFill>
                    <a:srgbClr val="FFFFFF"/>
                  </a:solidFill>
                </a14:hiddenFill>
              </a:ext>
            </a:extLst>
          </p:spPr>
        </p:pic>
        <p:sp>
          <p:nvSpPr>
            <p:cNvPr id="299" name="Rectangle 298"/>
            <p:cNvSpPr/>
            <p:nvPr/>
          </p:nvSpPr>
          <p:spPr>
            <a:xfrm>
              <a:off x="9443147" y="2693380"/>
              <a:ext cx="1799810" cy="277063"/>
            </a:xfrm>
            <a:prstGeom prst="rect">
              <a:avLst/>
            </a:prstGeom>
          </p:spPr>
          <p:txBody>
            <a:bodyPr wrap="square" anchor="ctr" anchorCtr="0">
              <a:spAutoFit/>
            </a:bodyPr>
            <a:lstStyle/>
            <a:p>
              <a:pPr marL="0" marR="0" lvl="0" indent="0" algn="l" defTabSz="913532" rtl="0" eaLnBrk="1" fontAlgn="auto" latinLnBrk="0" hangingPunct="1">
                <a:lnSpc>
                  <a:spcPct val="85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panose="020F0502020204030204"/>
                  <a:ea typeface="+mn-ea"/>
                  <a:cs typeface="+mn-cs"/>
                </a:rPr>
                <a:t>OpenCL™  </a:t>
              </a:r>
              <a:r>
                <a:rPr kumimoji="0" lang="en-US" sz="1400" b="1" i="0" u="none" strike="noStrike" kern="0" cap="none" spc="0" normalizeH="0" baseline="0" noProof="0" dirty="0">
                  <a:ln>
                    <a:noFill/>
                  </a:ln>
                  <a:solidFill>
                    <a:prstClr val="black"/>
                  </a:solidFill>
                  <a:effectLst/>
                  <a:uLnTx/>
                  <a:uFillTx/>
                  <a:latin typeface="Calibri" panose="020F0502020204030204"/>
                  <a:ea typeface="+mn-ea"/>
                  <a:cs typeface="+mn-cs"/>
                </a:rPr>
                <a:t>SDK</a:t>
              </a:r>
              <a:endParaRPr kumimoji="0" lang="en-US" sz="1599"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300" name="TextBox 299"/>
          <p:cNvSpPr txBox="1"/>
          <p:nvPr/>
        </p:nvSpPr>
        <p:spPr>
          <a:xfrm>
            <a:off x="648453" y="5957547"/>
            <a:ext cx="1221755" cy="261610"/>
          </a:xfrm>
          <a:prstGeom prst="rect">
            <a:avLst/>
          </a:prstGeom>
          <a:noFill/>
        </p:spPr>
        <p:txBody>
          <a:bodyPr vert="horz" wrap="square" lIns="0" tIns="0" rIns="0" bIns="0" rtlCol="0" anchor="ctr" anchorCtr="0">
            <a:spAutoFit/>
          </a:bodyPr>
          <a:lstStyle>
            <a:defPPr>
              <a:defRPr lang="en-US"/>
            </a:defPPr>
            <a:lvl1pPr defTabSz="457200">
              <a:lnSpc>
                <a:spcPct val="85000"/>
              </a:lnSpc>
              <a:defRPr sz="2400" b="1">
                <a:solidFill>
                  <a:srgbClr val="FFFF00"/>
                </a:solidFill>
                <a:latin typeface="Arial" panose="020B0604020202020204" pitchFamily="34" charset="0"/>
                <a:cs typeface="Arial" panose="020B0604020202020204" pitchFamily="34" charset="0"/>
              </a:defRPr>
            </a:lvl1pPr>
            <a:lvl2pPr defTabSz="457200"/>
            <a:lvl3pPr defTabSz="457200"/>
            <a:lvl4pPr defTabSz="457200"/>
            <a:lvl5pPr defTabSz="457200"/>
            <a:lvl6pPr defTabSz="457200"/>
            <a:lvl7pPr defTabSz="457200"/>
            <a:lvl8pPr defTabSz="457200"/>
            <a:lvl9pPr defTabSz="457200"/>
          </a:lstStyle>
          <a:p>
            <a:pPr marL="0" marR="0" lvl="0" indent="0" algn="l" defTabSz="609585" rtl="0" eaLnBrk="1" fontAlgn="auto" latinLnBrk="0" hangingPunct="1">
              <a:lnSpc>
                <a:spcPct val="85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Libraries</a:t>
            </a:r>
            <a:endParaRPr kumimoji="0" lang="en-US" sz="24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301" name="Picture 2" descr="Image result for intel IPP"/>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124350" y="5756110"/>
            <a:ext cx="630911" cy="552047"/>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6" descr="tbb-large-product-plain"/>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174719" y="5769809"/>
            <a:ext cx="555655" cy="486199"/>
          </a:xfrm>
          <a:prstGeom prst="rect">
            <a:avLst/>
          </a:prstGeom>
          <a:noFill/>
          <a:extLst>
            <a:ext uri="{909E8E84-426E-40DD-AFC4-6F175D3DCCD1}">
              <a14:hiddenFill xmlns:a14="http://schemas.microsoft.com/office/drawing/2010/main">
                <a:solidFill>
                  <a:srgbClr val="FFFFFF"/>
                </a:solidFill>
              </a14:hiddenFill>
            </a:ext>
          </a:extLst>
        </p:spPr>
      </p:pic>
      <p:sp>
        <p:nvSpPr>
          <p:cNvPr id="304" name="TextBox 303"/>
          <p:cNvSpPr txBox="1"/>
          <p:nvPr/>
        </p:nvSpPr>
        <p:spPr>
          <a:xfrm>
            <a:off x="662681" y="4298524"/>
            <a:ext cx="1634911" cy="261610"/>
          </a:xfrm>
          <a:prstGeom prst="rect">
            <a:avLst/>
          </a:prstGeom>
          <a:noFill/>
        </p:spPr>
        <p:txBody>
          <a:bodyPr vert="horz" wrap="square" lIns="0" tIns="0" rIns="0" bIns="0" rtlCol="0" anchor="ctr" anchorCtr="0">
            <a:spAutoFit/>
          </a:bodyPr>
          <a:lstStyle>
            <a:defPPr>
              <a:defRPr lang="en-US"/>
            </a:defPPr>
            <a:lvl1pPr defTabSz="457200">
              <a:lnSpc>
                <a:spcPct val="85000"/>
              </a:lnSpc>
              <a:defRPr sz="2400" b="1">
                <a:solidFill>
                  <a:srgbClr val="FFFF00"/>
                </a:solidFill>
                <a:latin typeface="Arial" panose="020B0604020202020204" pitchFamily="34" charset="0"/>
                <a:cs typeface="Arial" panose="020B0604020202020204" pitchFamily="34" charset="0"/>
              </a:defRPr>
            </a:lvl1pPr>
            <a:lvl2pPr defTabSz="457200"/>
            <a:lvl3pPr defTabSz="457200"/>
            <a:lvl4pPr defTabSz="457200"/>
            <a:lvl5pPr defTabSz="457200"/>
            <a:lvl6pPr defTabSz="457200"/>
            <a:lvl7pPr defTabSz="457200"/>
            <a:lvl8pPr defTabSz="457200"/>
            <a:lvl9pPr defTabSz="457200"/>
          </a:lstStyle>
          <a:p>
            <a:pPr marL="0" marR="0" lvl="0" indent="0" algn="l" defTabSz="609585" rtl="0" eaLnBrk="1" fontAlgn="auto" latinLnBrk="0" hangingPunct="1">
              <a:lnSpc>
                <a:spcPct val="85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SDKs</a:t>
            </a:r>
          </a:p>
        </p:txBody>
      </p:sp>
      <p:sp>
        <p:nvSpPr>
          <p:cNvPr id="5" name="Title 4">
            <a:extLst>
              <a:ext uri="{FF2B5EF4-FFF2-40B4-BE49-F238E27FC236}">
                <a16:creationId xmlns:a16="http://schemas.microsoft.com/office/drawing/2014/main" id="{B80AF82A-0630-4A32-A657-8CBE5FACE6D7}"/>
              </a:ext>
            </a:extLst>
          </p:cNvPr>
          <p:cNvSpPr>
            <a:spLocks noGrp="1"/>
          </p:cNvSpPr>
          <p:nvPr>
            <p:ph type="title"/>
          </p:nvPr>
        </p:nvSpPr>
        <p:spPr>
          <a:xfrm>
            <a:off x="471951" y="304703"/>
            <a:ext cx="11248101" cy="674031"/>
          </a:xfrm>
        </p:spPr>
        <p:txBody>
          <a:bodyPr/>
          <a:lstStyle/>
          <a:p>
            <a:r>
              <a:rPr lang="en-US" sz="5400" dirty="0">
                <a:solidFill>
                  <a:schemeClr val="accent3"/>
                </a:solidFill>
                <a:ea typeface="Intel Clear"/>
                <a:cs typeface="Intel Clear"/>
              </a:rPr>
              <a:t>Putting </a:t>
            </a:r>
            <a:r>
              <a:rPr lang="en-US" sz="5400" dirty="0">
                <a:solidFill>
                  <a:schemeClr val="tx1"/>
                </a:solidFill>
                <a:ea typeface="Intel Clear"/>
                <a:cs typeface="Intel Clear"/>
              </a:rPr>
              <a:t>It All Together</a:t>
            </a:r>
            <a:endParaRPr lang="en-US" sz="5400" dirty="0">
              <a:solidFill>
                <a:schemeClr val="tx1"/>
              </a:solidFill>
            </a:endParaRPr>
          </a:p>
        </p:txBody>
      </p:sp>
      <p:sp>
        <p:nvSpPr>
          <p:cNvPr id="80" name="Rectangle 79"/>
          <p:cNvSpPr/>
          <p:nvPr/>
        </p:nvSpPr>
        <p:spPr>
          <a:xfrm>
            <a:off x="2752843" y="5793470"/>
            <a:ext cx="597229" cy="303353"/>
          </a:xfrm>
          <a:prstGeom prst="rect">
            <a:avLst/>
          </a:prstGeom>
        </p:spPr>
        <p:txBody>
          <a:bodyPr wrap="square" anchor="ctr" anchorCtr="0">
            <a:spAutoFit/>
          </a:bodyPr>
          <a:lstStyle/>
          <a:p>
            <a:pPr marL="0" marR="0" lvl="0" indent="0" algn="l" defTabSz="913532" rtl="0" eaLnBrk="1" fontAlgn="auto" latinLnBrk="0" hangingPunct="1">
              <a:lnSpc>
                <a:spcPct val="85000"/>
              </a:lnSpc>
              <a:spcBef>
                <a:spcPts val="0"/>
              </a:spcBef>
              <a:spcAft>
                <a:spcPts val="0"/>
              </a:spcAft>
              <a:buClrTx/>
              <a:buSzTx/>
              <a:buFontTx/>
              <a:buNone/>
              <a:tabLst/>
              <a:defRPr/>
            </a:pPr>
            <a:r>
              <a:rPr kumimoji="0" lang="en-US" sz="1599" b="0" i="0" u="none" strike="noStrike" kern="0" cap="none" spc="0" normalizeH="0" baseline="0" noProof="0" dirty="0">
                <a:ln>
                  <a:noFill/>
                </a:ln>
                <a:solidFill>
                  <a:prstClr val="black"/>
                </a:solidFill>
                <a:effectLst/>
                <a:uLnTx/>
                <a:uFillTx/>
                <a:latin typeface="Calibri" panose="020F0502020204030204"/>
                <a:ea typeface="+mn-ea"/>
                <a:cs typeface="+mn-cs"/>
              </a:rPr>
              <a:t>IPP</a:t>
            </a:r>
          </a:p>
        </p:txBody>
      </p:sp>
      <p:sp>
        <p:nvSpPr>
          <p:cNvPr id="81" name="Rectangle 80"/>
          <p:cNvSpPr/>
          <p:nvPr/>
        </p:nvSpPr>
        <p:spPr>
          <a:xfrm>
            <a:off x="3748487" y="5916736"/>
            <a:ext cx="611240" cy="303353"/>
          </a:xfrm>
          <a:prstGeom prst="rect">
            <a:avLst/>
          </a:prstGeom>
        </p:spPr>
        <p:txBody>
          <a:bodyPr wrap="square" anchor="ctr" anchorCtr="0">
            <a:spAutoFit/>
          </a:bodyPr>
          <a:lstStyle/>
          <a:p>
            <a:pPr marL="0" marR="0" lvl="0" indent="0" algn="l" defTabSz="913532" rtl="0" eaLnBrk="1" fontAlgn="auto" latinLnBrk="0" hangingPunct="1">
              <a:lnSpc>
                <a:spcPct val="85000"/>
              </a:lnSpc>
              <a:spcBef>
                <a:spcPts val="0"/>
              </a:spcBef>
              <a:spcAft>
                <a:spcPts val="0"/>
              </a:spcAft>
              <a:buClrTx/>
              <a:buSzTx/>
              <a:buFontTx/>
              <a:buNone/>
              <a:tabLst/>
              <a:defRPr/>
            </a:pPr>
            <a:r>
              <a:rPr kumimoji="0" lang="en-US" sz="1599" b="0" i="0" u="none" strike="noStrike" kern="0" cap="none" spc="0" normalizeH="0" baseline="0" noProof="0" dirty="0">
                <a:ln>
                  <a:noFill/>
                </a:ln>
                <a:solidFill>
                  <a:prstClr val="black"/>
                </a:solidFill>
                <a:effectLst/>
                <a:uLnTx/>
                <a:uFillTx/>
                <a:latin typeface="Calibri" panose="020F0502020204030204"/>
                <a:ea typeface="+mn-ea"/>
                <a:cs typeface="+mn-cs"/>
              </a:rPr>
              <a:t>TBB</a:t>
            </a:r>
          </a:p>
        </p:txBody>
      </p:sp>
      <p:grpSp>
        <p:nvGrpSpPr>
          <p:cNvPr id="2" name="Group 1">
            <a:extLst>
              <a:ext uri="{FF2B5EF4-FFF2-40B4-BE49-F238E27FC236}">
                <a16:creationId xmlns:a16="http://schemas.microsoft.com/office/drawing/2014/main" id="{933BD709-40C5-E14B-8DCB-CAC570A8BEEF}"/>
              </a:ext>
            </a:extLst>
          </p:cNvPr>
          <p:cNvGrpSpPr/>
          <p:nvPr/>
        </p:nvGrpSpPr>
        <p:grpSpPr>
          <a:xfrm>
            <a:off x="1570250" y="4243493"/>
            <a:ext cx="1286900" cy="461726"/>
            <a:chOff x="1570250" y="4072747"/>
            <a:chExt cx="1286900" cy="461726"/>
          </a:xfrm>
        </p:grpSpPr>
        <p:sp>
          <p:nvSpPr>
            <p:cNvPr id="241" name="Rectangle 240"/>
            <p:cNvSpPr/>
            <p:nvPr/>
          </p:nvSpPr>
          <p:spPr>
            <a:xfrm>
              <a:off x="1570250" y="4231120"/>
              <a:ext cx="1286900" cy="303353"/>
            </a:xfrm>
            <a:prstGeom prst="rect">
              <a:avLst/>
            </a:prstGeom>
          </p:spPr>
          <p:txBody>
            <a:bodyPr wrap="square" anchor="ctr" anchorCtr="0">
              <a:spAutoFit/>
            </a:bodyPr>
            <a:lstStyle/>
            <a:p>
              <a:pPr marL="0" marR="0" lvl="0" indent="0" algn="l" defTabSz="913532" rtl="0" eaLnBrk="1" fontAlgn="auto" latinLnBrk="0" hangingPunct="1">
                <a:lnSpc>
                  <a:spcPct val="85000"/>
                </a:lnSpc>
                <a:spcBef>
                  <a:spcPts val="0"/>
                </a:spcBef>
                <a:spcAft>
                  <a:spcPts val="0"/>
                </a:spcAft>
                <a:buClrTx/>
                <a:buSzTx/>
                <a:buFontTx/>
                <a:buNone/>
                <a:tabLst/>
                <a:defRPr/>
              </a:pPr>
              <a:r>
                <a:rPr kumimoji="0" lang="en-US" sz="1599" b="1" i="0" u="none" strike="noStrike" kern="0" cap="none" spc="0" normalizeH="0" baseline="0" noProof="0" dirty="0">
                  <a:ln>
                    <a:noFill/>
                  </a:ln>
                  <a:solidFill>
                    <a:prstClr val="black"/>
                  </a:solidFill>
                  <a:effectLst/>
                  <a:uLnTx/>
                  <a:uFillTx/>
                  <a:latin typeface="Calibri" panose="020F0502020204030204"/>
                  <a:ea typeface="+mn-ea"/>
                  <a:cs typeface="+mn-cs"/>
                </a:rPr>
                <a:t>OpenCV</a:t>
              </a:r>
              <a:endParaRPr kumimoji="0" lang="en-US" sz="1599"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8" name="TextBox 77">
              <a:extLst>
                <a:ext uri="{FF2B5EF4-FFF2-40B4-BE49-F238E27FC236}">
                  <a16:creationId xmlns:a16="http://schemas.microsoft.com/office/drawing/2014/main" id="{E34CF2D9-C873-1D4A-B51A-F400A9A2B5A6}"/>
                </a:ext>
              </a:extLst>
            </p:cNvPr>
            <p:cNvSpPr txBox="1"/>
            <p:nvPr/>
          </p:nvSpPr>
          <p:spPr>
            <a:xfrm flipH="1" flipV="1">
              <a:off x="2128344" y="4072747"/>
              <a:ext cx="294384" cy="277481"/>
            </a:xfrm>
            <a:prstGeom prst="rect">
              <a:avLst/>
            </a:prstGeom>
            <a:noFill/>
          </p:spPr>
          <p:txBody>
            <a:bodyPr vert="horz" wrap="square" lIns="0" tIns="0" rIns="0" bIns="0" rtlCol="0">
              <a:spAutoFit/>
            </a:bodyPr>
            <a:lstStyle/>
            <a:p>
              <a:r>
                <a:rPr lang="en-US" dirty="0">
                  <a:solidFill>
                    <a:srgbClr val="003C71"/>
                  </a:solidFill>
                </a:rPr>
                <a:t>*</a:t>
              </a:r>
            </a:p>
          </p:txBody>
        </p:sp>
      </p:grpSp>
      <p:sp>
        <p:nvSpPr>
          <p:cNvPr id="6" name="Rectangle 5">
            <a:extLst>
              <a:ext uri="{FF2B5EF4-FFF2-40B4-BE49-F238E27FC236}">
                <a16:creationId xmlns:a16="http://schemas.microsoft.com/office/drawing/2014/main" id="{9EEFCE0D-5D3C-4985-84B9-DE911BB51733}"/>
              </a:ext>
            </a:extLst>
          </p:cNvPr>
          <p:cNvSpPr/>
          <p:nvPr/>
        </p:nvSpPr>
        <p:spPr>
          <a:xfrm>
            <a:off x="472080" y="987885"/>
            <a:ext cx="11247971" cy="923330"/>
          </a:xfrm>
          <a:prstGeom prst="rect">
            <a:avLst/>
          </a:prstGeom>
        </p:spPr>
        <p:txBody>
          <a:bodyPr wrap="square">
            <a:spAutoFit/>
          </a:bodyPr>
          <a:lstStyle/>
          <a:p>
            <a:r>
              <a:rPr lang="en-US" dirty="0"/>
              <a:t>A major challenge is to get all these tool and libraries to work together in the best possible way to minimize development time and optimize system power/performance.</a:t>
            </a:r>
            <a:br>
              <a:rPr lang="en-US" dirty="0"/>
            </a:br>
            <a:r>
              <a:rPr lang="en-US" dirty="0"/>
              <a:t>A good way to abstract that workload is using an end-to-end pipeline</a:t>
            </a:r>
          </a:p>
        </p:txBody>
      </p:sp>
    </p:spTree>
    <p:extLst>
      <p:ext uri="{BB962C8B-B14F-4D97-AF65-F5344CB8AC3E}">
        <p14:creationId xmlns:p14="http://schemas.microsoft.com/office/powerpoint/2010/main" val="30985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3">
                    <a:alpha val="90000"/>
                  </a:schemeClr>
                </a:solidFill>
                <a:ea typeface="Intel Clear Light" panose="020B0404020203020204" pitchFamily="34" charset="0"/>
                <a:cs typeface="Intel Clear Light" panose="020B0404020203020204" pitchFamily="34" charset="0"/>
              </a:rPr>
              <a:t>Call</a:t>
            </a:r>
            <a:r>
              <a:rPr lang="en-US" dirty="0">
                <a:ea typeface="Intel Clear Light" panose="020B0404020203020204" pitchFamily="34" charset="0"/>
                <a:cs typeface="Intel Clear Light" panose="020B0404020203020204" pitchFamily="34" charset="0"/>
              </a:rPr>
              <a:t> to Action and Resources</a:t>
            </a:r>
            <a:endParaRPr lang="en-US" dirty="0">
              <a:latin typeface="+mj-lt"/>
              <a:ea typeface="Intel Clear Light" panose="020B0404020203020204" pitchFamily="34" charset="0"/>
              <a:cs typeface="Intel Clear Light" panose="020B0404020203020204" pitchFamily="34" charset="0"/>
            </a:endParaRPr>
          </a:p>
        </p:txBody>
      </p:sp>
      <p:sp>
        <p:nvSpPr>
          <p:cNvPr id="4" name="Text Placeholder 3">
            <a:extLst>
              <a:ext uri="{FF2B5EF4-FFF2-40B4-BE49-F238E27FC236}">
                <a16:creationId xmlns:a16="http://schemas.microsoft.com/office/drawing/2014/main" id="{E87D78DA-8071-431E-9FFB-448C8542CD75}"/>
              </a:ext>
            </a:extLst>
          </p:cNvPr>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fld id="{EE2556C5-CE8C-6547-B838-EA80C61A4AF7}" type="slidenum">
              <a:rPr lang="en-US" smtClean="0">
                <a:solidFill>
                  <a:prstClr val="white"/>
                </a:solidFill>
              </a:rPr>
              <a:pPr/>
              <a:t>35</a:t>
            </a:fld>
            <a:endParaRPr lang="en-US" dirty="0">
              <a:solidFill>
                <a:prstClr val="white"/>
              </a:solidFill>
            </a:endParaRPr>
          </a:p>
        </p:txBody>
      </p:sp>
      <p:sp>
        <p:nvSpPr>
          <p:cNvPr id="9" name="Content Placeholder 8">
            <a:extLst>
              <a:ext uri="{FF2B5EF4-FFF2-40B4-BE49-F238E27FC236}">
                <a16:creationId xmlns:a16="http://schemas.microsoft.com/office/drawing/2014/main" id="{7718A981-4009-4D1E-A55F-BAC89EDF1F1F}"/>
              </a:ext>
            </a:extLst>
          </p:cNvPr>
          <p:cNvSpPr>
            <a:spLocks noGrp="1"/>
          </p:cNvSpPr>
          <p:nvPr>
            <p:ph sz="quarter" idx="15"/>
          </p:nvPr>
        </p:nvSpPr>
        <p:spPr>
          <a:xfrm>
            <a:off x="471950" y="1233488"/>
            <a:ext cx="5526079" cy="4649787"/>
          </a:xfrm>
        </p:spPr>
        <p:txBody>
          <a:bodyPr/>
          <a:lstStyle/>
          <a:p>
            <a:pPr>
              <a:spcBef>
                <a:spcPts val="0"/>
              </a:spcBef>
            </a:pPr>
            <a:r>
              <a:rPr lang="en-US" sz="2000" dirty="0">
                <a:latin typeface="+mn-lt"/>
              </a:rPr>
              <a:t>Download</a:t>
            </a:r>
            <a:r>
              <a:rPr lang="en-US" sz="2000" dirty="0">
                <a:solidFill>
                  <a:schemeClr val="tx2"/>
                </a:solidFill>
                <a:latin typeface="+mn-lt"/>
              </a:rPr>
              <a:t> </a:t>
            </a:r>
            <a:r>
              <a:rPr lang="en-US" sz="2000" dirty="0">
                <a:solidFill>
                  <a:schemeClr val="tx2"/>
                </a:solidFill>
                <a:latin typeface="+mn-lt"/>
                <a:sym typeface="Wingdings 3" panose="05040102010807070707" pitchFamily="18" charset="2"/>
              </a:rPr>
              <a:t></a:t>
            </a:r>
            <a:endParaRPr lang="en-US" sz="2000" dirty="0">
              <a:solidFill>
                <a:schemeClr val="tx2"/>
              </a:solidFill>
              <a:latin typeface="+mn-lt"/>
              <a:hlinkClick r:id="rId3" action="ppaction://hlinkfile"/>
            </a:endParaRPr>
          </a:p>
          <a:p>
            <a:pPr>
              <a:spcBef>
                <a:spcPts val="0"/>
              </a:spcBef>
            </a:pPr>
            <a:r>
              <a:rPr lang="en-US" sz="2000" u="sng" dirty="0">
                <a:latin typeface="+mn-lt"/>
                <a:hlinkClick r:id="rId3" action="ppaction://hlinkfile"/>
              </a:rPr>
              <a:t>Free Intel® Distribution of </a:t>
            </a:r>
            <a:r>
              <a:rPr lang="en-US" sz="2000" u="sng" dirty="0" err="1">
                <a:latin typeface="+mn-lt"/>
                <a:hlinkClick r:id="rId3" action="ppaction://hlinkfile"/>
              </a:rPr>
              <a:t>OpenVINO</a:t>
            </a:r>
            <a:r>
              <a:rPr lang="en-US" sz="2000" u="sng" dirty="0">
                <a:latin typeface="+mn-lt"/>
                <a:hlinkClick r:id="rId3" action="ppaction://hlinkfile"/>
              </a:rPr>
              <a:t>™ toolkit </a:t>
            </a:r>
            <a:endParaRPr lang="en-US" sz="2000" dirty="0">
              <a:latin typeface="+mn-lt"/>
            </a:endParaRPr>
          </a:p>
          <a:p>
            <a:pPr>
              <a:spcBef>
                <a:spcPts val="0"/>
              </a:spcBef>
            </a:pPr>
            <a:r>
              <a:rPr lang="en-US" sz="2000" dirty="0">
                <a:latin typeface="+mn-lt"/>
              </a:rPr>
              <a:t> </a:t>
            </a:r>
            <a:endParaRPr lang="en-US" sz="2000" dirty="0">
              <a:solidFill>
                <a:schemeClr val="accent1"/>
              </a:solidFill>
              <a:latin typeface="+mn-lt"/>
            </a:endParaRPr>
          </a:p>
          <a:p>
            <a:pPr>
              <a:spcAft>
                <a:spcPts val="800"/>
              </a:spcAft>
            </a:pPr>
            <a:r>
              <a:rPr lang="en-US" sz="2000" dirty="0">
                <a:latin typeface="+mn-lt"/>
              </a:rPr>
              <a:t>Get started quickly with:</a:t>
            </a:r>
          </a:p>
          <a:p>
            <a:pPr marL="380990" indent="-228594">
              <a:spcBef>
                <a:spcPts val="0"/>
              </a:spcBef>
              <a:spcAft>
                <a:spcPts val="800"/>
              </a:spcAft>
              <a:buClr>
                <a:schemeClr val="tx2"/>
              </a:buClr>
              <a:buFont typeface="Wingdings" panose="05000000000000000000" pitchFamily="2" charset="2"/>
              <a:buChar char="§"/>
            </a:pPr>
            <a:r>
              <a:rPr lang="en-US" sz="2000" u="sng" dirty="0">
                <a:latin typeface="+mn-lt"/>
                <a:hlinkClick r:id="rId4"/>
              </a:rPr>
              <a:t>Developer resources</a:t>
            </a:r>
            <a:endParaRPr lang="en-US" sz="2000" dirty="0">
              <a:latin typeface="+mn-lt"/>
            </a:endParaRPr>
          </a:p>
          <a:p>
            <a:pPr marL="380990" indent="-228594">
              <a:spcBef>
                <a:spcPts val="0"/>
              </a:spcBef>
              <a:spcAft>
                <a:spcPts val="800"/>
              </a:spcAft>
              <a:buClr>
                <a:schemeClr val="tx2"/>
              </a:buClr>
              <a:buFont typeface="Wingdings" panose="05000000000000000000" pitchFamily="2" charset="2"/>
              <a:buChar char="§"/>
            </a:pPr>
            <a:r>
              <a:rPr lang="en-US" sz="2000" dirty="0">
                <a:solidFill>
                  <a:schemeClr val="tx2"/>
                </a:solidFill>
                <a:latin typeface="+mn-lt"/>
                <a:hlinkClick r:id="rId5"/>
              </a:rPr>
              <a:t>O</a:t>
            </a:r>
            <a:r>
              <a:rPr lang="en-US" sz="2000" u="sng" dirty="0">
                <a:latin typeface="+mn-lt"/>
                <a:hlinkClick r:id="rId5"/>
              </a:rPr>
              <a:t>nline webinars, tool how-</a:t>
            </a:r>
            <a:r>
              <a:rPr lang="en-US" sz="2000" u="sng" dirty="0" err="1">
                <a:latin typeface="+mn-lt"/>
                <a:hlinkClick r:id="rId5"/>
              </a:rPr>
              <a:t>tos</a:t>
            </a:r>
            <a:r>
              <a:rPr lang="en-US" sz="2000" u="sng" dirty="0">
                <a:latin typeface="+mn-lt"/>
                <a:hlinkClick r:id="rId5"/>
              </a:rPr>
              <a:t> &amp; quick tips</a:t>
            </a:r>
            <a:r>
              <a:rPr lang="en-US" sz="2000" dirty="0">
                <a:latin typeface="+mn-lt"/>
              </a:rPr>
              <a:t> </a:t>
            </a:r>
          </a:p>
          <a:p>
            <a:pPr marL="380990" indent="-228594">
              <a:spcBef>
                <a:spcPts val="0"/>
              </a:spcBef>
              <a:spcAft>
                <a:spcPts val="800"/>
              </a:spcAft>
              <a:buClr>
                <a:schemeClr val="tx2"/>
              </a:buClr>
              <a:buFont typeface="Wingdings" panose="05000000000000000000" pitchFamily="2" charset="2"/>
              <a:buChar char="§"/>
            </a:pPr>
            <a:r>
              <a:rPr lang="en-US" sz="2000" dirty="0">
                <a:solidFill>
                  <a:srgbClr val="002060"/>
                </a:solidFill>
                <a:latin typeface="+mn-lt"/>
                <a:hlinkClick r:id="rId6"/>
              </a:rPr>
              <a:t>Hands-on developer workshops</a:t>
            </a:r>
            <a:endParaRPr lang="en-US" sz="2000" dirty="0">
              <a:solidFill>
                <a:srgbClr val="002060"/>
              </a:solidFill>
              <a:latin typeface="+mn-lt"/>
            </a:endParaRPr>
          </a:p>
          <a:p>
            <a:r>
              <a:rPr lang="en-US" sz="2000" dirty="0">
                <a:latin typeface="+mn-lt"/>
              </a:rPr>
              <a:t>Support</a:t>
            </a:r>
            <a:r>
              <a:rPr lang="en-US" sz="2000" dirty="0">
                <a:solidFill>
                  <a:schemeClr val="tx2"/>
                </a:solidFill>
                <a:latin typeface="+mn-lt"/>
              </a:rPr>
              <a:t>  </a:t>
            </a:r>
          </a:p>
          <a:p>
            <a:pPr marL="380990" indent="-224361">
              <a:buFont typeface="Wingdings" panose="05000000000000000000" pitchFamily="2" charset="2"/>
              <a:buChar char="§"/>
            </a:pPr>
            <a:r>
              <a:rPr lang="en-US" sz="2000" dirty="0">
                <a:latin typeface="+mn-lt"/>
              </a:rPr>
              <a:t>Connect with Intel engineers &amp; computer vision experts at the public </a:t>
            </a:r>
            <a:r>
              <a:rPr lang="en-US" sz="2000" dirty="0">
                <a:solidFill>
                  <a:schemeClr val="tx2"/>
                </a:solidFill>
                <a:latin typeface="+mn-lt"/>
                <a:hlinkClick r:id="rId7"/>
              </a:rPr>
              <a:t>Community Forum</a:t>
            </a:r>
            <a:endParaRPr lang="en-US" sz="2000" dirty="0">
              <a:solidFill>
                <a:schemeClr val="accent1"/>
              </a:solidFill>
              <a:latin typeface="+mn-lt"/>
            </a:endParaRPr>
          </a:p>
          <a:p>
            <a:endParaRPr lang="en-US" sz="2000" dirty="0">
              <a:latin typeface="+mn-lt"/>
            </a:endParaRPr>
          </a:p>
        </p:txBody>
      </p:sp>
      <p:sp>
        <p:nvSpPr>
          <p:cNvPr id="7" name="Rectangle 6"/>
          <p:cNvSpPr/>
          <p:nvPr/>
        </p:nvSpPr>
        <p:spPr>
          <a:xfrm>
            <a:off x="7897608" y="1309231"/>
            <a:ext cx="2790701" cy="289757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prstClr val="white"/>
              </a:solidFill>
            </a:endParaRPr>
          </a:p>
        </p:txBody>
      </p:sp>
      <p:sp>
        <p:nvSpPr>
          <p:cNvPr id="8" name="TextBox 7"/>
          <p:cNvSpPr txBox="1"/>
          <p:nvPr/>
        </p:nvSpPr>
        <p:spPr>
          <a:xfrm>
            <a:off x="139033" y="6176866"/>
            <a:ext cx="5745300" cy="164212"/>
          </a:xfrm>
          <a:prstGeom prst="rect">
            <a:avLst/>
          </a:prstGeom>
          <a:noFill/>
        </p:spPr>
        <p:txBody>
          <a:bodyPr vert="horz" wrap="square" lIns="0" tIns="0" rIns="0" bIns="0" rtlCol="0">
            <a:spAutoFit/>
          </a:bodyPr>
          <a:lstStyle/>
          <a:p>
            <a:r>
              <a:rPr lang="en-US" sz="1067" spc="-27" dirty="0">
                <a:solidFill>
                  <a:srgbClr val="B1BABF">
                    <a:lumMod val="50000"/>
                  </a:srgbClr>
                </a:solidFill>
              </a:rPr>
              <a:t>Select Intel customers may contact their Intel representative for issues beyond forum support. </a:t>
            </a:r>
          </a:p>
        </p:txBody>
      </p:sp>
      <p:pic>
        <p:nvPicPr>
          <p:cNvPr id="11" name="Content Placeholder 3">
            <a:extLst>
              <a:ext uri="{FF2B5EF4-FFF2-40B4-BE49-F238E27FC236}">
                <a16:creationId xmlns:a16="http://schemas.microsoft.com/office/drawing/2014/main" id="{1778C5E4-D8C6-481A-9133-2A404A4BA551}"/>
              </a:ext>
            </a:extLst>
          </p:cNvPr>
          <p:cNvPicPr>
            <a:picLocks noGrp="1" noChangeAspect="1"/>
          </p:cNvPicPr>
          <p:nvPr>
            <p:ph sz="quarter" idx="16"/>
          </p:nvPr>
        </p:nvPicPr>
        <p:blipFill rotWithShape="1">
          <a:blip r:embed="rId8">
            <a:extLst>
              <a:ext uri="{28A0092B-C50C-407E-A947-70E740481C1C}">
                <a14:useLocalDpi xmlns:a14="http://schemas.microsoft.com/office/drawing/2010/main" val="0"/>
              </a:ext>
            </a:extLst>
          </a:blip>
          <a:srcRect l="41329" r="6922"/>
          <a:stretch/>
        </p:blipFill>
        <p:spPr>
          <a:xfrm>
            <a:off x="6654620" y="1233488"/>
            <a:ext cx="4600934" cy="4649787"/>
          </a:xfrm>
          <a:prstGeom prst="rect">
            <a:avLst/>
          </a:prstGeom>
        </p:spPr>
      </p:pic>
    </p:spTree>
    <p:extLst>
      <p:ext uri="{BB962C8B-B14F-4D97-AF65-F5344CB8AC3E}">
        <p14:creationId xmlns:p14="http://schemas.microsoft.com/office/powerpoint/2010/main" val="369623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65BC4C-E06B-4DEF-A75C-CD5E80CF8070}"/>
              </a:ext>
            </a:extLst>
          </p:cNvPr>
          <p:cNvSpPr>
            <a:spLocks noGrp="1"/>
          </p:cNvSpPr>
          <p:nvPr>
            <p:ph type="ctrTitle"/>
          </p:nvPr>
        </p:nvSpPr>
        <p:spPr>
          <a:xfrm>
            <a:off x="462846" y="2943246"/>
            <a:ext cx="11257205" cy="1815882"/>
          </a:xfrm>
        </p:spPr>
        <p:txBody>
          <a:bodyPr/>
          <a:lstStyle/>
          <a:p>
            <a:r>
              <a:rPr lang="en-US" sz="8000" dirty="0">
                <a:solidFill>
                  <a:schemeClr val="accent3">
                    <a:alpha val="90000"/>
                  </a:schemeClr>
                </a:solidFill>
                <a:latin typeface="Intel Clear Pro" panose="020B0804020202060201" pitchFamily="34" charset="77"/>
                <a:ea typeface="Intel Clear Pro" panose="020B0804020202060201" pitchFamily="34" charset="77"/>
                <a:cs typeface="Intel Clear Pro" panose="020B0804020202060201" pitchFamily="34" charset="77"/>
              </a:rPr>
              <a:t>IOT</a:t>
            </a:r>
            <a:r>
              <a:rPr lang="en-US" sz="8000" dirty="0">
                <a:latin typeface="Intel Clear Pro" panose="020B0804020202060201" pitchFamily="34" charset="77"/>
                <a:ea typeface="Intel Clear Pro" panose="020B0804020202060201" pitchFamily="34" charset="77"/>
                <a:cs typeface="Intel Clear Pro" panose="020B0804020202060201" pitchFamily="34" charset="77"/>
              </a:rPr>
              <a:t> dev cloud</a:t>
            </a:r>
            <a:br>
              <a:rPr lang="en-US" sz="8000" dirty="0">
                <a:latin typeface="Intel Clear Pro" panose="020B0804020202060201" pitchFamily="34" charset="77"/>
                <a:ea typeface="Intel Clear Pro" panose="020B0804020202060201" pitchFamily="34" charset="77"/>
                <a:cs typeface="Intel Clear Pro" panose="020B0804020202060201" pitchFamily="34" charset="77"/>
              </a:rPr>
            </a:br>
            <a:r>
              <a:rPr lang="en-US" sz="8000" dirty="0">
                <a:latin typeface="Intel Clear Pro" panose="020B0804020202060201" pitchFamily="34" charset="77"/>
                <a:ea typeface="Intel Clear Pro" panose="020B0804020202060201" pitchFamily="34" charset="77"/>
                <a:cs typeface="Intel Clear Pro" panose="020B0804020202060201" pitchFamily="34" charset="77"/>
              </a:rPr>
              <a:t>by Intel®</a:t>
            </a:r>
            <a:endParaRPr lang="en-US" dirty="0"/>
          </a:p>
        </p:txBody>
      </p:sp>
      <p:sp>
        <p:nvSpPr>
          <p:cNvPr id="5" name="Text Placeholder 4">
            <a:extLst>
              <a:ext uri="{FF2B5EF4-FFF2-40B4-BE49-F238E27FC236}">
                <a16:creationId xmlns:a16="http://schemas.microsoft.com/office/drawing/2014/main" id="{CED11627-40CA-41C1-87B3-54F1F8FE09B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1530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uttered room&#10;&#10;Description generated with very high confidence">
            <a:extLst>
              <a:ext uri="{FF2B5EF4-FFF2-40B4-BE49-F238E27FC236}">
                <a16:creationId xmlns:a16="http://schemas.microsoft.com/office/drawing/2014/main" id="{3CF7D5C4-51AF-4F4F-9DC8-316084FD6199}"/>
              </a:ext>
            </a:extLst>
          </p:cNvPr>
          <p:cNvPicPr>
            <a:picLocks noChangeAspect="1"/>
          </p:cNvPicPr>
          <p:nvPr/>
        </p:nvPicPr>
        <p:blipFill rotWithShape="1">
          <a:blip r:embed="rId3"/>
          <a:srcRect b="16259"/>
          <a:stretch/>
        </p:blipFill>
        <p:spPr>
          <a:xfrm>
            <a:off x="1392124" y="32007"/>
            <a:ext cx="10836597" cy="6406893"/>
          </a:xfrm>
          <a:prstGeom prst="rect">
            <a:avLst/>
          </a:prstGeom>
        </p:spPr>
      </p:pic>
      <p:sp>
        <p:nvSpPr>
          <p:cNvPr id="8" name="Rectangle 7">
            <a:extLst>
              <a:ext uri="{FF2B5EF4-FFF2-40B4-BE49-F238E27FC236}">
                <a16:creationId xmlns:a16="http://schemas.microsoft.com/office/drawing/2014/main" id="{7BF1A0EB-363D-BA4C-B214-BBB088B05B18}"/>
              </a:ext>
            </a:extLst>
          </p:cNvPr>
          <p:cNvSpPr/>
          <p:nvPr/>
        </p:nvSpPr>
        <p:spPr>
          <a:xfrm>
            <a:off x="45704" y="21515"/>
            <a:ext cx="12192000" cy="6412033"/>
          </a:xfrm>
          <a:prstGeom prst="rect">
            <a:avLst/>
          </a:prstGeom>
          <a:gradFill flip="none" rotWithShape="1">
            <a:gsLst>
              <a:gs pos="46000">
                <a:schemeClr val="bg1"/>
              </a:gs>
              <a:gs pos="100000">
                <a:schemeClr val="bg1">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 name="Footer Placeholder 1">
            <a:extLst>
              <a:ext uri="{FF2B5EF4-FFF2-40B4-BE49-F238E27FC236}">
                <a16:creationId xmlns:a16="http://schemas.microsoft.com/office/drawing/2014/main" id="{82D6572B-2545-41F8-B6D1-34362650FD55}"/>
              </a:ext>
            </a:extLst>
          </p:cNvPr>
          <p:cNvSpPr>
            <a:spLocks noGrp="1"/>
          </p:cNvSpPr>
          <p:nvPr>
            <p:ph type="ftr" sz="quarter" idx="4294967295"/>
          </p:nvPr>
        </p:nvSpPr>
        <p:spPr/>
        <p:txBody>
          <a:bodyPr/>
          <a:lstStyle/>
          <a:p>
            <a:endParaRPr lang="en-US" dirty="0">
              <a:solidFill>
                <a:prstClr val="black"/>
              </a:solidFill>
            </a:endParaRPr>
          </a:p>
        </p:txBody>
      </p:sp>
      <p:sp>
        <p:nvSpPr>
          <p:cNvPr id="6" name="Content Placeholder 4">
            <a:extLst>
              <a:ext uri="{FF2B5EF4-FFF2-40B4-BE49-F238E27FC236}">
                <a16:creationId xmlns:a16="http://schemas.microsoft.com/office/drawing/2014/main" id="{30D04D9C-13F6-44D4-86A2-CDA3161C03CC}"/>
              </a:ext>
            </a:extLst>
          </p:cNvPr>
          <p:cNvSpPr txBox="1">
            <a:spLocks/>
          </p:cNvSpPr>
          <p:nvPr/>
        </p:nvSpPr>
        <p:spPr>
          <a:xfrm>
            <a:off x="6197603" y="1695826"/>
            <a:ext cx="5386916" cy="4567767"/>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800" kern="1200" baseline="0">
                <a:solidFill>
                  <a:srgbClr val="003C71"/>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800" kern="1200">
                <a:solidFill>
                  <a:srgbClr val="003C71"/>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600" kern="1200">
                <a:solidFill>
                  <a:srgbClr val="003C71"/>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rgbClr val="003C7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a:p>
        </p:txBody>
      </p:sp>
      <p:sp>
        <p:nvSpPr>
          <p:cNvPr id="5" name="Content Placeholder 4">
            <a:extLst>
              <a:ext uri="{FF2B5EF4-FFF2-40B4-BE49-F238E27FC236}">
                <a16:creationId xmlns:a16="http://schemas.microsoft.com/office/drawing/2014/main" id="{2CB157AB-B9BE-4E1E-BEE6-CB7F346EDF9E}"/>
              </a:ext>
            </a:extLst>
          </p:cNvPr>
          <p:cNvSpPr>
            <a:spLocks noGrp="1"/>
          </p:cNvSpPr>
          <p:nvPr>
            <p:ph sz="quarter" idx="13"/>
          </p:nvPr>
        </p:nvSpPr>
        <p:spPr>
          <a:xfrm>
            <a:off x="695959" y="1990551"/>
            <a:ext cx="7876541" cy="4678519"/>
          </a:xfrm>
          <a:noFill/>
          <a:ln w="9525" cap="flat" cmpd="sng" algn="ctr">
            <a:noFill/>
            <a:prstDash val="solid"/>
            <a:round/>
            <a:headEnd type="none" w="med" len="med"/>
            <a:tailEnd type="none" w="med" len="med"/>
          </a:ln>
          <a:effectLst>
            <a:glow rad="127000">
              <a:schemeClr val="bg1">
                <a:alpha val="86000"/>
              </a:schemeClr>
            </a:glow>
          </a:effectLst>
        </p:spPr>
        <p:style>
          <a:lnRef idx="0">
            <a:scrgbClr r="0" g="0" b="0"/>
          </a:lnRef>
          <a:fillRef idx="0">
            <a:scrgbClr r="0" g="0" b="0"/>
          </a:fillRef>
          <a:effectRef idx="0">
            <a:scrgbClr r="0" g="0" b="0"/>
          </a:effectRef>
          <a:fontRef idx="minor">
            <a:schemeClr val="dk1"/>
          </a:fontRef>
        </p:style>
        <p:txBody>
          <a:bodyPr/>
          <a:lstStyle/>
          <a:p>
            <a:br>
              <a:rPr lang="en-US" sz="2133" dirty="0">
                <a:solidFill>
                  <a:schemeClr val="tx2"/>
                </a:solidFill>
                <a:ea typeface="Intel Clear Pro" panose="020B0804020202060201" pitchFamily="34" charset="0"/>
                <a:cs typeface="Intel Clear Pro" panose="020B0804020202060201" pitchFamily="34" charset="0"/>
              </a:rPr>
            </a:br>
            <a:r>
              <a:rPr lang="en-US" sz="2000" dirty="0">
                <a:solidFill>
                  <a:schemeClr val="tx2"/>
                </a:solidFill>
                <a:ea typeface="Intel Clear Pro" panose="020B0804020202060201" pitchFamily="34" charset="0"/>
                <a:cs typeface="Intel Clear Pro" panose="020B0804020202060201" pitchFamily="34" charset="0"/>
              </a:rPr>
              <a:t>Easily evaluate the power of Intel’s heterogeneous edge compute processors: CPU, CPU with Integrated Graphics, FPGA,VPU</a:t>
            </a:r>
          </a:p>
          <a:p>
            <a:pPr marL="380990" indent="-380990">
              <a:buFont typeface="Arial" panose="020B0604020202020204" pitchFamily="34" charset="0"/>
              <a:buChar char="•"/>
            </a:pPr>
            <a:r>
              <a:rPr lang="en-US" sz="2000" dirty="0">
                <a:solidFill>
                  <a:schemeClr val="tx2"/>
                </a:solidFill>
              </a:rPr>
              <a:t>Learn to develop vision inference solutions</a:t>
            </a:r>
            <a:br>
              <a:rPr lang="en-US" sz="2000" dirty="0">
                <a:solidFill>
                  <a:schemeClr val="tx2"/>
                </a:solidFill>
              </a:rPr>
            </a:br>
            <a:r>
              <a:rPr lang="en-US" sz="2000" dirty="0">
                <a:solidFill>
                  <a:schemeClr val="tx2"/>
                </a:solidFill>
              </a:rPr>
              <a:t>with </a:t>
            </a:r>
            <a:r>
              <a:rPr lang="en-US" sz="2000" dirty="0" err="1">
                <a:solidFill>
                  <a:schemeClr val="tx2"/>
                </a:solidFill>
              </a:rPr>
              <a:t>OpenVINO</a:t>
            </a:r>
            <a:r>
              <a:rPr lang="en-US" sz="2000" dirty="0">
                <a:solidFill>
                  <a:schemeClr val="tx2"/>
                </a:solidFill>
              </a:rPr>
              <a:t>™ toolkit</a:t>
            </a:r>
          </a:p>
          <a:p>
            <a:pPr marL="380990" indent="-380990">
              <a:buFont typeface="Arial" panose="020B0604020202020204" pitchFamily="34" charset="0"/>
              <a:buChar char="•"/>
            </a:pPr>
            <a:r>
              <a:rPr lang="en-US" sz="2000" dirty="0">
                <a:solidFill>
                  <a:schemeClr val="tx2"/>
                </a:solidFill>
              </a:rPr>
              <a:t>Get started with complete examples, modify</a:t>
            </a:r>
            <a:br>
              <a:rPr lang="en-US" sz="2000" dirty="0">
                <a:solidFill>
                  <a:schemeClr val="tx2"/>
                </a:solidFill>
              </a:rPr>
            </a:br>
            <a:r>
              <a:rPr lang="en-US" sz="2000" dirty="0">
                <a:solidFill>
                  <a:schemeClr val="tx2"/>
                </a:solidFill>
              </a:rPr>
              <a:t>and upload your own models/workloads</a:t>
            </a:r>
          </a:p>
          <a:p>
            <a:pPr marL="380990" indent="-380990">
              <a:buFont typeface="Arial" panose="020B0604020202020204" pitchFamily="34" charset="0"/>
              <a:buChar char="•"/>
            </a:pPr>
            <a:r>
              <a:rPr lang="en-US" sz="2000" dirty="0">
                <a:solidFill>
                  <a:schemeClr val="tx2"/>
                </a:solidFill>
              </a:rPr>
              <a:t>Evaluate and compare various IoT Developer</a:t>
            </a:r>
            <a:br>
              <a:rPr lang="en-US" sz="2000" dirty="0">
                <a:solidFill>
                  <a:schemeClr val="tx2"/>
                </a:solidFill>
              </a:rPr>
            </a:br>
            <a:r>
              <a:rPr lang="en-US" sz="2000" dirty="0">
                <a:solidFill>
                  <a:schemeClr val="tx2"/>
                </a:solidFill>
              </a:rPr>
              <a:t>Kit offerings, software stacks and edge stacks</a:t>
            </a:r>
          </a:p>
          <a:p>
            <a:pPr marL="380990" indent="-380990">
              <a:buFont typeface="Arial" panose="020B0604020202020204" pitchFamily="34" charset="0"/>
              <a:buChar char="•"/>
            </a:pPr>
            <a:r>
              <a:rPr lang="en-US" sz="2000" dirty="0">
                <a:solidFill>
                  <a:schemeClr val="tx2"/>
                </a:solidFill>
              </a:rPr>
              <a:t>Getting started immediately without waiting to buy edge hardware</a:t>
            </a:r>
          </a:p>
        </p:txBody>
      </p:sp>
      <p:sp>
        <p:nvSpPr>
          <p:cNvPr id="11" name="Rectangle 10">
            <a:extLst>
              <a:ext uri="{FF2B5EF4-FFF2-40B4-BE49-F238E27FC236}">
                <a16:creationId xmlns:a16="http://schemas.microsoft.com/office/drawing/2014/main" id="{0DC38048-B6E2-F948-91A9-290DF98201D6}"/>
              </a:ext>
            </a:extLst>
          </p:cNvPr>
          <p:cNvSpPr/>
          <p:nvPr/>
        </p:nvSpPr>
        <p:spPr>
          <a:xfrm>
            <a:off x="0" y="-81697"/>
            <a:ext cx="12228722" cy="14807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Title 2">
            <a:extLst>
              <a:ext uri="{FF2B5EF4-FFF2-40B4-BE49-F238E27FC236}">
                <a16:creationId xmlns:a16="http://schemas.microsoft.com/office/drawing/2014/main" id="{04362223-058B-439A-867F-0955043E9763}"/>
              </a:ext>
            </a:extLst>
          </p:cNvPr>
          <p:cNvSpPr txBox="1">
            <a:spLocks/>
          </p:cNvSpPr>
          <p:nvPr/>
        </p:nvSpPr>
        <p:spPr>
          <a:xfrm>
            <a:off x="623889" y="360408"/>
            <a:ext cx="10972800" cy="1158240"/>
          </a:xfrm>
          <a:prstGeom prst="rect">
            <a:avLst/>
          </a:prstGeom>
        </p:spPr>
        <p:txBody>
          <a:bodyPr vert="horz" lIns="0" tIns="0" rIns="0" bIns="0" rtlCol="0" anchor="t" anchorCtr="0">
            <a:noAutofit/>
          </a:bodyPr>
          <a:lstStyle>
            <a:lvl1pPr algn="l" defTabSz="609585" rtl="0" eaLnBrk="1" latinLnBrk="0" hangingPunct="1">
              <a:lnSpc>
                <a:spcPct val="100000"/>
              </a:lnSpc>
              <a:spcBef>
                <a:spcPct val="0"/>
              </a:spcBef>
              <a:buNone/>
              <a:defRPr sz="3733" b="0" i="0" kern="1200" spc="0" baseline="0">
                <a:solidFill>
                  <a:schemeClr val="tx2"/>
                </a:solidFill>
                <a:latin typeface="+mj-lt"/>
                <a:ea typeface="Intel Clear"/>
                <a:cs typeface="Arial" panose="020B0604020202020204" pitchFamily="34" charset="0"/>
              </a:defRPr>
            </a:lvl1pPr>
          </a:lstStyle>
          <a:p>
            <a:r>
              <a:rPr lang="en-US" sz="4800" dirty="0">
                <a:solidFill>
                  <a:srgbClr val="003C71"/>
                </a:solidFill>
                <a:latin typeface="Intel Clear Pro" panose="020B0804020202060201" pitchFamily="34" charset="0"/>
                <a:ea typeface="Intel Clear Pro" panose="020B0804020202060201" pitchFamily="34" charset="0"/>
                <a:cs typeface="Intel Clear Pro" panose="020B0804020202060201" pitchFamily="34" charset="0"/>
              </a:rPr>
              <a:t>Intel IoT Developer Cloud</a:t>
            </a:r>
          </a:p>
        </p:txBody>
      </p:sp>
      <p:sp>
        <p:nvSpPr>
          <p:cNvPr id="9" name="Arrow: Pentagon 8">
            <a:extLst>
              <a:ext uri="{FF2B5EF4-FFF2-40B4-BE49-F238E27FC236}">
                <a16:creationId xmlns:a16="http://schemas.microsoft.com/office/drawing/2014/main" id="{519CD3F1-FA62-4F81-8ED5-6A94F510C022}"/>
              </a:ext>
            </a:extLst>
          </p:cNvPr>
          <p:cNvSpPr/>
          <p:nvPr/>
        </p:nvSpPr>
        <p:spPr>
          <a:xfrm>
            <a:off x="-1827532" y="1629258"/>
            <a:ext cx="7120671" cy="469296"/>
          </a:xfrm>
          <a:prstGeom prst="homePlate">
            <a:avLst/>
          </a:prstGeom>
          <a:no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rgbClr val="003C71"/>
                </a:solidFill>
              </a:rPr>
              <a:t>KEY BENEFITS</a:t>
            </a:r>
          </a:p>
        </p:txBody>
      </p:sp>
      <p:sp>
        <p:nvSpPr>
          <p:cNvPr id="4" name="Rectangle 3">
            <a:extLst>
              <a:ext uri="{FF2B5EF4-FFF2-40B4-BE49-F238E27FC236}">
                <a16:creationId xmlns:a16="http://schemas.microsoft.com/office/drawing/2014/main" id="{EE2E9F6A-97FE-7941-8C1F-DC9D1A7F9F5A}"/>
              </a:ext>
            </a:extLst>
          </p:cNvPr>
          <p:cNvSpPr/>
          <p:nvPr/>
        </p:nvSpPr>
        <p:spPr>
          <a:xfrm>
            <a:off x="7784308" y="813418"/>
            <a:ext cx="4724400" cy="584775"/>
          </a:xfrm>
          <a:prstGeom prst="rect">
            <a:avLst/>
          </a:prstGeom>
        </p:spPr>
        <p:txBody>
          <a:bodyPr wrap="square">
            <a:spAutoFit/>
          </a:bodyPr>
          <a:lstStyle/>
          <a:p>
            <a:r>
              <a:rPr lang="en-US" sz="1600" dirty="0">
                <a:solidFill>
                  <a:srgbClr val="003C71"/>
                </a:solidFill>
              </a:rPr>
              <a:t>CLOUD-BASED HETEROGENEOUS</a:t>
            </a:r>
            <a:br>
              <a:rPr lang="en-US" sz="1600" dirty="0">
                <a:solidFill>
                  <a:srgbClr val="003C71"/>
                </a:solidFill>
              </a:rPr>
            </a:br>
            <a:r>
              <a:rPr lang="en-US" sz="1600" dirty="0">
                <a:solidFill>
                  <a:srgbClr val="003C71"/>
                </a:solidFill>
              </a:rPr>
              <a:t>EDGE DEVELOPMENT ENVIRONMENT</a:t>
            </a:r>
          </a:p>
        </p:txBody>
      </p:sp>
      <p:cxnSp>
        <p:nvCxnSpPr>
          <p:cNvPr id="14" name="Straight Connector 13">
            <a:extLst>
              <a:ext uri="{FF2B5EF4-FFF2-40B4-BE49-F238E27FC236}">
                <a16:creationId xmlns:a16="http://schemas.microsoft.com/office/drawing/2014/main" id="{3EC86517-9924-5B4D-8A18-E0DBD7427952}"/>
              </a:ext>
            </a:extLst>
          </p:cNvPr>
          <p:cNvCxnSpPr/>
          <p:nvPr/>
        </p:nvCxnSpPr>
        <p:spPr>
          <a:xfrm>
            <a:off x="5048250" y="544395"/>
            <a:ext cx="0" cy="42005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9900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loud 101">
            <a:extLst>
              <a:ext uri="{FF2B5EF4-FFF2-40B4-BE49-F238E27FC236}">
                <a16:creationId xmlns:a16="http://schemas.microsoft.com/office/drawing/2014/main" id="{BCA97FF0-0B49-49EB-A807-79C2833E61C4}"/>
              </a:ext>
            </a:extLst>
          </p:cNvPr>
          <p:cNvSpPr/>
          <p:nvPr/>
        </p:nvSpPr>
        <p:spPr>
          <a:xfrm rot="21104202">
            <a:off x="0" y="1126688"/>
            <a:ext cx="7576958" cy="4889796"/>
          </a:xfrm>
          <a:prstGeom prst="cloud">
            <a:avLst/>
          </a:prstGeom>
          <a:gradFill flip="none" rotWithShape="1">
            <a:gsLst>
              <a:gs pos="7000">
                <a:srgbClr val="00B0F0">
                  <a:alpha val="13000"/>
                </a:srgbClr>
              </a:gs>
              <a:gs pos="78000">
                <a:srgbClr val="00B0F0">
                  <a:alpha val="2300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3C71"/>
              </a:solidFill>
            </a:endParaRPr>
          </a:p>
        </p:txBody>
      </p:sp>
      <p:sp>
        <p:nvSpPr>
          <p:cNvPr id="81" name="Rounded Rectangle 13">
            <a:extLst>
              <a:ext uri="{FF2B5EF4-FFF2-40B4-BE49-F238E27FC236}">
                <a16:creationId xmlns:a16="http://schemas.microsoft.com/office/drawing/2014/main" id="{1E71CBD6-34B7-48DD-9434-4576D91CF015}"/>
              </a:ext>
            </a:extLst>
          </p:cNvPr>
          <p:cNvSpPr/>
          <p:nvPr/>
        </p:nvSpPr>
        <p:spPr>
          <a:xfrm>
            <a:off x="7101732" y="851046"/>
            <a:ext cx="4870646" cy="3712112"/>
          </a:xfrm>
          <a:prstGeom prst="roundRect">
            <a:avLst>
              <a:gd name="adj" fmla="val 0"/>
            </a:avLst>
          </a:prstGeom>
          <a:ln>
            <a:solidFill>
              <a:srgbClr val="2A538A"/>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solidFill>
                <a:prstClr val="black"/>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2" name="Footer Placeholder 1"/>
          <p:cNvSpPr>
            <a:spLocks noGrp="1"/>
          </p:cNvSpPr>
          <p:nvPr>
            <p:ph type="ftr" sz="quarter" idx="4294967295"/>
          </p:nvPr>
        </p:nvSpPr>
        <p:spPr/>
        <p:txBody>
          <a:bodyPr/>
          <a:lstStyle/>
          <a:p>
            <a:endParaRPr lang="en-US" dirty="0">
              <a:solidFill>
                <a:prstClr val="black"/>
              </a:solidFill>
            </a:endParaRPr>
          </a:p>
        </p:txBody>
      </p:sp>
      <p:sp>
        <p:nvSpPr>
          <p:cNvPr id="4" name="Title 3"/>
          <p:cNvSpPr>
            <a:spLocks noGrp="1"/>
          </p:cNvSpPr>
          <p:nvPr>
            <p:ph type="title"/>
          </p:nvPr>
        </p:nvSpPr>
        <p:spPr>
          <a:xfrm>
            <a:off x="852181" y="-79959"/>
            <a:ext cx="4443140" cy="700183"/>
          </a:xfrm>
        </p:spPr>
        <p:txBody>
          <a:bodyPr>
            <a:normAutofit/>
          </a:bodyPr>
          <a:lstStyle/>
          <a:p>
            <a:r>
              <a:rPr lang="en-US" sz="4267" dirty="0">
                <a:latin typeface="Intel Clear Pro" panose="020B0804020202060201" pitchFamily="34" charset="0"/>
                <a:ea typeface="Intel Clear Pro" panose="020B0804020202060201" pitchFamily="34" charset="0"/>
                <a:cs typeface="Intel Clear Pro" panose="020B0804020202060201" pitchFamily="34" charset="0"/>
              </a:rPr>
              <a:t>Intel IoT Developer Cloud</a:t>
            </a:r>
          </a:p>
        </p:txBody>
      </p:sp>
      <p:sp>
        <p:nvSpPr>
          <p:cNvPr id="13" name="Rounded Rectangle 12"/>
          <p:cNvSpPr/>
          <p:nvPr/>
        </p:nvSpPr>
        <p:spPr>
          <a:xfrm>
            <a:off x="625953" y="4680155"/>
            <a:ext cx="3631415" cy="1570343"/>
          </a:xfrm>
          <a:prstGeom prst="roundRect">
            <a:avLst>
              <a:gd name="adj" fmla="val 3075"/>
            </a:avLst>
          </a:prstGeom>
          <a:solidFill>
            <a:schemeClr val="bg1"/>
          </a:solidFill>
          <a:ln>
            <a:solidFill>
              <a:srgbClr val="2A538A"/>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solidFill>
                <a:prstClr val="black"/>
              </a:solidFill>
            </a:endParaRPr>
          </a:p>
        </p:txBody>
      </p:sp>
      <p:sp>
        <p:nvSpPr>
          <p:cNvPr id="20" name="Down Arrow 19"/>
          <p:cNvSpPr/>
          <p:nvPr/>
        </p:nvSpPr>
        <p:spPr>
          <a:xfrm rot="10800000">
            <a:off x="1644761" y="4497921"/>
            <a:ext cx="431200" cy="1175044"/>
          </a:xfrm>
          <a:prstGeom prst="downArrow">
            <a:avLst/>
          </a:prstGeom>
          <a:gradFill flip="none" rotWithShape="1">
            <a:gsLst>
              <a:gs pos="0">
                <a:schemeClr val="accent1"/>
              </a:gs>
              <a:gs pos="50000">
                <a:schemeClr val="accent2"/>
              </a:gs>
              <a:gs pos="100000">
                <a:schemeClr val="accent4"/>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25" name="Rounded Rectangle 24"/>
          <p:cNvSpPr/>
          <p:nvPr/>
        </p:nvSpPr>
        <p:spPr>
          <a:xfrm>
            <a:off x="1251562" y="4894176"/>
            <a:ext cx="1179527" cy="556839"/>
          </a:xfrm>
          <a:prstGeom prst="roundRect">
            <a:avLst/>
          </a:prstGeom>
          <a:solidFill>
            <a:srgbClr val="2A538A"/>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26" name="TextBox 25"/>
          <p:cNvSpPr txBox="1"/>
          <p:nvPr/>
        </p:nvSpPr>
        <p:spPr>
          <a:xfrm>
            <a:off x="1305619" y="5006033"/>
            <a:ext cx="1088845" cy="283405"/>
          </a:xfrm>
          <a:prstGeom prst="rect">
            <a:avLst/>
          </a:prstGeom>
          <a:noFill/>
        </p:spPr>
        <p:txBody>
          <a:bodyPr vert="horz" wrap="square" lIns="0" tIns="0" rIns="0" bIns="0" rtlCol="0">
            <a:noAutofit/>
          </a:bodyPr>
          <a:lstStyle/>
          <a:p>
            <a:pPr algn="ctr"/>
            <a:r>
              <a:rPr lang="en-US" sz="1067" b="1" dirty="0">
                <a:solidFill>
                  <a:prstClr val="white"/>
                </a:solidFill>
                <a:ea typeface="Intel Clear Pro" panose="020B0804020202060201" pitchFamily="34" charset="0"/>
                <a:cs typeface="Intel Clear Pro" panose="020B0804020202060201" pitchFamily="34" charset="0"/>
              </a:rPr>
              <a:t>LOGIN TO </a:t>
            </a:r>
          </a:p>
          <a:p>
            <a:pPr algn="ctr"/>
            <a:r>
              <a:rPr lang="en-US" sz="1067" b="1" dirty="0">
                <a:solidFill>
                  <a:prstClr val="white"/>
                </a:solidFill>
                <a:ea typeface="Intel Clear Pro" panose="020B0804020202060201" pitchFamily="34" charset="0"/>
                <a:cs typeface="Intel Clear Pro" panose="020B0804020202060201" pitchFamily="34" charset="0"/>
              </a:rPr>
              <a:t>IOT DEVCLOUD</a:t>
            </a:r>
          </a:p>
          <a:p>
            <a:pPr marL="228594" indent="-228594" algn="ctr">
              <a:buFont typeface="Arial" charset="0"/>
              <a:buChar char="•"/>
            </a:pPr>
            <a:endParaRPr lang="en-US" sz="1067" dirty="0">
              <a:solidFill>
                <a:prstClr val="white"/>
              </a:solidFill>
            </a:endParaRPr>
          </a:p>
        </p:txBody>
      </p:sp>
      <p:pic>
        <p:nvPicPr>
          <p:cNvPr id="1036" name="Picture 12" descr="Image result for person icon"/>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02005" y="5563498"/>
            <a:ext cx="478647" cy="47864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390837" y="5979401"/>
            <a:ext cx="900980" cy="268908"/>
          </a:xfrm>
          <a:prstGeom prst="rect">
            <a:avLst/>
          </a:prstGeom>
          <a:noFill/>
        </p:spPr>
        <p:txBody>
          <a:bodyPr vert="horz" wrap="square" lIns="0" tIns="0" rIns="0" bIns="0" rtlCol="0">
            <a:noAutofit/>
          </a:bodyPr>
          <a:lstStyle/>
          <a:p>
            <a:pPr algn="ctr"/>
            <a:r>
              <a:rPr lang="en-US" sz="1333" b="1">
                <a:solidFill>
                  <a:prstClr val="black"/>
                </a:solidFill>
              </a:rPr>
              <a:t>Developer</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0384" y="4739351"/>
            <a:ext cx="1626961" cy="1491681"/>
          </a:xfrm>
          <a:prstGeom prst="rect">
            <a:avLst/>
          </a:prstGeom>
        </p:spPr>
      </p:pic>
      <p:pic>
        <p:nvPicPr>
          <p:cNvPr id="3074" name="Picture 2" descr="Image result for scalable xeon server">
            <a:extLst>
              <a:ext uri="{FF2B5EF4-FFF2-40B4-BE49-F238E27FC236}">
                <a16:creationId xmlns:a16="http://schemas.microsoft.com/office/drawing/2014/main" id="{4C03BC86-8AD2-4CFA-90CC-647E4A3A99E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45"/>
          <a:stretch/>
        </p:blipFill>
        <p:spPr bwMode="auto">
          <a:xfrm>
            <a:off x="1281985" y="3493718"/>
            <a:ext cx="2051086" cy="87481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6F625AE-1486-4950-85E7-0AC7DD309376}"/>
              </a:ext>
            </a:extLst>
          </p:cNvPr>
          <p:cNvSpPr txBox="1"/>
          <p:nvPr/>
        </p:nvSpPr>
        <p:spPr>
          <a:xfrm>
            <a:off x="-202890" y="3646268"/>
            <a:ext cx="1463119" cy="472065"/>
          </a:xfrm>
          <a:prstGeom prst="rect">
            <a:avLst/>
          </a:prstGeom>
          <a:noFill/>
        </p:spPr>
        <p:txBody>
          <a:bodyPr vert="horz" wrap="square" lIns="0" tIns="0" rIns="0" bIns="0" rtlCol="0">
            <a:noAutofit/>
          </a:bodyPr>
          <a:lstStyle/>
          <a:p>
            <a:pPr algn="r"/>
            <a:r>
              <a:rPr lang="en-US" sz="1333" b="1" dirty="0">
                <a:solidFill>
                  <a:srgbClr val="003C71"/>
                </a:solidFill>
                <a:ea typeface="Intel Clear Pro" panose="020B0804020202060201" pitchFamily="34" charset="0"/>
                <a:cs typeface="Intel Clear Pro" panose="020B0804020202060201" pitchFamily="34" charset="0"/>
              </a:rPr>
              <a:t>SCALABLE</a:t>
            </a:r>
            <a:br>
              <a:rPr lang="en-US" sz="1333" b="1" dirty="0">
                <a:solidFill>
                  <a:srgbClr val="003C71"/>
                </a:solidFill>
                <a:ea typeface="Intel Clear Pro" panose="020B0804020202060201" pitchFamily="34" charset="0"/>
                <a:cs typeface="Intel Clear Pro" panose="020B0804020202060201" pitchFamily="34" charset="0"/>
              </a:rPr>
            </a:br>
            <a:r>
              <a:rPr lang="en-US" sz="1333" b="1" dirty="0">
                <a:solidFill>
                  <a:srgbClr val="003C71"/>
                </a:solidFill>
                <a:ea typeface="Intel Clear Pro" panose="020B0804020202060201" pitchFamily="34" charset="0"/>
                <a:cs typeface="Intel Clear Pro" panose="020B0804020202060201" pitchFamily="34" charset="0"/>
              </a:rPr>
              <a:t>XEON BASED</a:t>
            </a:r>
            <a:br>
              <a:rPr lang="en-US" sz="1333" b="1" dirty="0">
                <a:solidFill>
                  <a:srgbClr val="003C71"/>
                </a:solidFill>
                <a:ea typeface="Intel Clear Pro" panose="020B0804020202060201" pitchFamily="34" charset="0"/>
                <a:cs typeface="Intel Clear Pro" panose="020B0804020202060201" pitchFamily="34" charset="0"/>
              </a:rPr>
            </a:br>
            <a:r>
              <a:rPr lang="en-US" sz="1333" b="1" dirty="0">
                <a:solidFill>
                  <a:srgbClr val="003C71"/>
                </a:solidFill>
                <a:ea typeface="Intel Clear Pro" panose="020B0804020202060201" pitchFamily="34" charset="0"/>
                <a:cs typeface="Intel Clear Pro" panose="020B0804020202060201" pitchFamily="34" charset="0"/>
              </a:rPr>
              <a:t>DEV SERVER</a:t>
            </a:r>
            <a:endParaRPr lang="en-US" sz="1333" b="1" dirty="0">
              <a:solidFill>
                <a:prstClr val="white"/>
              </a:solidFill>
            </a:endParaRPr>
          </a:p>
        </p:txBody>
      </p:sp>
      <p:sp>
        <p:nvSpPr>
          <p:cNvPr id="40" name="TextBox 39">
            <a:extLst>
              <a:ext uri="{FF2B5EF4-FFF2-40B4-BE49-F238E27FC236}">
                <a16:creationId xmlns:a16="http://schemas.microsoft.com/office/drawing/2014/main" id="{3C0A18B7-7C4C-40B7-94D9-58A4723C9355}"/>
              </a:ext>
            </a:extLst>
          </p:cNvPr>
          <p:cNvSpPr txBox="1"/>
          <p:nvPr/>
        </p:nvSpPr>
        <p:spPr>
          <a:xfrm>
            <a:off x="3536059" y="4157890"/>
            <a:ext cx="1088845" cy="258276"/>
          </a:xfrm>
          <a:prstGeom prst="rect">
            <a:avLst/>
          </a:prstGeom>
          <a:noFill/>
        </p:spPr>
        <p:txBody>
          <a:bodyPr vert="horz" wrap="square" lIns="0" tIns="0" rIns="0" bIns="0" rtlCol="0">
            <a:noAutofit/>
          </a:bodyPr>
          <a:lstStyle/>
          <a:p>
            <a:pPr algn="ctr"/>
            <a:r>
              <a:rPr lang="en-US" sz="1333" b="1" dirty="0">
                <a:solidFill>
                  <a:srgbClr val="003C71"/>
                </a:solidFill>
                <a:ea typeface="Intel Clear Pro" panose="020B0804020202060201" pitchFamily="34" charset="0"/>
                <a:cs typeface="Intel Clear Pro" panose="020B0804020202060201" pitchFamily="34" charset="0"/>
              </a:rPr>
              <a:t>DYNAMIC STORAGE </a:t>
            </a:r>
            <a:endParaRPr lang="en-US" sz="1333" b="1" dirty="0">
              <a:solidFill>
                <a:prstClr val="white"/>
              </a:solidFill>
            </a:endParaRPr>
          </a:p>
        </p:txBody>
      </p:sp>
      <p:pic>
        <p:nvPicPr>
          <p:cNvPr id="3076" name="Picture 4" descr="Image result for storage node icon">
            <a:extLst>
              <a:ext uri="{FF2B5EF4-FFF2-40B4-BE49-F238E27FC236}">
                <a16:creationId xmlns:a16="http://schemas.microsoft.com/office/drawing/2014/main" id="{9F617323-E5FC-4E6B-AAD8-20B398206435}"/>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57778" y="3331806"/>
            <a:ext cx="871663" cy="871663"/>
          </a:xfrm>
          <a:prstGeom prst="rect">
            <a:avLst/>
          </a:prstGeom>
          <a:noFill/>
          <a:extLst/>
        </p:spPr>
      </p:pic>
      <p:grpSp>
        <p:nvGrpSpPr>
          <p:cNvPr id="30" name="Group 29">
            <a:extLst>
              <a:ext uri="{FF2B5EF4-FFF2-40B4-BE49-F238E27FC236}">
                <a16:creationId xmlns:a16="http://schemas.microsoft.com/office/drawing/2014/main" id="{C2870D72-AD83-440A-975E-3F74F80E68D6}"/>
              </a:ext>
            </a:extLst>
          </p:cNvPr>
          <p:cNvGrpSpPr/>
          <p:nvPr/>
        </p:nvGrpSpPr>
        <p:grpSpPr>
          <a:xfrm>
            <a:off x="7234983" y="3796685"/>
            <a:ext cx="4686395" cy="567030"/>
            <a:chOff x="1718862" y="1480701"/>
            <a:chExt cx="5852735" cy="623959"/>
          </a:xfrm>
        </p:grpSpPr>
        <p:pic>
          <p:nvPicPr>
            <p:cNvPr id="42" name="Picture 41">
              <a:extLst>
                <a:ext uri="{FF2B5EF4-FFF2-40B4-BE49-F238E27FC236}">
                  <a16:creationId xmlns:a16="http://schemas.microsoft.com/office/drawing/2014/main" id="{1FC8D4E2-50EC-4A9C-9CB0-FA9C5452B1E0}"/>
                </a:ext>
              </a:extLst>
            </p:cNvPr>
            <p:cNvPicPr>
              <a:picLocks/>
            </p:cNvPicPr>
            <p:nvPr/>
          </p:nvPicPr>
          <p:blipFill>
            <a:blip r:embed="rId7" cstate="screen">
              <a:extLst>
                <a:ext uri="{28A0092B-C50C-407E-A947-70E740481C1C}">
                  <a14:useLocalDpi xmlns:a14="http://schemas.microsoft.com/office/drawing/2010/main"/>
                </a:ext>
              </a:extLst>
            </a:blip>
            <a:stretch>
              <a:fillRect/>
            </a:stretch>
          </p:blipFill>
          <p:spPr>
            <a:xfrm>
              <a:off x="3689847" y="1480701"/>
              <a:ext cx="609600" cy="609600"/>
            </a:xfrm>
            <a:prstGeom prst="rect">
              <a:avLst/>
            </a:prstGeom>
            <a:ln>
              <a:noFill/>
            </a:ln>
          </p:spPr>
        </p:pic>
        <p:pic>
          <p:nvPicPr>
            <p:cNvPr id="43" name="Picture 42">
              <a:extLst>
                <a:ext uri="{FF2B5EF4-FFF2-40B4-BE49-F238E27FC236}">
                  <a16:creationId xmlns:a16="http://schemas.microsoft.com/office/drawing/2014/main" id="{F77016BF-A784-4810-A713-58FB1F7FEE8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71561" y="1480701"/>
              <a:ext cx="609600" cy="609600"/>
            </a:xfrm>
            <a:prstGeom prst="rect">
              <a:avLst/>
            </a:prstGeom>
          </p:spPr>
        </p:pic>
        <p:pic>
          <p:nvPicPr>
            <p:cNvPr id="44" name="Picture 43">
              <a:extLst>
                <a:ext uri="{FF2B5EF4-FFF2-40B4-BE49-F238E27FC236}">
                  <a16:creationId xmlns:a16="http://schemas.microsoft.com/office/drawing/2014/main" id="{35A450E5-E205-4F90-A1C1-3C648E5989E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025615" y="1480701"/>
              <a:ext cx="609600" cy="609600"/>
            </a:xfrm>
            <a:prstGeom prst="rect">
              <a:avLst/>
            </a:prstGeom>
          </p:spPr>
        </p:pic>
        <p:pic>
          <p:nvPicPr>
            <p:cNvPr id="45" name="Picture 44">
              <a:extLst>
                <a:ext uri="{FF2B5EF4-FFF2-40B4-BE49-F238E27FC236}">
                  <a16:creationId xmlns:a16="http://schemas.microsoft.com/office/drawing/2014/main" id="{A8E49C90-657B-44B3-BD4F-8ABA9DC1B13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294992" y="1527501"/>
              <a:ext cx="1276605" cy="426720"/>
            </a:xfrm>
            <a:prstGeom prst="rect">
              <a:avLst/>
            </a:prstGeom>
          </p:spPr>
        </p:pic>
        <p:pic>
          <p:nvPicPr>
            <p:cNvPr id="46" name="Picture 45">
              <a:extLst>
                <a:ext uri="{FF2B5EF4-FFF2-40B4-BE49-F238E27FC236}">
                  <a16:creationId xmlns:a16="http://schemas.microsoft.com/office/drawing/2014/main" id="{800EB337-7AD1-489A-9CE3-86E6A446B87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18862" y="1495060"/>
              <a:ext cx="609600" cy="609600"/>
            </a:xfrm>
            <a:prstGeom prst="rect">
              <a:avLst/>
            </a:prstGeom>
          </p:spPr>
        </p:pic>
        <p:pic>
          <p:nvPicPr>
            <p:cNvPr id="50" name="Picture 49">
              <a:extLst>
                <a:ext uri="{FF2B5EF4-FFF2-40B4-BE49-F238E27FC236}">
                  <a16:creationId xmlns:a16="http://schemas.microsoft.com/office/drawing/2014/main" id="{9A87D728-BFB0-458F-B072-F4EF38EB6C9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54079" y="1480701"/>
              <a:ext cx="609600" cy="609600"/>
            </a:xfrm>
            <a:prstGeom prst="rect">
              <a:avLst/>
            </a:prstGeom>
          </p:spPr>
        </p:pic>
        <p:pic>
          <p:nvPicPr>
            <p:cNvPr id="55" name="Picture 54">
              <a:extLst>
                <a:ext uri="{FF2B5EF4-FFF2-40B4-BE49-F238E27FC236}">
                  <a16:creationId xmlns:a16="http://schemas.microsoft.com/office/drawing/2014/main" id="{1B54C6E1-6E94-49BD-A798-9EA05F26CA7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92441" y="1574914"/>
              <a:ext cx="1273789" cy="426720"/>
            </a:xfrm>
            <a:prstGeom prst="rect">
              <a:avLst/>
            </a:prstGeom>
          </p:spPr>
        </p:pic>
      </p:grpSp>
      <p:pic>
        <p:nvPicPr>
          <p:cNvPr id="78" name="Picture 2" descr="Image result for icon queque blue png">
            <a:extLst>
              <a:ext uri="{FF2B5EF4-FFF2-40B4-BE49-F238E27FC236}">
                <a16:creationId xmlns:a16="http://schemas.microsoft.com/office/drawing/2014/main" id="{84A65399-47AA-4D56-ACE5-7DA87A72F11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71274" y="1904798"/>
            <a:ext cx="837413" cy="837413"/>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descr="Image result for icon graph blue png">
            <a:extLst>
              <a:ext uri="{FF2B5EF4-FFF2-40B4-BE49-F238E27FC236}">
                <a16:creationId xmlns:a16="http://schemas.microsoft.com/office/drawing/2014/main" id="{5392F2B2-2C0F-4E49-BA83-34946C6073E9}"/>
              </a:ext>
            </a:extLst>
          </p:cNvPr>
          <p:cNvPicPr>
            <a:picLocks noChangeAspect="1" noChangeArrowheads="1"/>
          </p:cNvPicPr>
          <p:nvPr/>
        </p:nvPicPr>
        <p:blipFill>
          <a:blip r:embed="rId1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6595" y="3363487"/>
            <a:ext cx="631845" cy="508004"/>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01A04460-98E8-40D6-817B-FF8DC99185B0}"/>
              </a:ext>
            </a:extLst>
          </p:cNvPr>
          <p:cNvSpPr txBox="1"/>
          <p:nvPr/>
        </p:nvSpPr>
        <p:spPr>
          <a:xfrm>
            <a:off x="7104030" y="589563"/>
            <a:ext cx="4868347" cy="237325"/>
          </a:xfrm>
          <a:prstGeom prst="rect">
            <a:avLst/>
          </a:prstGeom>
          <a:solidFill>
            <a:schemeClr val="bg1"/>
          </a:solidFill>
        </p:spPr>
        <p:txBody>
          <a:bodyPr vert="horz" wrap="square" lIns="0" tIns="0" rIns="0" bIns="0" rtlCol="0">
            <a:noAutofit/>
          </a:bodyPr>
          <a:lstStyle/>
          <a:p>
            <a:pPr algn="ctr"/>
            <a:r>
              <a:rPr lang="en-US" sz="1867" b="1" dirty="0">
                <a:solidFill>
                  <a:srgbClr val="003C71"/>
                </a:solidFill>
              </a:rPr>
              <a:t>IOT DEVKITS, RRKS, OXM HARDWARE</a:t>
            </a:r>
          </a:p>
        </p:txBody>
      </p:sp>
      <p:sp>
        <p:nvSpPr>
          <p:cNvPr id="91" name="TextBox 90">
            <a:extLst>
              <a:ext uri="{FF2B5EF4-FFF2-40B4-BE49-F238E27FC236}">
                <a16:creationId xmlns:a16="http://schemas.microsoft.com/office/drawing/2014/main" id="{B0ECB0CD-4661-459F-AC54-37F00232646C}"/>
              </a:ext>
            </a:extLst>
          </p:cNvPr>
          <p:cNvSpPr txBox="1"/>
          <p:nvPr/>
        </p:nvSpPr>
        <p:spPr>
          <a:xfrm>
            <a:off x="5377435" y="3953619"/>
            <a:ext cx="1004665" cy="408543"/>
          </a:xfrm>
          <a:prstGeom prst="rect">
            <a:avLst/>
          </a:prstGeom>
          <a:noFill/>
        </p:spPr>
        <p:txBody>
          <a:bodyPr vert="horz" wrap="square" lIns="0" tIns="0" rIns="0" bIns="0" rtlCol="0">
            <a:noAutofit/>
          </a:bodyPr>
          <a:lstStyle/>
          <a:p>
            <a:pPr algn="ctr"/>
            <a:r>
              <a:rPr lang="en-US" sz="1333" b="1" dirty="0">
                <a:solidFill>
                  <a:prstClr val="black"/>
                </a:solidFill>
              </a:rPr>
              <a:t>VISUALIZE OUTPUT</a:t>
            </a:r>
          </a:p>
        </p:txBody>
      </p:sp>
      <p:sp>
        <p:nvSpPr>
          <p:cNvPr id="93" name="TextBox 92">
            <a:extLst>
              <a:ext uri="{FF2B5EF4-FFF2-40B4-BE49-F238E27FC236}">
                <a16:creationId xmlns:a16="http://schemas.microsoft.com/office/drawing/2014/main" id="{3EFE158C-B249-4375-A6B2-EAB009AB19FD}"/>
              </a:ext>
            </a:extLst>
          </p:cNvPr>
          <p:cNvSpPr txBox="1"/>
          <p:nvPr/>
        </p:nvSpPr>
        <p:spPr>
          <a:xfrm>
            <a:off x="5374040" y="2680685"/>
            <a:ext cx="1004665" cy="408543"/>
          </a:xfrm>
          <a:prstGeom prst="rect">
            <a:avLst/>
          </a:prstGeom>
          <a:noFill/>
        </p:spPr>
        <p:txBody>
          <a:bodyPr vert="horz" wrap="square" lIns="0" tIns="0" rIns="0" bIns="0" rtlCol="0">
            <a:noAutofit/>
          </a:bodyPr>
          <a:lstStyle/>
          <a:p>
            <a:pPr algn="ctr"/>
            <a:r>
              <a:rPr lang="en-US" sz="1333" b="1" dirty="0">
                <a:solidFill>
                  <a:prstClr val="black"/>
                </a:solidFill>
              </a:rPr>
              <a:t>QUEUE</a:t>
            </a:r>
          </a:p>
          <a:p>
            <a:pPr algn="ctr"/>
            <a:r>
              <a:rPr lang="en-US" sz="1333" b="1" dirty="0">
                <a:solidFill>
                  <a:prstClr val="black"/>
                </a:solidFill>
              </a:rPr>
              <a:t> (H/W, S/W)</a:t>
            </a:r>
          </a:p>
        </p:txBody>
      </p:sp>
      <p:sp>
        <p:nvSpPr>
          <p:cNvPr id="62" name="Rectangle 61">
            <a:extLst>
              <a:ext uri="{FF2B5EF4-FFF2-40B4-BE49-F238E27FC236}">
                <a16:creationId xmlns:a16="http://schemas.microsoft.com/office/drawing/2014/main" id="{4C3CF382-9531-4BD3-8DAF-7BA234DA604E}"/>
              </a:ext>
            </a:extLst>
          </p:cNvPr>
          <p:cNvSpPr/>
          <p:nvPr/>
        </p:nvSpPr>
        <p:spPr>
          <a:xfrm>
            <a:off x="7101732" y="4563158"/>
            <a:ext cx="4870645" cy="1837642"/>
          </a:xfrm>
          <a:prstGeom prst="rect">
            <a:avLst/>
          </a:prstGeom>
          <a:solidFill>
            <a:schemeClr val="tx2"/>
          </a:solidFill>
          <a:ln/>
          <a:effectLst/>
        </p:spPr>
        <p:style>
          <a:lnRef idx="1">
            <a:schemeClr val="dk1"/>
          </a:lnRef>
          <a:fillRef idx="2">
            <a:schemeClr val="dk1"/>
          </a:fillRef>
          <a:effectRef idx="1">
            <a:schemeClr val="dk1"/>
          </a:effectRef>
          <a:fontRef idx="minor">
            <a:schemeClr val="dk1"/>
          </a:fontRef>
        </p:style>
        <p:txBody>
          <a:bodyPr rtlCol="0" anchor="ctr"/>
          <a:lstStyle/>
          <a:p>
            <a:pPr marL="380990" indent="-380990">
              <a:buFont typeface="Arial" panose="020B0604020202020204" pitchFamily="34" charset="0"/>
              <a:buChar char="•"/>
            </a:pPr>
            <a:r>
              <a:rPr lang="en-US" sz="1600" dirty="0">
                <a:solidFill>
                  <a:prstClr val="white"/>
                </a:solidFill>
              </a:rPr>
              <a:t>Pre-installed s/w stacks (OS, SDK, Tools)</a:t>
            </a:r>
          </a:p>
          <a:p>
            <a:pPr marL="380990" indent="-380990">
              <a:buFont typeface="Arial" panose="020B0604020202020204" pitchFamily="34" charset="0"/>
              <a:buChar char="•"/>
            </a:pPr>
            <a:r>
              <a:rPr lang="en-US" sz="1600" dirty="0">
                <a:solidFill>
                  <a:prstClr val="white"/>
                </a:solidFill>
              </a:rPr>
              <a:t>50G Dynamic storage allocated to all users</a:t>
            </a:r>
          </a:p>
          <a:p>
            <a:pPr marL="380990" indent="-380990">
              <a:buFont typeface="Arial" panose="020B0604020202020204" pitchFamily="34" charset="0"/>
              <a:buChar char="•"/>
            </a:pPr>
            <a:r>
              <a:rPr lang="en-US" sz="1600" dirty="0">
                <a:solidFill>
                  <a:prstClr val="white"/>
                </a:solidFill>
              </a:rPr>
              <a:t>Metering, Profiling tools available to easily evaluate hardware</a:t>
            </a:r>
          </a:p>
          <a:p>
            <a:pPr marL="380990" indent="-380990">
              <a:buFont typeface="Arial" panose="020B0604020202020204" pitchFamily="34" charset="0"/>
              <a:buChar char="•"/>
            </a:pPr>
            <a:r>
              <a:rPr lang="en-US" sz="1600" dirty="0">
                <a:solidFill>
                  <a:prstClr val="white"/>
                </a:solidFill>
              </a:rPr>
              <a:t>Examples to easily get started</a:t>
            </a:r>
          </a:p>
        </p:txBody>
      </p:sp>
      <p:sp>
        <p:nvSpPr>
          <p:cNvPr id="96" name="Rounded Rectangle 6">
            <a:extLst>
              <a:ext uri="{FF2B5EF4-FFF2-40B4-BE49-F238E27FC236}">
                <a16:creationId xmlns:a16="http://schemas.microsoft.com/office/drawing/2014/main" id="{C52C1DAF-0AD7-4427-91FB-295185F94339}"/>
              </a:ext>
            </a:extLst>
          </p:cNvPr>
          <p:cNvSpPr/>
          <p:nvPr/>
        </p:nvSpPr>
        <p:spPr>
          <a:xfrm>
            <a:off x="624491" y="1268450"/>
            <a:ext cx="3723110" cy="354027"/>
          </a:xfrm>
          <a:prstGeom prst="roundRect">
            <a:avLst/>
          </a:prstGeom>
          <a:solidFill>
            <a:schemeClr val="tx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prstClr val="white"/>
                </a:solidFill>
              </a:rPr>
              <a:t>Develop Using </a:t>
            </a:r>
            <a:r>
              <a:rPr lang="en-US" sz="1400" dirty="0" err="1">
                <a:solidFill>
                  <a:prstClr val="white"/>
                </a:solidFill>
              </a:rPr>
              <a:t>Jupyter</a:t>
            </a:r>
            <a:r>
              <a:rPr lang="en-US" sz="1400" dirty="0">
                <a:solidFill>
                  <a:prstClr val="white"/>
                </a:solidFill>
              </a:rPr>
              <a:t> Notebook</a:t>
            </a:r>
          </a:p>
        </p:txBody>
      </p:sp>
      <p:sp>
        <p:nvSpPr>
          <p:cNvPr id="97" name="Rounded Rectangle 8">
            <a:extLst>
              <a:ext uri="{FF2B5EF4-FFF2-40B4-BE49-F238E27FC236}">
                <a16:creationId xmlns:a16="http://schemas.microsoft.com/office/drawing/2014/main" id="{6C7C33A8-0EDC-42A0-BEEE-C818DA0BF4ED}"/>
              </a:ext>
            </a:extLst>
          </p:cNvPr>
          <p:cNvSpPr/>
          <p:nvPr/>
        </p:nvSpPr>
        <p:spPr>
          <a:xfrm>
            <a:off x="624016" y="1677185"/>
            <a:ext cx="3728341" cy="339293"/>
          </a:xfrm>
          <a:prstGeom prst="roundRect">
            <a:avLst/>
          </a:prstGeom>
          <a:solidFill>
            <a:schemeClr val="tx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prstClr val="white"/>
                </a:solidFill>
              </a:rPr>
              <a:t>Terminal Access to Device</a:t>
            </a:r>
          </a:p>
        </p:txBody>
      </p:sp>
      <p:sp>
        <p:nvSpPr>
          <p:cNvPr id="98" name="Rounded Rectangle 9">
            <a:extLst>
              <a:ext uri="{FF2B5EF4-FFF2-40B4-BE49-F238E27FC236}">
                <a16:creationId xmlns:a16="http://schemas.microsoft.com/office/drawing/2014/main" id="{82A716A2-6C00-440B-A368-58D856CEB42A}"/>
              </a:ext>
            </a:extLst>
          </p:cNvPr>
          <p:cNvSpPr/>
          <p:nvPr/>
        </p:nvSpPr>
        <p:spPr>
          <a:xfrm>
            <a:off x="625953" y="2053418"/>
            <a:ext cx="3741781" cy="600089"/>
          </a:xfrm>
          <a:prstGeom prst="roundRect">
            <a:avLst>
              <a:gd name="adj" fmla="val 7726"/>
            </a:avLst>
          </a:prstGeom>
          <a:solidFill>
            <a:schemeClr val="tx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prstClr val="white"/>
                </a:solidFill>
              </a:rPr>
              <a:t>Choose Hardware(s) for Workload Compute/ Inference</a:t>
            </a:r>
          </a:p>
          <a:p>
            <a:pPr algn="ctr"/>
            <a:r>
              <a:rPr lang="en-US" sz="1067" dirty="0">
                <a:solidFill>
                  <a:prstClr val="white"/>
                </a:solidFill>
              </a:rPr>
              <a:t>(CPU/GPU, VPU</a:t>
            </a:r>
            <a:r>
              <a:rPr lang="en-US" sz="1067">
                <a:solidFill>
                  <a:prstClr val="white"/>
                </a:solidFill>
              </a:rPr>
              <a:t>, FPGA)</a:t>
            </a:r>
            <a:endParaRPr lang="en-US" sz="1067" dirty="0">
              <a:solidFill>
                <a:prstClr val="white"/>
              </a:solidFill>
            </a:endParaRPr>
          </a:p>
        </p:txBody>
      </p:sp>
      <p:sp>
        <p:nvSpPr>
          <p:cNvPr id="99" name="Isosceles Triangle 98">
            <a:extLst>
              <a:ext uri="{FF2B5EF4-FFF2-40B4-BE49-F238E27FC236}">
                <a16:creationId xmlns:a16="http://schemas.microsoft.com/office/drawing/2014/main" id="{52A329FD-6E7B-4584-A0CD-0DE5B5655571}"/>
              </a:ext>
            </a:extLst>
          </p:cNvPr>
          <p:cNvSpPr/>
          <p:nvPr/>
        </p:nvSpPr>
        <p:spPr>
          <a:xfrm rot="5400000">
            <a:off x="3732174" y="1692123"/>
            <a:ext cx="2008646" cy="648711"/>
          </a:xfrm>
          <a:prstGeom prst="triangle">
            <a:avLst>
              <a:gd name="adj" fmla="val 52345"/>
            </a:avLst>
          </a:prstGeom>
          <a:gradFill flip="none" rotWithShape="1">
            <a:gsLst>
              <a:gs pos="98000">
                <a:schemeClr val="tx2"/>
              </a:gs>
              <a:gs pos="87000">
                <a:schemeClr val="tx2"/>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solidFill>
                <a:srgbClr val="003C71"/>
              </a:solidFill>
            </a:endParaRPr>
          </a:p>
        </p:txBody>
      </p:sp>
      <p:pic>
        <p:nvPicPr>
          <p:cNvPr id="100" name="Picture 4" descr="Image result for icon pc server blue png">
            <a:extLst>
              <a:ext uri="{FF2B5EF4-FFF2-40B4-BE49-F238E27FC236}">
                <a16:creationId xmlns:a16="http://schemas.microsoft.com/office/drawing/2014/main" id="{E1474026-F168-4C00-926C-B832D1892128}"/>
              </a:ext>
            </a:extLst>
          </p:cNvPr>
          <p:cNvPicPr>
            <a:picLocks noChangeAspect="1" noChangeArrowheads="1"/>
          </p:cNvPicPr>
          <p:nvPr/>
        </p:nvPicPr>
        <p:blipFill>
          <a:blip r:embed="rId1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39117" y="651792"/>
            <a:ext cx="887188" cy="887188"/>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EA823E42-E1CE-4ACA-BA40-BFAA51F559EA}"/>
              </a:ext>
            </a:extLst>
          </p:cNvPr>
          <p:cNvSpPr txBox="1"/>
          <p:nvPr/>
        </p:nvSpPr>
        <p:spPr>
          <a:xfrm>
            <a:off x="5295321" y="1454025"/>
            <a:ext cx="1004665" cy="408543"/>
          </a:xfrm>
          <a:prstGeom prst="rect">
            <a:avLst/>
          </a:prstGeom>
          <a:noFill/>
        </p:spPr>
        <p:txBody>
          <a:bodyPr vert="horz" wrap="square" lIns="0" tIns="0" rIns="0" bIns="0" rtlCol="0">
            <a:noAutofit/>
          </a:bodyPr>
          <a:lstStyle/>
          <a:p>
            <a:pPr algn="ctr"/>
            <a:r>
              <a:rPr lang="en-US" sz="1333" b="1" dirty="0">
                <a:solidFill>
                  <a:prstClr val="black"/>
                </a:solidFill>
              </a:rPr>
              <a:t>DEDICATED ACCESS</a:t>
            </a:r>
          </a:p>
        </p:txBody>
      </p:sp>
      <p:pic>
        <p:nvPicPr>
          <p:cNvPr id="5" name="Picture 4">
            <a:extLst>
              <a:ext uri="{FF2B5EF4-FFF2-40B4-BE49-F238E27FC236}">
                <a16:creationId xmlns:a16="http://schemas.microsoft.com/office/drawing/2014/main" id="{18380503-0D88-E940-A62E-BC85C7DC7E8A}"/>
              </a:ext>
            </a:extLst>
          </p:cNvPr>
          <p:cNvPicPr>
            <a:picLocks noChangeAspect="1"/>
          </p:cNvPicPr>
          <p:nvPr/>
        </p:nvPicPr>
        <p:blipFill rotWithShape="1">
          <a:blip r:embed="rId17"/>
          <a:srcRect l="29573" t="11978" r="28441"/>
          <a:stretch/>
        </p:blipFill>
        <p:spPr>
          <a:xfrm>
            <a:off x="7198096" y="993338"/>
            <a:ext cx="1651681" cy="2596974"/>
          </a:xfrm>
          <a:prstGeom prst="rect">
            <a:avLst/>
          </a:prstGeom>
        </p:spPr>
      </p:pic>
      <p:pic>
        <p:nvPicPr>
          <p:cNvPr id="7" name="Picture 6">
            <a:extLst>
              <a:ext uri="{FF2B5EF4-FFF2-40B4-BE49-F238E27FC236}">
                <a16:creationId xmlns:a16="http://schemas.microsoft.com/office/drawing/2014/main" id="{69A67060-8FAE-E14D-92DF-BB811041583E}"/>
              </a:ext>
            </a:extLst>
          </p:cNvPr>
          <p:cNvPicPr>
            <a:picLocks noChangeAspect="1"/>
          </p:cNvPicPr>
          <p:nvPr/>
        </p:nvPicPr>
        <p:blipFill rotWithShape="1">
          <a:blip r:embed="rId18"/>
          <a:srcRect l="14184" r="43490"/>
          <a:stretch/>
        </p:blipFill>
        <p:spPr>
          <a:xfrm>
            <a:off x="8886523" y="904395"/>
            <a:ext cx="1526244" cy="2704423"/>
          </a:xfrm>
          <a:prstGeom prst="rect">
            <a:avLst/>
          </a:prstGeom>
        </p:spPr>
      </p:pic>
      <p:pic>
        <p:nvPicPr>
          <p:cNvPr id="9" name="Picture 8">
            <a:extLst>
              <a:ext uri="{FF2B5EF4-FFF2-40B4-BE49-F238E27FC236}">
                <a16:creationId xmlns:a16="http://schemas.microsoft.com/office/drawing/2014/main" id="{8D578A40-A591-5D49-A103-D8D6AB079BC9}"/>
              </a:ext>
            </a:extLst>
          </p:cNvPr>
          <p:cNvPicPr>
            <a:picLocks noChangeAspect="1"/>
          </p:cNvPicPr>
          <p:nvPr/>
        </p:nvPicPr>
        <p:blipFill rotWithShape="1">
          <a:blip r:embed="rId19"/>
          <a:srcRect l="16704" t="17706" r="51042"/>
          <a:stretch/>
        </p:blipFill>
        <p:spPr>
          <a:xfrm flipH="1">
            <a:off x="10448112" y="886776"/>
            <a:ext cx="1430735" cy="2737827"/>
          </a:xfrm>
          <a:prstGeom prst="rect">
            <a:avLst/>
          </a:prstGeom>
        </p:spPr>
      </p:pic>
      <p:sp>
        <p:nvSpPr>
          <p:cNvPr id="3" name="TextBox 2">
            <a:extLst>
              <a:ext uri="{FF2B5EF4-FFF2-40B4-BE49-F238E27FC236}">
                <a16:creationId xmlns:a16="http://schemas.microsoft.com/office/drawing/2014/main" id="{FE413103-3627-A047-AD90-0F9FD17F8AE3}"/>
              </a:ext>
            </a:extLst>
          </p:cNvPr>
          <p:cNvSpPr txBox="1"/>
          <p:nvPr/>
        </p:nvSpPr>
        <p:spPr>
          <a:xfrm>
            <a:off x="192505" y="132347"/>
            <a:ext cx="0" cy="0"/>
          </a:xfrm>
          <a:prstGeom prst="rect">
            <a:avLst/>
          </a:prstGeom>
          <a:solidFill>
            <a:schemeClr val="bg2">
              <a:lumMod val="20000"/>
              <a:lumOff val="80000"/>
            </a:schemeClr>
          </a:solidFill>
        </p:spPr>
        <p:txBody>
          <a:bodyPr vert="horz" wrap="none" lIns="0" tIns="0" rIns="0" bIns="0" rtlCol="0">
            <a:noAutofit/>
          </a:bodyPr>
          <a:lstStyle/>
          <a:p>
            <a:endParaRPr lang="en-US" sz="1100" dirty="0">
              <a:solidFill>
                <a:srgbClr val="003C71"/>
              </a:solidFill>
            </a:endParaRPr>
          </a:p>
        </p:txBody>
      </p:sp>
    </p:spTree>
    <p:extLst>
      <p:ext uri="{BB962C8B-B14F-4D97-AF65-F5344CB8AC3E}">
        <p14:creationId xmlns:p14="http://schemas.microsoft.com/office/powerpoint/2010/main" val="21046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FD1CF13-AD55-1442-8FCC-D7BC68138A08}"/>
              </a:ext>
            </a:extLst>
          </p:cNvPr>
          <p:cNvSpPr/>
          <p:nvPr/>
        </p:nvSpPr>
        <p:spPr>
          <a:xfrm>
            <a:off x="619327" y="1205948"/>
            <a:ext cx="10857056" cy="4837043"/>
          </a:xfrm>
          <a:prstGeom prst="rect">
            <a:avLst/>
          </a:prstGeom>
          <a:solidFill>
            <a:schemeClr val="bg2">
              <a:lumMod val="40000"/>
              <a:lumOff val="60000"/>
              <a:alpha val="35000"/>
            </a:schemeClr>
          </a:solidFill>
          <a:ln>
            <a:solidFill>
              <a:schemeClr val="tx2">
                <a:lumMod val="75000"/>
                <a:alpha val="59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4294967295"/>
          </p:nvPr>
        </p:nvSpPr>
        <p:spPr/>
        <p:txBody>
          <a:bodyPr/>
          <a:lstStyle/>
          <a:p>
            <a:endParaRPr lang="en-US" dirty="0">
              <a:solidFill>
                <a:prstClr val="black"/>
              </a:solidFill>
            </a:endParaRPr>
          </a:p>
        </p:txBody>
      </p:sp>
      <p:sp>
        <p:nvSpPr>
          <p:cNvPr id="4" name="Title 3"/>
          <p:cNvSpPr>
            <a:spLocks noGrp="1"/>
          </p:cNvSpPr>
          <p:nvPr>
            <p:ph type="title"/>
          </p:nvPr>
        </p:nvSpPr>
        <p:spPr>
          <a:xfrm>
            <a:off x="619326" y="355520"/>
            <a:ext cx="7636777" cy="734407"/>
          </a:xfrm>
        </p:spPr>
        <p:txBody>
          <a:bodyPr/>
          <a:lstStyle/>
          <a:p>
            <a:r>
              <a:rPr lang="en-US" sz="4267" dirty="0">
                <a:latin typeface="Intel Clear Pro" panose="020B0804020202060201" pitchFamily="34" charset="0"/>
                <a:ea typeface="Intel Clear Pro" panose="020B0804020202060201" pitchFamily="34" charset="0"/>
                <a:cs typeface="Intel Clear Pro" panose="020B0804020202060201" pitchFamily="34" charset="0"/>
              </a:rPr>
              <a:t>AI: In Production registration</a:t>
            </a:r>
          </a:p>
        </p:txBody>
      </p:sp>
      <p:sp>
        <p:nvSpPr>
          <p:cNvPr id="3" name="Rectangle 2">
            <a:extLst>
              <a:ext uri="{FF2B5EF4-FFF2-40B4-BE49-F238E27FC236}">
                <a16:creationId xmlns:a16="http://schemas.microsoft.com/office/drawing/2014/main" id="{81009E6A-1D85-8F44-8D3F-65BFB44FA3F0}"/>
              </a:ext>
            </a:extLst>
          </p:cNvPr>
          <p:cNvSpPr/>
          <p:nvPr/>
        </p:nvSpPr>
        <p:spPr>
          <a:xfrm>
            <a:off x="0" y="0"/>
            <a:ext cx="1179443" cy="3555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E1C4C0F-BBEA-354B-B7E9-0717DFB740CD}"/>
              </a:ext>
            </a:extLst>
          </p:cNvPr>
          <p:cNvSpPr txBox="1"/>
          <p:nvPr/>
        </p:nvSpPr>
        <p:spPr>
          <a:xfrm>
            <a:off x="1179443" y="2075058"/>
            <a:ext cx="5950227" cy="3498574"/>
          </a:xfrm>
          <a:prstGeom prst="rect">
            <a:avLst/>
          </a:prstGeom>
          <a:noFill/>
        </p:spPr>
        <p:txBody>
          <a:bodyPr vert="horz" wrap="none" lIns="0" tIns="0" rIns="0" bIns="0" rtlCol="0">
            <a:noAutofit/>
          </a:bodyPr>
          <a:lstStyle/>
          <a:p>
            <a:pPr>
              <a:lnSpc>
                <a:spcPct val="200000"/>
              </a:lnSpc>
            </a:pPr>
            <a:r>
              <a:rPr lang="en-US" b="1" dirty="0">
                <a:solidFill>
                  <a:schemeClr val="tx2"/>
                </a:solidFill>
              </a:rPr>
              <a:t>Sign Up Here:</a:t>
            </a:r>
            <a:r>
              <a:rPr lang="en-US" dirty="0"/>
              <a:t> </a:t>
            </a:r>
            <a:r>
              <a:rPr lang="en-US" dirty="0">
                <a:hlinkClick r:id="rId3"/>
              </a:rPr>
              <a:t>https://colfaxresearch.com/iot-devcloud/</a:t>
            </a:r>
            <a:br>
              <a:rPr lang="en-US" dirty="0"/>
            </a:br>
            <a:r>
              <a:rPr lang="en-US" b="1" dirty="0">
                <a:solidFill>
                  <a:schemeClr val="tx2"/>
                </a:solidFill>
              </a:rPr>
              <a:t>Intel’s Registration Passcode: </a:t>
            </a:r>
          </a:p>
          <a:p>
            <a:pPr>
              <a:lnSpc>
                <a:spcPct val="200000"/>
              </a:lnSpc>
            </a:pPr>
            <a:r>
              <a:rPr lang="en-US" b="1" dirty="0">
                <a:solidFill>
                  <a:schemeClr val="tx2"/>
                </a:solidFill>
              </a:rPr>
              <a:t>Code Valid From: </a:t>
            </a:r>
          </a:p>
          <a:p>
            <a:pPr>
              <a:lnSpc>
                <a:spcPct val="200000"/>
              </a:lnSpc>
            </a:pPr>
            <a:r>
              <a:rPr lang="en-US" b="1" dirty="0">
                <a:solidFill>
                  <a:schemeClr val="tx2"/>
                </a:solidFill>
              </a:rPr>
              <a:t>Code Valid To:</a:t>
            </a:r>
          </a:p>
          <a:p>
            <a:pPr>
              <a:lnSpc>
                <a:spcPct val="200000"/>
              </a:lnSpc>
            </a:pPr>
            <a:r>
              <a:rPr lang="en-US" b="1" dirty="0">
                <a:solidFill>
                  <a:schemeClr val="tx2"/>
                </a:solidFill>
              </a:rPr>
              <a:t>Account Activation: </a:t>
            </a:r>
          </a:p>
          <a:p>
            <a:pPr>
              <a:lnSpc>
                <a:spcPct val="200000"/>
              </a:lnSpc>
            </a:pPr>
            <a:r>
              <a:rPr lang="en-US" b="1" dirty="0">
                <a:solidFill>
                  <a:schemeClr val="tx2"/>
                </a:solidFill>
              </a:rPr>
              <a:t>Account Deactivation:</a:t>
            </a:r>
            <a:endParaRPr lang="en-US" dirty="0">
              <a:solidFill>
                <a:srgbClr val="003C71"/>
              </a:solidFill>
            </a:endParaRPr>
          </a:p>
        </p:txBody>
      </p:sp>
      <p:sp>
        <p:nvSpPr>
          <p:cNvPr id="14" name="Rectangle 13">
            <a:extLst>
              <a:ext uri="{FF2B5EF4-FFF2-40B4-BE49-F238E27FC236}">
                <a16:creationId xmlns:a16="http://schemas.microsoft.com/office/drawing/2014/main" id="{494ABDD0-9A4F-BA49-92B2-B56A68DA864A}"/>
              </a:ext>
            </a:extLst>
          </p:cNvPr>
          <p:cNvSpPr/>
          <p:nvPr/>
        </p:nvSpPr>
        <p:spPr>
          <a:xfrm>
            <a:off x="4635240" y="2766002"/>
            <a:ext cx="4402739" cy="369332"/>
          </a:xfrm>
          <a:prstGeom prst="rect">
            <a:avLst/>
          </a:prstGeom>
          <a:solidFill>
            <a:schemeClr val="lt1"/>
          </a:solidFill>
          <a:ln w="3175">
            <a:solidFill>
              <a:schemeClr val="bg1">
                <a:lumMod val="75000"/>
              </a:schemeClr>
            </a:solidFill>
          </a:ln>
        </p:spPr>
        <p:txBody>
          <a:bodyPr wrap="square">
            <a:spAutoFit/>
          </a:bodyPr>
          <a:lstStyle/>
          <a:p>
            <a:r>
              <a:rPr lang="en-US" b="1" dirty="0"/>
              <a:t>NY091140N74W</a:t>
            </a:r>
            <a:endParaRPr lang="en-US" dirty="0"/>
          </a:p>
        </p:txBody>
      </p:sp>
      <p:sp>
        <p:nvSpPr>
          <p:cNvPr id="16" name="Rectangle 15">
            <a:extLst>
              <a:ext uri="{FF2B5EF4-FFF2-40B4-BE49-F238E27FC236}">
                <a16:creationId xmlns:a16="http://schemas.microsoft.com/office/drawing/2014/main" id="{28B96551-6307-8643-83C8-60CB1245A0C7}"/>
              </a:ext>
            </a:extLst>
          </p:cNvPr>
          <p:cNvSpPr/>
          <p:nvPr/>
        </p:nvSpPr>
        <p:spPr>
          <a:xfrm>
            <a:off x="4635243" y="3326401"/>
            <a:ext cx="4402739" cy="369332"/>
          </a:xfrm>
          <a:prstGeom prst="rect">
            <a:avLst/>
          </a:prstGeom>
          <a:solidFill>
            <a:schemeClr val="lt1"/>
          </a:solidFill>
          <a:ln w="3175">
            <a:solidFill>
              <a:schemeClr val="bg1">
                <a:lumMod val="75000"/>
              </a:schemeClr>
            </a:solidFill>
          </a:ln>
        </p:spPr>
        <p:txBody>
          <a:bodyPr wrap="square">
            <a:spAutoFit/>
          </a:bodyPr>
          <a:lstStyle/>
          <a:p>
            <a:r>
              <a:rPr lang="en-US" dirty="0"/>
              <a:t>SEPT 10, 2019, 00:01 AM UTC</a:t>
            </a:r>
          </a:p>
        </p:txBody>
      </p:sp>
      <p:sp>
        <p:nvSpPr>
          <p:cNvPr id="17" name="Rectangle 16">
            <a:extLst>
              <a:ext uri="{FF2B5EF4-FFF2-40B4-BE49-F238E27FC236}">
                <a16:creationId xmlns:a16="http://schemas.microsoft.com/office/drawing/2014/main" id="{86FF8DC5-6CA0-9445-917E-B3D6078F283E}"/>
              </a:ext>
            </a:extLst>
          </p:cNvPr>
          <p:cNvSpPr/>
          <p:nvPr/>
        </p:nvSpPr>
        <p:spPr>
          <a:xfrm>
            <a:off x="4635241" y="3864706"/>
            <a:ext cx="4402739" cy="369332"/>
          </a:xfrm>
          <a:prstGeom prst="rect">
            <a:avLst/>
          </a:prstGeom>
          <a:solidFill>
            <a:schemeClr val="lt1"/>
          </a:solidFill>
          <a:ln w="3175">
            <a:solidFill>
              <a:schemeClr val="bg1">
                <a:lumMod val="75000"/>
              </a:schemeClr>
            </a:solidFill>
          </a:ln>
        </p:spPr>
        <p:txBody>
          <a:bodyPr wrap="square">
            <a:spAutoFit/>
          </a:bodyPr>
          <a:lstStyle/>
          <a:p>
            <a:r>
              <a:rPr lang="en-US" dirty="0"/>
              <a:t>Sept 12, 2019, 11:59 PM UTC</a:t>
            </a:r>
          </a:p>
        </p:txBody>
      </p:sp>
      <p:sp>
        <p:nvSpPr>
          <p:cNvPr id="18" name="Rectangle 17">
            <a:extLst>
              <a:ext uri="{FF2B5EF4-FFF2-40B4-BE49-F238E27FC236}">
                <a16:creationId xmlns:a16="http://schemas.microsoft.com/office/drawing/2014/main" id="{17776166-8F32-6041-9E45-0D29D839BD5A}"/>
              </a:ext>
            </a:extLst>
          </p:cNvPr>
          <p:cNvSpPr/>
          <p:nvPr/>
        </p:nvSpPr>
        <p:spPr>
          <a:xfrm>
            <a:off x="4635241" y="4386251"/>
            <a:ext cx="4402739" cy="369332"/>
          </a:xfrm>
          <a:prstGeom prst="rect">
            <a:avLst/>
          </a:prstGeom>
          <a:solidFill>
            <a:schemeClr val="lt1"/>
          </a:solidFill>
          <a:ln w="3175">
            <a:solidFill>
              <a:schemeClr val="bg1">
                <a:lumMod val="75000"/>
              </a:schemeClr>
            </a:solidFill>
          </a:ln>
        </p:spPr>
        <p:txBody>
          <a:bodyPr wrap="square">
            <a:spAutoFit/>
          </a:bodyPr>
          <a:lstStyle/>
          <a:p>
            <a:r>
              <a:rPr lang="en-US" dirty="0"/>
              <a:t>Now</a:t>
            </a:r>
          </a:p>
        </p:txBody>
      </p:sp>
      <p:sp>
        <p:nvSpPr>
          <p:cNvPr id="19" name="Rectangle 18">
            <a:extLst>
              <a:ext uri="{FF2B5EF4-FFF2-40B4-BE49-F238E27FC236}">
                <a16:creationId xmlns:a16="http://schemas.microsoft.com/office/drawing/2014/main" id="{DA4DB674-3CCE-3B42-8F1F-E25B18DDF2E0}"/>
              </a:ext>
            </a:extLst>
          </p:cNvPr>
          <p:cNvSpPr/>
          <p:nvPr/>
        </p:nvSpPr>
        <p:spPr>
          <a:xfrm>
            <a:off x="4635241" y="4909043"/>
            <a:ext cx="4402739" cy="369332"/>
          </a:xfrm>
          <a:prstGeom prst="rect">
            <a:avLst/>
          </a:prstGeom>
          <a:solidFill>
            <a:schemeClr val="lt1"/>
          </a:solidFill>
          <a:ln w="3175">
            <a:solidFill>
              <a:schemeClr val="bg1">
                <a:lumMod val="75000"/>
              </a:schemeClr>
            </a:solidFill>
          </a:ln>
        </p:spPr>
        <p:txBody>
          <a:bodyPr wrap="square">
            <a:spAutoFit/>
          </a:bodyPr>
          <a:lstStyle/>
          <a:p>
            <a:r>
              <a:rPr lang="en-US" dirty="0"/>
              <a:t>SEP 21, 2019, 11:59 PM UTC</a:t>
            </a:r>
          </a:p>
        </p:txBody>
      </p:sp>
      <p:sp>
        <p:nvSpPr>
          <p:cNvPr id="21" name="Rectangle 20">
            <a:extLst>
              <a:ext uri="{FF2B5EF4-FFF2-40B4-BE49-F238E27FC236}">
                <a16:creationId xmlns:a16="http://schemas.microsoft.com/office/drawing/2014/main" id="{963068E4-411E-794C-80C4-37E93882148C}"/>
              </a:ext>
            </a:extLst>
          </p:cNvPr>
          <p:cNvSpPr/>
          <p:nvPr/>
        </p:nvSpPr>
        <p:spPr>
          <a:xfrm>
            <a:off x="619327" y="1205948"/>
            <a:ext cx="10857056" cy="6891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3">
            <a:extLst>
              <a:ext uri="{FF2B5EF4-FFF2-40B4-BE49-F238E27FC236}">
                <a16:creationId xmlns:a16="http://schemas.microsoft.com/office/drawing/2014/main" id="{7F82CFCA-89B8-D045-9062-3BCDC0F5D8D2}"/>
              </a:ext>
            </a:extLst>
          </p:cNvPr>
          <p:cNvSpPr txBox="1">
            <a:spLocks/>
          </p:cNvSpPr>
          <p:nvPr/>
        </p:nvSpPr>
        <p:spPr>
          <a:xfrm>
            <a:off x="619327" y="1385945"/>
            <a:ext cx="10857056" cy="700183"/>
          </a:xfrm>
          <a:prstGeom prst="rect">
            <a:avLst/>
          </a:prstGeom>
        </p:spPr>
        <p:txBody>
          <a:bodyPr vert="horz" lIns="0" tIns="0" rIns="0" bIns="0" rtlCol="0" anchor="t" anchorCtr="0">
            <a:noAutofit/>
          </a:bodyPr>
          <a:lstStyle>
            <a:lvl1pPr algn="l" defTabSz="609585" rtl="0" eaLnBrk="1" latinLnBrk="0" hangingPunct="1">
              <a:lnSpc>
                <a:spcPct val="100000"/>
              </a:lnSpc>
              <a:spcBef>
                <a:spcPct val="0"/>
              </a:spcBef>
              <a:buNone/>
              <a:defRPr sz="2800" b="0" i="0" kern="1200" spc="0" baseline="0">
                <a:solidFill>
                  <a:srgbClr val="003C71"/>
                </a:solidFill>
                <a:latin typeface="Intel Clear"/>
                <a:ea typeface="Intel Clear Light" panose="020B0404020203020204" pitchFamily="34" charset="0"/>
                <a:cs typeface="Intel Clear"/>
              </a:defRPr>
            </a:lvl1pPr>
          </a:lstStyle>
          <a:p>
            <a:pPr algn="ctr" fontAlgn="base"/>
            <a:r>
              <a:rPr lang="en-US" sz="2400" b="1" dirty="0">
                <a:solidFill>
                  <a:schemeClr val="bg1"/>
                </a:solidFill>
              </a:rPr>
              <a:t>Signup for Access to the Intel® IoT </a:t>
            </a:r>
            <a:r>
              <a:rPr lang="en-US" sz="2400" b="1" dirty="0" err="1">
                <a:solidFill>
                  <a:schemeClr val="bg1"/>
                </a:solidFill>
              </a:rPr>
              <a:t>DevCloud</a:t>
            </a:r>
            <a:endParaRPr lang="en-US" sz="2400" b="1" dirty="0">
              <a:solidFill>
                <a:schemeClr val="bg1"/>
              </a:solidFill>
            </a:endParaRPr>
          </a:p>
        </p:txBody>
      </p:sp>
    </p:spTree>
    <p:extLst>
      <p:ext uri="{BB962C8B-B14F-4D97-AF65-F5344CB8AC3E}">
        <p14:creationId xmlns:p14="http://schemas.microsoft.com/office/powerpoint/2010/main" val="3701179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1911" y="5449791"/>
            <a:ext cx="11248100" cy="867930"/>
          </a:xfrm>
        </p:spPr>
        <p:txBody>
          <a:bodyPr/>
          <a:lstStyle/>
          <a:p>
            <a:r>
              <a:rPr lang="en-US" dirty="0">
                <a:solidFill>
                  <a:srgbClr val="F3D54E">
                    <a:alpha val="90000"/>
                  </a:srgbClr>
                </a:solidFill>
              </a:rPr>
              <a:t>vision</a:t>
            </a:r>
            <a:r>
              <a:rPr lang="en-US" dirty="0"/>
              <a:t> for Industrial </a:t>
            </a:r>
            <a:r>
              <a:rPr lang="en-US" dirty="0" err="1"/>
              <a:t>IoT</a:t>
            </a:r>
            <a:endParaRPr lang="en-US" dirty="0"/>
          </a:p>
        </p:txBody>
      </p:sp>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878" b="4921"/>
          <a:stretch/>
        </p:blipFill>
        <p:spPr>
          <a:xfrm>
            <a:off x="0" y="0"/>
            <a:ext cx="12192000" cy="5394960"/>
          </a:xfrm>
        </p:spPr>
      </p:pic>
      <p:sp>
        <p:nvSpPr>
          <p:cNvPr id="2" name="Rectangle 1">
            <a:extLst>
              <a:ext uri="{FF2B5EF4-FFF2-40B4-BE49-F238E27FC236}">
                <a16:creationId xmlns:a16="http://schemas.microsoft.com/office/drawing/2014/main" id="{060AB14D-E8C0-40D6-85C6-D63E3E6EE5D4}"/>
              </a:ext>
            </a:extLst>
          </p:cNvPr>
          <p:cNvSpPr/>
          <p:nvPr/>
        </p:nvSpPr>
        <p:spPr>
          <a:xfrm>
            <a:off x="4875954" y="3244334"/>
            <a:ext cx="2440092" cy="369332"/>
          </a:xfrm>
          <a:prstGeom prst="rect">
            <a:avLst/>
          </a:prstGeom>
        </p:spPr>
        <p:txBody>
          <a:bodyPr wrap="none">
            <a:spAutoFit/>
          </a:bodyPr>
          <a:lstStyle/>
          <a:p>
            <a:r>
              <a:rPr lang="en-US" dirty="0"/>
              <a:t>McKinsey &amp; Company</a:t>
            </a:r>
          </a:p>
        </p:txBody>
      </p:sp>
      <p:sp>
        <p:nvSpPr>
          <p:cNvPr id="3" name="Rectangle 2">
            <a:extLst>
              <a:ext uri="{FF2B5EF4-FFF2-40B4-BE49-F238E27FC236}">
                <a16:creationId xmlns:a16="http://schemas.microsoft.com/office/drawing/2014/main" id="{9141A770-9582-4A56-B3E2-F54276FC2F0B}"/>
              </a:ext>
            </a:extLst>
          </p:cNvPr>
          <p:cNvSpPr/>
          <p:nvPr/>
        </p:nvSpPr>
        <p:spPr>
          <a:xfrm>
            <a:off x="5501927" y="3321278"/>
            <a:ext cx="1188146" cy="215444"/>
          </a:xfrm>
          <a:prstGeom prst="rect">
            <a:avLst/>
          </a:prstGeom>
        </p:spPr>
        <p:txBody>
          <a:bodyPr wrap="none">
            <a:spAutoFit/>
          </a:bodyPr>
          <a:lstStyle/>
          <a:p>
            <a:r>
              <a:rPr lang="en-US" sz="800" dirty="0">
                <a:solidFill>
                  <a:prstClr val="white">
                    <a:lumMod val="75000"/>
                  </a:prstClr>
                </a:solidFill>
              </a:rPr>
              <a:t>McKinsey &amp; Company</a:t>
            </a:r>
            <a:endParaRPr lang="en-US" dirty="0"/>
          </a:p>
        </p:txBody>
      </p:sp>
    </p:spTree>
    <p:extLst>
      <p:ext uri="{BB962C8B-B14F-4D97-AF65-F5344CB8AC3E}">
        <p14:creationId xmlns:p14="http://schemas.microsoft.com/office/powerpoint/2010/main" val="290832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881198-D109-455C-9E40-ED6195858D2D}"/>
              </a:ext>
            </a:extLst>
          </p:cNvPr>
          <p:cNvSpPr>
            <a:spLocks noGrp="1"/>
          </p:cNvSpPr>
          <p:nvPr>
            <p:ph type="title"/>
          </p:nvPr>
        </p:nvSpPr>
        <p:spPr>
          <a:xfrm>
            <a:off x="471949" y="2611023"/>
            <a:ext cx="11248101" cy="1040285"/>
          </a:xfrm>
        </p:spPr>
        <p:txBody>
          <a:bodyPr/>
          <a:lstStyle/>
          <a:p>
            <a:r>
              <a:rPr lang="en-US" dirty="0">
                <a:solidFill>
                  <a:schemeClr val="accent3"/>
                </a:solidFill>
              </a:rPr>
              <a:t>Defect</a:t>
            </a:r>
            <a:r>
              <a:rPr lang="en-US" dirty="0"/>
              <a:t> Detection Demo</a:t>
            </a:r>
          </a:p>
        </p:txBody>
      </p:sp>
      <p:sp>
        <p:nvSpPr>
          <p:cNvPr id="7" name="Text Placeholder 6">
            <a:extLst>
              <a:ext uri="{FF2B5EF4-FFF2-40B4-BE49-F238E27FC236}">
                <a16:creationId xmlns:a16="http://schemas.microsoft.com/office/drawing/2014/main" id="{FCD290F3-9704-41ED-BBF6-48C7ACB8BB54}"/>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4FE0ECC0-DFB5-49E0-B0BF-FE5A8FC7ABBC}"/>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40</a:t>
            </a:fld>
            <a:endParaRPr lang="en-US" dirty="0"/>
          </a:p>
        </p:txBody>
      </p:sp>
    </p:spTree>
    <p:extLst>
      <p:ext uri="{BB962C8B-B14F-4D97-AF65-F5344CB8AC3E}">
        <p14:creationId xmlns:p14="http://schemas.microsoft.com/office/powerpoint/2010/main" val="46711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26E7AD2-8A19-4803-99E8-7C9703A0BBD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192000" cy="6405033"/>
          </a:xfrm>
          <a:prstGeom prst="rect">
            <a:avLst/>
          </a:prstGeom>
        </p:spPr>
      </p:pic>
      <p:sp>
        <p:nvSpPr>
          <p:cNvPr id="8" name="Rectangle 7">
            <a:extLst>
              <a:ext uri="{FF2B5EF4-FFF2-40B4-BE49-F238E27FC236}">
                <a16:creationId xmlns:a16="http://schemas.microsoft.com/office/drawing/2014/main" id="{10A5B861-B4B5-45BE-8A93-C073D513CE37}"/>
              </a:ext>
            </a:extLst>
          </p:cNvPr>
          <p:cNvSpPr/>
          <p:nvPr/>
        </p:nvSpPr>
        <p:spPr>
          <a:xfrm>
            <a:off x="-2826327" y="74076"/>
            <a:ext cx="12192000" cy="6405033"/>
          </a:xfrm>
          <a:prstGeom prst="rect">
            <a:avLst/>
          </a:prstGeom>
          <a:gradFill flip="none" rotWithShape="1">
            <a:gsLst>
              <a:gs pos="0">
                <a:srgbClr val="000000">
                  <a:alpha val="60000"/>
                </a:srgbClr>
              </a:gs>
              <a:gs pos="58000">
                <a:srgbClr val="000000">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2400" dirty="0">
              <a:solidFill>
                <a:prstClr val="white"/>
              </a:solidFill>
            </a:endParaRPr>
          </a:p>
        </p:txBody>
      </p:sp>
      <p:sp>
        <p:nvSpPr>
          <p:cNvPr id="3" name="Slide Number Placeholder 2"/>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41</a:t>
            </a:fld>
            <a:endParaRPr lang="en-US" dirty="0"/>
          </a:p>
        </p:txBody>
      </p:sp>
      <p:sp>
        <p:nvSpPr>
          <p:cNvPr id="12" name="Title 1">
            <a:extLst>
              <a:ext uri="{FF2B5EF4-FFF2-40B4-BE49-F238E27FC236}">
                <a16:creationId xmlns:a16="http://schemas.microsoft.com/office/drawing/2014/main" id="{276D94F5-BA92-41A3-AF62-8447EB90B162}"/>
              </a:ext>
            </a:extLst>
          </p:cNvPr>
          <p:cNvSpPr txBox="1">
            <a:spLocks/>
          </p:cNvSpPr>
          <p:nvPr/>
        </p:nvSpPr>
        <p:spPr>
          <a:xfrm>
            <a:off x="338155" y="3905025"/>
            <a:ext cx="11257205" cy="1945148"/>
          </a:xfrm>
          <a:prstGeom prst="rect">
            <a:avLst/>
          </a:prstGeom>
        </p:spPr>
        <p:txBody>
          <a:bodyPr/>
          <a:lst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a:lstStyle>
          <a:p>
            <a:r>
              <a:rPr lang="en-US" sz="6500" dirty="0">
                <a:solidFill>
                  <a:schemeClr val="accent3">
                    <a:alpha val="90000"/>
                  </a:schemeClr>
                </a:solidFill>
              </a:rPr>
              <a:t>Intel</a:t>
            </a:r>
            <a:r>
              <a:rPr lang="en-US" sz="6500" dirty="0"/>
              <a:t> </a:t>
            </a:r>
            <a:r>
              <a:rPr lang="en-US" sz="6500" dirty="0">
                <a:solidFill>
                  <a:schemeClr val="tx1">
                    <a:lumMod val="95000"/>
                  </a:schemeClr>
                </a:solidFill>
              </a:rPr>
              <a:t>Edge </a:t>
            </a:r>
            <a:br>
              <a:rPr lang="en-US" sz="6500" dirty="0">
                <a:solidFill>
                  <a:schemeClr val="tx1">
                    <a:lumMod val="95000"/>
                  </a:schemeClr>
                </a:solidFill>
              </a:rPr>
            </a:br>
            <a:r>
              <a:rPr lang="en-US" sz="6500" dirty="0">
                <a:solidFill>
                  <a:schemeClr val="tx1">
                    <a:lumMod val="95000"/>
                  </a:schemeClr>
                </a:solidFill>
              </a:rPr>
              <a:t>Insights Software</a:t>
            </a:r>
            <a:br>
              <a:rPr lang="en-US" sz="6500" dirty="0">
                <a:solidFill>
                  <a:schemeClr val="tx1">
                    <a:lumMod val="95000"/>
                  </a:schemeClr>
                </a:solidFill>
              </a:rPr>
            </a:br>
            <a:r>
              <a:rPr lang="en-US" sz="4200" dirty="0">
                <a:solidFill>
                  <a:schemeClr val="tx1">
                    <a:lumMod val="95000"/>
                  </a:schemeClr>
                </a:solidFill>
              </a:rPr>
              <a:t>rapid deployment of analytics Pipelines</a:t>
            </a:r>
          </a:p>
        </p:txBody>
      </p:sp>
      <p:sp>
        <p:nvSpPr>
          <p:cNvPr id="13" name="Subtitle 6">
            <a:extLst>
              <a:ext uri="{FF2B5EF4-FFF2-40B4-BE49-F238E27FC236}">
                <a16:creationId xmlns:a16="http://schemas.microsoft.com/office/drawing/2014/main" id="{BB175E62-B42C-4017-AF4D-4117A65DDA36}"/>
              </a:ext>
            </a:extLst>
          </p:cNvPr>
          <p:cNvSpPr txBox="1">
            <a:spLocks/>
          </p:cNvSpPr>
          <p:nvPr/>
        </p:nvSpPr>
        <p:spPr>
          <a:xfrm>
            <a:off x="338155" y="5717429"/>
            <a:ext cx="11257205" cy="420564"/>
          </a:xfrm>
          <a:prstGeom prst="rect">
            <a:avLst/>
          </a:prstGeom>
        </p:spPr>
        <p:txBody>
          <a:bodyPr/>
          <a:lst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a:solidFill>
                  <a:schemeClr val="accent3"/>
                </a:solidFill>
              </a:rPr>
              <a:t>Industrial Solutions Division, Intel</a:t>
            </a:r>
            <a:endParaRPr lang="en-US" dirty="0">
              <a:solidFill>
                <a:schemeClr val="accent3"/>
              </a:solidFill>
            </a:endParaRPr>
          </a:p>
        </p:txBody>
      </p:sp>
    </p:spTree>
    <p:extLst>
      <p:ext uri="{BB962C8B-B14F-4D97-AF65-F5344CB8AC3E}">
        <p14:creationId xmlns:p14="http://schemas.microsoft.com/office/powerpoint/2010/main" val="194695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29A1F7B9-19B2-4033-9349-2907DBADD361}"/>
              </a:ext>
            </a:extLst>
          </p:cNvPr>
          <p:cNvSpPr/>
          <p:nvPr/>
        </p:nvSpPr>
        <p:spPr>
          <a:xfrm>
            <a:off x="4763273" y="2372779"/>
            <a:ext cx="2665456" cy="3737640"/>
          </a:xfrm>
          <a:prstGeom prst="rect">
            <a:avLst/>
          </a:prstGeom>
          <a:solidFill>
            <a:schemeClr val="bg2">
              <a:alpha val="90000"/>
            </a:schemeClr>
          </a:solidFill>
          <a:ln w="9525"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12613" tIns="112613" rIns="112613" bIns="112613" numCol="1" spcCol="38100" rtlCol="0" anchor="t" anchorCtr="0">
            <a:noAutofit/>
          </a:bodyPr>
          <a:lstStyle/>
          <a:p>
            <a:pPr algn="ctr"/>
            <a:r>
              <a:rPr lang="en-US" sz="1467" b="1" dirty="0">
                <a:solidFill>
                  <a:srgbClr val="93E3FF"/>
                </a:solidFill>
                <a:latin typeface="Intel Clear" panose="020B0604020203020204" pitchFamily="34" charset="0"/>
                <a:ea typeface="Intel Clear" panose="020B0604020203020204" pitchFamily="34" charset="0"/>
                <a:cs typeface="Intel Clear" panose="020B0604020203020204" pitchFamily="34" charset="0"/>
              </a:rPr>
              <a:t>Scalable Edge Server</a:t>
            </a:r>
          </a:p>
        </p:txBody>
      </p:sp>
      <p:pic>
        <p:nvPicPr>
          <p:cNvPr id="216" name="Picture 215" descr="A large white building&#10;&#10;Description automatically generated">
            <a:extLst>
              <a:ext uri="{FF2B5EF4-FFF2-40B4-BE49-F238E27FC236}">
                <a16:creationId xmlns:a16="http://schemas.microsoft.com/office/drawing/2014/main" id="{1E1FDE1C-B4EF-4F17-AA27-6D924C186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1839" y="4569581"/>
            <a:ext cx="2148323" cy="1432931"/>
          </a:xfrm>
          <a:prstGeom prst="rect">
            <a:avLst/>
          </a:prstGeom>
        </p:spPr>
      </p:pic>
      <p:cxnSp>
        <p:nvCxnSpPr>
          <p:cNvPr id="202" name="Straight Connector 201">
            <a:extLst>
              <a:ext uri="{FF2B5EF4-FFF2-40B4-BE49-F238E27FC236}">
                <a16:creationId xmlns:a16="http://schemas.microsoft.com/office/drawing/2014/main" id="{14CDA334-8398-40A8-B9F1-BD79AF08903F}"/>
              </a:ext>
            </a:extLst>
          </p:cNvPr>
          <p:cNvCxnSpPr/>
          <p:nvPr/>
        </p:nvCxnSpPr>
        <p:spPr>
          <a:xfrm flipH="1">
            <a:off x="4282131" y="2706019"/>
            <a:ext cx="481140" cy="0"/>
          </a:xfrm>
          <a:prstGeom prst="line">
            <a:avLst/>
          </a:prstGeom>
          <a:noFill/>
          <a:ln w="25400" cap="flat">
            <a:solidFill>
              <a:schemeClr val="accent2"/>
            </a:solidFill>
            <a:prstDash val="sysDash"/>
            <a:round/>
          </a:ln>
          <a:effectLst/>
          <a:sp3d/>
        </p:spPr>
        <p:style>
          <a:lnRef idx="0">
            <a:scrgbClr r="0" g="0" b="0"/>
          </a:lnRef>
          <a:fillRef idx="0">
            <a:scrgbClr r="0" g="0" b="0"/>
          </a:fillRef>
          <a:effectRef idx="0">
            <a:scrgbClr r="0" g="0" b="0"/>
          </a:effectRef>
          <a:fontRef idx="none"/>
        </p:style>
      </p:cxnSp>
      <p:sp>
        <p:nvSpPr>
          <p:cNvPr id="127" name="Rectangle 126">
            <a:extLst>
              <a:ext uri="{FF2B5EF4-FFF2-40B4-BE49-F238E27FC236}">
                <a16:creationId xmlns:a16="http://schemas.microsoft.com/office/drawing/2014/main" id="{57467E92-83D2-4E26-B773-AAE92BB20CCD}"/>
              </a:ext>
            </a:extLst>
          </p:cNvPr>
          <p:cNvSpPr/>
          <p:nvPr/>
        </p:nvSpPr>
        <p:spPr>
          <a:xfrm>
            <a:off x="771738" y="1600057"/>
            <a:ext cx="3492863" cy="1440264"/>
          </a:xfrm>
          <a:prstGeom prst="rect">
            <a:avLst/>
          </a:prstGeom>
          <a:solidFill>
            <a:schemeClr val="bg2">
              <a:alpha val="90000"/>
            </a:schemeClr>
          </a:solidFill>
          <a:ln w="9525"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12613" tIns="112613" rIns="112613" bIns="112613" numCol="1" spcCol="38100" rtlCol="0" anchor="t" anchorCtr="0">
            <a:noAutofit/>
          </a:bodyPr>
          <a:lstStyle/>
          <a:p>
            <a:endParaRPr lang="en-US" sz="1108" b="1" dirty="0">
              <a:solidFill>
                <a:srgbClr val="FF6A02"/>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129" name="Rectangle 128">
            <a:extLst>
              <a:ext uri="{FF2B5EF4-FFF2-40B4-BE49-F238E27FC236}">
                <a16:creationId xmlns:a16="http://schemas.microsoft.com/office/drawing/2014/main" id="{9041545F-3944-4C14-845A-FBE8A6E82155}"/>
              </a:ext>
            </a:extLst>
          </p:cNvPr>
          <p:cNvSpPr/>
          <p:nvPr/>
        </p:nvSpPr>
        <p:spPr>
          <a:xfrm>
            <a:off x="7927401" y="1600057"/>
            <a:ext cx="3492863" cy="1440264"/>
          </a:xfrm>
          <a:prstGeom prst="rect">
            <a:avLst/>
          </a:prstGeom>
          <a:solidFill>
            <a:schemeClr val="bg2">
              <a:alpha val="90000"/>
            </a:schemeClr>
          </a:solidFill>
          <a:ln w="9525"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12613" tIns="112613" rIns="112613" bIns="112613" numCol="1" spcCol="38100" rtlCol="0" anchor="t" anchorCtr="0">
            <a:noAutofit/>
          </a:bodyPr>
          <a:lstStyle/>
          <a:p>
            <a:endParaRPr lang="en-US" sz="1108" b="1" dirty="0">
              <a:solidFill>
                <a:srgbClr val="FF6A02"/>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133" name="Rectangle 132">
            <a:extLst>
              <a:ext uri="{FF2B5EF4-FFF2-40B4-BE49-F238E27FC236}">
                <a16:creationId xmlns:a16="http://schemas.microsoft.com/office/drawing/2014/main" id="{61BA5A5B-BFE0-42D8-849C-60579CC79DB9}"/>
              </a:ext>
            </a:extLst>
          </p:cNvPr>
          <p:cNvSpPr/>
          <p:nvPr/>
        </p:nvSpPr>
        <p:spPr>
          <a:xfrm>
            <a:off x="1065451" y="3819241"/>
            <a:ext cx="2905436" cy="2291180"/>
          </a:xfrm>
          <a:prstGeom prst="rect">
            <a:avLst/>
          </a:prstGeom>
          <a:solidFill>
            <a:schemeClr val="bg2">
              <a:alpha val="90000"/>
            </a:schemeClr>
          </a:solidFill>
          <a:ln w="9525"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12613" tIns="112613" rIns="112613" bIns="112613" numCol="1" spcCol="38100" rtlCol="0" anchor="t" anchorCtr="0">
            <a:noAutofit/>
          </a:bodyPr>
          <a:lstStyle/>
          <a:p>
            <a:pPr algn="ctr"/>
            <a:r>
              <a:rPr lang="en-US" sz="1467" b="1" dirty="0">
                <a:solidFill>
                  <a:srgbClr val="93E3FF"/>
                </a:solidFill>
                <a:latin typeface="Intel Clear" panose="020B0604020203020204" pitchFamily="34" charset="0"/>
                <a:ea typeface="Intel Clear" panose="020B0604020203020204" pitchFamily="34" charset="0"/>
                <a:cs typeface="Intel Clear" panose="020B0604020203020204" pitchFamily="34" charset="0"/>
              </a:rPr>
              <a:t>Gateway (Time Series Data)</a:t>
            </a:r>
          </a:p>
        </p:txBody>
      </p:sp>
      <p:sp>
        <p:nvSpPr>
          <p:cNvPr id="140" name="Rectangle 139">
            <a:extLst>
              <a:ext uri="{FF2B5EF4-FFF2-40B4-BE49-F238E27FC236}">
                <a16:creationId xmlns:a16="http://schemas.microsoft.com/office/drawing/2014/main" id="{843DEF3B-54B5-413A-A7A2-812845D1EA15}"/>
              </a:ext>
            </a:extLst>
          </p:cNvPr>
          <p:cNvSpPr/>
          <p:nvPr/>
        </p:nvSpPr>
        <p:spPr>
          <a:xfrm>
            <a:off x="7929185" y="3229929"/>
            <a:ext cx="2905436" cy="2880492"/>
          </a:xfrm>
          <a:prstGeom prst="rect">
            <a:avLst/>
          </a:prstGeom>
          <a:solidFill>
            <a:schemeClr val="bg2">
              <a:alpha val="90000"/>
            </a:schemeClr>
          </a:solidFill>
          <a:ln w="9525"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12613" tIns="112613" rIns="112613" bIns="112613" numCol="1" spcCol="38100" rtlCol="0" anchor="t" anchorCtr="0">
            <a:noAutofit/>
          </a:bodyPr>
          <a:lstStyle/>
          <a:p>
            <a:pPr algn="ctr"/>
            <a:r>
              <a:rPr lang="en-US" sz="1467" b="1" dirty="0">
                <a:solidFill>
                  <a:srgbClr val="93E3FF"/>
                </a:solidFill>
                <a:latin typeface="Intel Clear" panose="020B0604020203020204" pitchFamily="34" charset="0"/>
                <a:ea typeface="Intel Clear" panose="020B0604020203020204" pitchFamily="34" charset="0"/>
                <a:cs typeface="Intel Clear" panose="020B0604020203020204" pitchFamily="34" charset="0"/>
              </a:rPr>
              <a:t>Industrial PC (CV/ML/DL)</a:t>
            </a:r>
          </a:p>
        </p:txBody>
      </p:sp>
      <p:pic>
        <p:nvPicPr>
          <p:cNvPr id="174" name="Picture 173">
            <a:extLst>
              <a:ext uri="{FF2B5EF4-FFF2-40B4-BE49-F238E27FC236}">
                <a16:creationId xmlns:a16="http://schemas.microsoft.com/office/drawing/2014/main" id="{B6841E52-E81E-44CD-99E8-30003D59C9F5}"/>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056692" y="5475154"/>
            <a:ext cx="661705" cy="507660"/>
          </a:xfrm>
          <a:prstGeom prst="rect">
            <a:avLst/>
          </a:prstGeom>
        </p:spPr>
      </p:pic>
      <p:pic>
        <p:nvPicPr>
          <p:cNvPr id="167" name="Picture 166">
            <a:extLst>
              <a:ext uri="{FF2B5EF4-FFF2-40B4-BE49-F238E27FC236}">
                <a16:creationId xmlns:a16="http://schemas.microsoft.com/office/drawing/2014/main" id="{BA63E9A0-D1E3-4465-AE38-10785B4C27C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r="11204"/>
          <a:stretch/>
        </p:blipFill>
        <p:spPr>
          <a:xfrm>
            <a:off x="8009822" y="1719591"/>
            <a:ext cx="1205745" cy="1200277"/>
          </a:xfrm>
          <a:prstGeom prst="rect">
            <a:avLst/>
          </a:prstGeom>
        </p:spPr>
      </p:pic>
      <p:grpSp>
        <p:nvGrpSpPr>
          <p:cNvPr id="168" name="Group 167">
            <a:extLst>
              <a:ext uri="{FF2B5EF4-FFF2-40B4-BE49-F238E27FC236}">
                <a16:creationId xmlns:a16="http://schemas.microsoft.com/office/drawing/2014/main" id="{D2998585-ACD0-417B-81BE-C5BBAEC168DB}"/>
              </a:ext>
            </a:extLst>
          </p:cNvPr>
          <p:cNvGrpSpPr/>
          <p:nvPr/>
        </p:nvGrpSpPr>
        <p:grpSpPr>
          <a:xfrm>
            <a:off x="9285589" y="1710993"/>
            <a:ext cx="2006299" cy="1208875"/>
            <a:chOff x="1438537" y="3028896"/>
            <a:chExt cx="3258146" cy="1963162"/>
          </a:xfrm>
        </p:grpSpPr>
        <p:pic>
          <p:nvPicPr>
            <p:cNvPr id="169" name="Picture 168">
              <a:extLst>
                <a:ext uri="{FF2B5EF4-FFF2-40B4-BE49-F238E27FC236}">
                  <a16:creationId xmlns:a16="http://schemas.microsoft.com/office/drawing/2014/main" id="{8CF3AB3B-8FA7-4C5E-88EC-DA5719CAA14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340100" y="3028896"/>
              <a:ext cx="1356583" cy="1145768"/>
            </a:xfrm>
            <a:prstGeom prst="rect">
              <a:avLst/>
            </a:prstGeom>
          </p:spPr>
        </p:pic>
        <p:pic>
          <p:nvPicPr>
            <p:cNvPr id="170" name="Picture 169">
              <a:extLst>
                <a:ext uri="{FF2B5EF4-FFF2-40B4-BE49-F238E27FC236}">
                  <a16:creationId xmlns:a16="http://schemas.microsoft.com/office/drawing/2014/main" id="{B1B122C1-23E1-427C-97C2-23FFF81E0D6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flipH="1">
              <a:off x="1467007" y="4064656"/>
              <a:ext cx="1394720" cy="927402"/>
            </a:xfrm>
            <a:prstGeom prst="rect">
              <a:avLst/>
            </a:prstGeom>
          </p:spPr>
        </p:pic>
        <p:pic>
          <p:nvPicPr>
            <p:cNvPr id="171" name="Picture 170">
              <a:extLst>
                <a:ext uri="{FF2B5EF4-FFF2-40B4-BE49-F238E27FC236}">
                  <a16:creationId xmlns:a16="http://schemas.microsoft.com/office/drawing/2014/main" id="{80499351-CD0A-4969-80D9-A7E72741840C}"/>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3301963" y="3247262"/>
              <a:ext cx="1394720" cy="927402"/>
            </a:xfrm>
            <a:prstGeom prst="rect">
              <a:avLst/>
            </a:prstGeom>
          </p:spPr>
        </p:pic>
        <p:pic>
          <p:nvPicPr>
            <p:cNvPr id="172" name="Picture 171">
              <a:extLst>
                <a:ext uri="{FF2B5EF4-FFF2-40B4-BE49-F238E27FC236}">
                  <a16:creationId xmlns:a16="http://schemas.microsoft.com/office/drawing/2014/main" id="{3DD73653-8C9A-46B8-B720-8F89193C9AA4}"/>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2833258" y="4103610"/>
              <a:ext cx="1863425" cy="888447"/>
            </a:xfrm>
            <a:prstGeom prst="rect">
              <a:avLst/>
            </a:prstGeom>
          </p:spPr>
        </p:pic>
        <p:pic>
          <p:nvPicPr>
            <p:cNvPr id="173" name="Picture 172">
              <a:extLst>
                <a:ext uri="{FF2B5EF4-FFF2-40B4-BE49-F238E27FC236}">
                  <a16:creationId xmlns:a16="http://schemas.microsoft.com/office/drawing/2014/main" id="{83436023-6902-4BF9-B2F7-AEC9A4A58A8E}"/>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438537" y="3028896"/>
              <a:ext cx="1901563" cy="1145768"/>
            </a:xfrm>
            <a:prstGeom prst="rect">
              <a:avLst/>
            </a:prstGeom>
          </p:spPr>
        </p:pic>
      </p:grpSp>
      <p:pic>
        <p:nvPicPr>
          <p:cNvPr id="160" name="Picture 159">
            <a:extLst>
              <a:ext uri="{FF2B5EF4-FFF2-40B4-BE49-F238E27FC236}">
                <a16:creationId xmlns:a16="http://schemas.microsoft.com/office/drawing/2014/main" id="{AF1F4827-CCB6-427A-AB62-5681B3A003D0}"/>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2969277" y="1710992"/>
            <a:ext cx="1207200" cy="1208875"/>
          </a:xfrm>
          <a:prstGeom prst="rect">
            <a:avLst/>
          </a:prstGeom>
        </p:spPr>
      </p:pic>
      <p:grpSp>
        <p:nvGrpSpPr>
          <p:cNvPr id="161" name="Group 160">
            <a:extLst>
              <a:ext uri="{FF2B5EF4-FFF2-40B4-BE49-F238E27FC236}">
                <a16:creationId xmlns:a16="http://schemas.microsoft.com/office/drawing/2014/main" id="{CA7D4D44-4626-4247-90B9-6148CF278BA9}"/>
              </a:ext>
            </a:extLst>
          </p:cNvPr>
          <p:cNvGrpSpPr/>
          <p:nvPr/>
        </p:nvGrpSpPr>
        <p:grpSpPr>
          <a:xfrm>
            <a:off x="885823" y="1710992"/>
            <a:ext cx="2006299" cy="1208875"/>
            <a:chOff x="1438537" y="3028896"/>
            <a:chExt cx="3258146" cy="1963162"/>
          </a:xfrm>
        </p:grpSpPr>
        <p:pic>
          <p:nvPicPr>
            <p:cNvPr id="162" name="Picture 161">
              <a:extLst>
                <a:ext uri="{FF2B5EF4-FFF2-40B4-BE49-F238E27FC236}">
                  <a16:creationId xmlns:a16="http://schemas.microsoft.com/office/drawing/2014/main" id="{1E300E09-34F4-44E4-BD82-6A29841539E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340100" y="3028896"/>
              <a:ext cx="1356583" cy="1145768"/>
            </a:xfrm>
            <a:prstGeom prst="rect">
              <a:avLst/>
            </a:prstGeom>
          </p:spPr>
        </p:pic>
        <p:pic>
          <p:nvPicPr>
            <p:cNvPr id="163" name="Picture 162">
              <a:extLst>
                <a:ext uri="{FF2B5EF4-FFF2-40B4-BE49-F238E27FC236}">
                  <a16:creationId xmlns:a16="http://schemas.microsoft.com/office/drawing/2014/main" id="{344DB346-84BD-4B45-B246-67A4CFD09E08}"/>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flipH="1">
              <a:off x="1467007" y="4064656"/>
              <a:ext cx="1394720" cy="927402"/>
            </a:xfrm>
            <a:prstGeom prst="rect">
              <a:avLst/>
            </a:prstGeom>
          </p:spPr>
        </p:pic>
        <p:pic>
          <p:nvPicPr>
            <p:cNvPr id="164" name="Picture 163">
              <a:extLst>
                <a:ext uri="{FF2B5EF4-FFF2-40B4-BE49-F238E27FC236}">
                  <a16:creationId xmlns:a16="http://schemas.microsoft.com/office/drawing/2014/main" id="{984798BB-CE89-44C8-A502-7A3B638FA00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3301963" y="3247262"/>
              <a:ext cx="1394720" cy="927402"/>
            </a:xfrm>
            <a:prstGeom prst="rect">
              <a:avLst/>
            </a:prstGeom>
          </p:spPr>
        </p:pic>
        <p:pic>
          <p:nvPicPr>
            <p:cNvPr id="165" name="Picture 164">
              <a:extLst>
                <a:ext uri="{FF2B5EF4-FFF2-40B4-BE49-F238E27FC236}">
                  <a16:creationId xmlns:a16="http://schemas.microsoft.com/office/drawing/2014/main" id="{BF295DB4-2100-4BFC-AA4A-91BC7FC60C5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2833258" y="4103610"/>
              <a:ext cx="1863425" cy="888447"/>
            </a:xfrm>
            <a:prstGeom prst="rect">
              <a:avLst/>
            </a:prstGeom>
          </p:spPr>
        </p:pic>
        <p:pic>
          <p:nvPicPr>
            <p:cNvPr id="166" name="Picture 165">
              <a:extLst>
                <a:ext uri="{FF2B5EF4-FFF2-40B4-BE49-F238E27FC236}">
                  <a16:creationId xmlns:a16="http://schemas.microsoft.com/office/drawing/2014/main" id="{93F34F7C-1F4F-429E-85D3-54F94CA30BC8}"/>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438537" y="3028896"/>
              <a:ext cx="1901563" cy="1145768"/>
            </a:xfrm>
            <a:prstGeom prst="rect">
              <a:avLst/>
            </a:prstGeom>
          </p:spPr>
        </p:pic>
      </p:grpSp>
      <p:sp>
        <p:nvSpPr>
          <p:cNvPr id="2" name="Title 1"/>
          <p:cNvSpPr>
            <a:spLocks noGrp="1"/>
          </p:cNvSpPr>
          <p:nvPr>
            <p:ph type="title"/>
          </p:nvPr>
        </p:nvSpPr>
        <p:spPr/>
        <p:txBody>
          <a:bodyPr/>
          <a:lstStyle/>
          <a:p>
            <a:r>
              <a:rPr lang="en-US" dirty="0">
                <a:solidFill>
                  <a:schemeClr val="accent3">
                    <a:alpha val="90000"/>
                  </a:schemeClr>
                </a:solidFill>
              </a:rPr>
              <a:t>Analytics</a:t>
            </a:r>
            <a:r>
              <a:rPr lang="en-US" dirty="0"/>
              <a:t> Pipelines for smart manufacturing</a:t>
            </a:r>
          </a:p>
        </p:txBody>
      </p:sp>
      <p:sp>
        <p:nvSpPr>
          <p:cNvPr id="73" name="Text Placeholder 72">
            <a:extLst>
              <a:ext uri="{FF2B5EF4-FFF2-40B4-BE49-F238E27FC236}">
                <a16:creationId xmlns:a16="http://schemas.microsoft.com/office/drawing/2014/main" id="{A19A7172-E284-47AB-A35E-F8310FE52D52}"/>
              </a:ext>
            </a:extLst>
          </p:cNvPr>
          <p:cNvSpPr>
            <a:spLocks noGrp="1"/>
          </p:cNvSpPr>
          <p:nvPr>
            <p:ph type="body" sz="quarter" idx="13"/>
          </p:nvPr>
        </p:nvSpPr>
        <p:spPr/>
        <p:txBody>
          <a:bodyPr/>
          <a:lstStyle/>
          <a:p>
            <a:r>
              <a:rPr lang="en-US"/>
              <a:t>* Other names and brands may be claimed as the property of others.</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42</a:t>
            </a:fld>
            <a:endParaRPr lang="en-US" dirty="0"/>
          </a:p>
        </p:txBody>
      </p:sp>
      <p:pic>
        <p:nvPicPr>
          <p:cNvPr id="119" name="Picture 118">
            <a:extLst>
              <a:ext uri="{FF2B5EF4-FFF2-40B4-BE49-F238E27FC236}">
                <a16:creationId xmlns:a16="http://schemas.microsoft.com/office/drawing/2014/main" id="{BB60CBC0-5865-46B9-A774-3D010ADE2EC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768987" y="4959033"/>
            <a:ext cx="654027" cy="654027"/>
          </a:xfrm>
          <a:prstGeom prst="rect">
            <a:avLst/>
          </a:prstGeom>
          <a:effectLst>
            <a:outerShdw blurRad="63500" sx="114000" sy="114000" algn="ctr" rotWithShape="0">
              <a:prstClr val="black">
                <a:alpha val="80000"/>
              </a:prstClr>
            </a:outerShdw>
            <a:reflection blurRad="6350" stA="52000" endA="300" endPos="35000" dir="5400000" sy="-100000" algn="bl" rotWithShape="0"/>
          </a:effectLst>
        </p:spPr>
      </p:pic>
      <p:sp>
        <p:nvSpPr>
          <p:cNvPr id="124" name="Rectangle 123">
            <a:extLst>
              <a:ext uri="{FF2B5EF4-FFF2-40B4-BE49-F238E27FC236}">
                <a16:creationId xmlns:a16="http://schemas.microsoft.com/office/drawing/2014/main" id="{D38B3F08-D603-4E9A-93DE-5DA9B7F48C1A}"/>
              </a:ext>
            </a:extLst>
          </p:cNvPr>
          <p:cNvSpPr/>
          <p:nvPr/>
        </p:nvSpPr>
        <p:spPr>
          <a:xfrm>
            <a:off x="5021840" y="3130659"/>
            <a:ext cx="2148323" cy="233669"/>
          </a:xfrm>
          <a:prstGeom prst="rect">
            <a:avLst/>
          </a:prstGeom>
          <a:gradFill>
            <a:gsLst>
              <a:gs pos="50000">
                <a:srgbClr val="00AEEF">
                  <a:alpha val="85000"/>
                </a:srgbClr>
              </a:gs>
              <a:gs pos="0">
                <a:srgbClr val="00AEEF">
                  <a:alpha val="0"/>
                </a:srgbClr>
              </a:gs>
              <a:gs pos="100000">
                <a:srgbClr val="00AEEF">
                  <a:alpha val="0"/>
                </a:srgbClr>
              </a:gs>
            </a:gsLst>
            <a:lin ang="0" scaled="1"/>
          </a:gradFill>
          <a:ln w="25400" cap="flat">
            <a:gradFill flip="none" rotWithShape="1">
              <a:gsLst>
                <a:gs pos="50000">
                  <a:srgbClr val="00AEEF"/>
                </a:gs>
                <a:gs pos="0">
                  <a:srgbClr val="00AEEF">
                    <a:alpha val="0"/>
                  </a:srgbClr>
                </a:gs>
                <a:gs pos="100000">
                  <a:srgbClr val="00AEEF">
                    <a:alpha val="0"/>
                  </a:srgbClr>
                </a:gs>
              </a:gsLst>
              <a:lin ang="0" scaled="1"/>
              <a:tileRect/>
            </a:gra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anchor="ctr">
            <a:spAutoFit/>
          </a:bodyPr>
          <a:lstStyle/>
          <a:p>
            <a:pPr algn="ctr" defTabSz="408195"/>
            <a:r>
              <a:rPr lang="en-US" sz="1108"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Intel’s Algorithms</a:t>
            </a:r>
          </a:p>
        </p:txBody>
      </p:sp>
      <p:sp>
        <p:nvSpPr>
          <p:cNvPr id="125" name="Rectangle 124">
            <a:extLst>
              <a:ext uri="{FF2B5EF4-FFF2-40B4-BE49-F238E27FC236}">
                <a16:creationId xmlns:a16="http://schemas.microsoft.com/office/drawing/2014/main" id="{CD009D89-724E-400E-ADF0-CBD8FD62EC70}"/>
              </a:ext>
            </a:extLst>
          </p:cNvPr>
          <p:cNvSpPr/>
          <p:nvPr/>
        </p:nvSpPr>
        <p:spPr>
          <a:xfrm>
            <a:off x="4783771" y="3716879"/>
            <a:ext cx="2624461" cy="260150"/>
          </a:xfrm>
          <a:prstGeom prst="rect">
            <a:avLst/>
          </a:prstGeom>
          <a:solidFill>
            <a:schemeClr val="bg2">
              <a:alpha val="90000"/>
            </a:schemeClr>
          </a:solidFill>
          <a:ln w="25400" cap="flat">
            <a:solidFill>
              <a:schemeClr val="accent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fromWordArt="0" anchor="ctr" anchorCtr="0" forceAA="0" compatLnSpc="1">
            <a:prstTxWarp prst="textNoShape">
              <a:avLst/>
            </a:prstTxWarp>
            <a:spAutoFit/>
          </a:bodyPr>
          <a:lstStyle/>
          <a:p>
            <a:pPr algn="ctr">
              <a:lnSpc>
                <a:spcPct val="80000"/>
              </a:lnSpc>
            </a:pPr>
            <a:r>
              <a:rPr lang="en-US" sz="1600" dirty="0">
                <a:solidFill>
                  <a:srgbClr val="FFFFFF"/>
                </a:solidFill>
                <a:latin typeface="+mj-lt"/>
                <a:ea typeface="Intel Clear" panose="020B0604020203020204" pitchFamily="34" charset="0"/>
                <a:cs typeface="Intel Clear" panose="020B0604020203020204" pitchFamily="34" charset="0"/>
              </a:rPr>
              <a:t>Intel’s Industrial Edge Insights Software </a:t>
            </a:r>
          </a:p>
        </p:txBody>
      </p:sp>
      <p:sp>
        <p:nvSpPr>
          <p:cNvPr id="126" name="Rectangle 125">
            <a:extLst>
              <a:ext uri="{FF2B5EF4-FFF2-40B4-BE49-F238E27FC236}">
                <a16:creationId xmlns:a16="http://schemas.microsoft.com/office/drawing/2014/main" id="{BDB533EA-47E6-47FA-AE40-840726E1975A}"/>
              </a:ext>
            </a:extLst>
          </p:cNvPr>
          <p:cNvSpPr/>
          <p:nvPr/>
        </p:nvSpPr>
        <p:spPr>
          <a:xfrm>
            <a:off x="5021840" y="4029852"/>
            <a:ext cx="2148323" cy="233669"/>
          </a:xfrm>
          <a:prstGeom prst="rect">
            <a:avLst/>
          </a:prstGeom>
          <a:gradFill>
            <a:gsLst>
              <a:gs pos="50000">
                <a:srgbClr val="00AEEF">
                  <a:alpha val="85000"/>
                </a:srgbClr>
              </a:gs>
              <a:gs pos="0">
                <a:srgbClr val="00AEEF">
                  <a:alpha val="0"/>
                </a:srgbClr>
              </a:gs>
              <a:gs pos="100000">
                <a:srgbClr val="00AEEF">
                  <a:alpha val="0"/>
                </a:srgbClr>
              </a:gs>
            </a:gsLst>
            <a:lin ang="0" scaled="1"/>
          </a:gradFill>
          <a:ln w="25400" cap="flat">
            <a:gradFill flip="none" rotWithShape="1">
              <a:gsLst>
                <a:gs pos="50000">
                  <a:srgbClr val="00AEEF"/>
                </a:gs>
                <a:gs pos="0">
                  <a:srgbClr val="00AEEF">
                    <a:alpha val="0"/>
                  </a:srgbClr>
                </a:gs>
                <a:gs pos="100000">
                  <a:srgbClr val="00AEEF">
                    <a:alpha val="0"/>
                  </a:srgbClr>
                </a:gs>
              </a:gsLst>
              <a:lin ang="0" scaled="1"/>
              <a:tileRect/>
            </a:gra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fromWordArt="0" anchor="ctr" anchorCtr="0" forceAA="0" compatLnSpc="1">
            <a:prstTxWarp prst="textNoShape">
              <a:avLst/>
            </a:prstTxWarp>
            <a:spAutoFit/>
          </a:bodyPr>
          <a:lstStyle/>
          <a:p>
            <a:pPr algn="ctr"/>
            <a:r>
              <a:rPr lang="en-US" sz="1108"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Linux-based OS</a:t>
            </a:r>
          </a:p>
        </p:txBody>
      </p:sp>
      <p:pic>
        <p:nvPicPr>
          <p:cNvPr id="131" name="Picture 130">
            <a:extLst>
              <a:ext uri="{FF2B5EF4-FFF2-40B4-BE49-F238E27FC236}">
                <a16:creationId xmlns:a16="http://schemas.microsoft.com/office/drawing/2014/main" id="{F835188C-1DC0-4F47-8FDB-93A9B362803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963199" y="2475183"/>
            <a:ext cx="654027" cy="654027"/>
          </a:xfrm>
          <a:prstGeom prst="rect">
            <a:avLst/>
          </a:prstGeom>
          <a:effectLst>
            <a:outerShdw blurRad="76200" dir="13500000" sy="23000" kx="1200000" algn="br" rotWithShape="0">
              <a:prstClr val="black"/>
            </a:outerShdw>
            <a:reflection blurRad="6350" stA="52000" endA="300" endPos="35000" dir="5400000" sy="-100000" algn="bl" rotWithShape="0"/>
          </a:effectLst>
        </p:spPr>
      </p:pic>
      <p:sp>
        <p:nvSpPr>
          <p:cNvPr id="138" name="Rectangle 137">
            <a:extLst>
              <a:ext uri="{FF2B5EF4-FFF2-40B4-BE49-F238E27FC236}">
                <a16:creationId xmlns:a16="http://schemas.microsoft.com/office/drawing/2014/main" id="{0ADC11E2-C269-4593-8BB0-3873C6C79E8F}"/>
              </a:ext>
            </a:extLst>
          </p:cNvPr>
          <p:cNvSpPr/>
          <p:nvPr/>
        </p:nvSpPr>
        <p:spPr>
          <a:xfrm>
            <a:off x="1444006" y="4300082"/>
            <a:ext cx="2148324" cy="233669"/>
          </a:xfrm>
          <a:prstGeom prst="rect">
            <a:avLst/>
          </a:prstGeom>
          <a:noFill/>
          <a:ln w="25400" cap="flat">
            <a:gradFill flip="none" rotWithShape="1">
              <a:gsLst>
                <a:gs pos="50000">
                  <a:schemeClr val="accent2"/>
                </a:gs>
                <a:gs pos="0">
                  <a:schemeClr val="accent2">
                    <a:alpha val="0"/>
                  </a:schemeClr>
                </a:gs>
                <a:gs pos="100000">
                  <a:schemeClr val="accent2">
                    <a:alpha val="0"/>
                  </a:schemeClr>
                </a:gs>
              </a:gsLst>
              <a:lin ang="0" scaled="1"/>
              <a:tileRect/>
            </a:gra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anchor="ctr">
            <a:spAutoFit/>
          </a:bodyPr>
          <a:lstStyle/>
          <a:p>
            <a:pPr algn="ctr"/>
            <a:r>
              <a:rPr lang="en-US" sz="1108"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3rd Party Agents</a:t>
            </a:r>
          </a:p>
        </p:txBody>
      </p:sp>
      <p:sp>
        <p:nvSpPr>
          <p:cNvPr id="139" name="Rectangle 138">
            <a:extLst>
              <a:ext uri="{FF2B5EF4-FFF2-40B4-BE49-F238E27FC236}">
                <a16:creationId xmlns:a16="http://schemas.microsoft.com/office/drawing/2014/main" id="{83D9C641-2530-4BE2-94ED-D90DF8CA22D4}"/>
              </a:ext>
            </a:extLst>
          </p:cNvPr>
          <p:cNvSpPr/>
          <p:nvPr/>
        </p:nvSpPr>
        <p:spPr>
          <a:xfrm>
            <a:off x="1222052" y="4592501"/>
            <a:ext cx="2592232" cy="260150"/>
          </a:xfrm>
          <a:prstGeom prst="rect">
            <a:avLst/>
          </a:prstGeom>
          <a:solidFill>
            <a:schemeClr val="bg2">
              <a:alpha val="90000"/>
            </a:schemeClr>
          </a:solidFill>
          <a:ln w="25400" cap="flat">
            <a:solidFill>
              <a:schemeClr val="accent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fromWordArt="0" anchor="ctr" anchorCtr="0" forceAA="0" compatLnSpc="1">
            <a:prstTxWarp prst="textNoShape">
              <a:avLst/>
            </a:prstTxWarp>
            <a:spAutoFit/>
          </a:bodyPr>
          <a:lstStyle/>
          <a:p>
            <a:pPr algn="ctr">
              <a:lnSpc>
                <a:spcPct val="80000"/>
              </a:lnSpc>
            </a:pPr>
            <a:r>
              <a:rPr lang="en-US" sz="1600" dirty="0">
                <a:solidFill>
                  <a:srgbClr val="FFFFFF"/>
                </a:solidFill>
                <a:latin typeface="+mj-lt"/>
                <a:ea typeface="Intel Clear" panose="020B0604020203020204" pitchFamily="34" charset="0"/>
                <a:cs typeface="Intel Clear" panose="020B0604020203020204" pitchFamily="34" charset="0"/>
              </a:rPr>
              <a:t>Intel’s Industrial Edge Insights Software </a:t>
            </a:r>
          </a:p>
        </p:txBody>
      </p:sp>
      <p:pic>
        <p:nvPicPr>
          <p:cNvPr id="136" name="Picture 135">
            <a:extLst>
              <a:ext uri="{FF2B5EF4-FFF2-40B4-BE49-F238E27FC236}">
                <a16:creationId xmlns:a16="http://schemas.microsoft.com/office/drawing/2014/main" id="{145C7C8B-F044-4DC8-AEDD-496952C0E3B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612441" y="5342625"/>
            <a:ext cx="661705" cy="661705"/>
          </a:xfrm>
          <a:prstGeom prst="rect">
            <a:avLst/>
          </a:prstGeom>
          <a:effectLst>
            <a:outerShdw blurRad="76200" dir="13500000" sy="23000" kx="1200000" algn="br" rotWithShape="0">
              <a:prstClr val="black"/>
            </a:outerShdw>
            <a:reflection blurRad="6350" stA="52000" endA="300" endPos="35000" dir="5400000" sy="-100000" algn="bl" rotWithShape="0"/>
          </a:effectLst>
        </p:spPr>
      </p:pic>
      <p:pic>
        <p:nvPicPr>
          <p:cNvPr id="137" name="Picture 136">
            <a:extLst>
              <a:ext uri="{FF2B5EF4-FFF2-40B4-BE49-F238E27FC236}">
                <a16:creationId xmlns:a16="http://schemas.microsoft.com/office/drawing/2014/main" id="{71577BA6-BBBB-4A25-B4F7-2CAB3A8D3B8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62193" y="5355219"/>
            <a:ext cx="749755" cy="681912"/>
          </a:xfrm>
          <a:prstGeom prst="rect">
            <a:avLst/>
          </a:prstGeom>
        </p:spPr>
      </p:pic>
      <p:pic>
        <p:nvPicPr>
          <p:cNvPr id="148" name="Picture 147">
            <a:extLst>
              <a:ext uri="{FF2B5EF4-FFF2-40B4-BE49-F238E27FC236}">
                <a16:creationId xmlns:a16="http://schemas.microsoft.com/office/drawing/2014/main" id="{C225662A-CF93-4966-9195-6D8A3F9A28C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44566" y="5567362"/>
            <a:ext cx="593820" cy="493149"/>
          </a:xfrm>
          <a:prstGeom prst="rect">
            <a:avLst/>
          </a:prstGeom>
        </p:spPr>
      </p:pic>
      <p:pic>
        <p:nvPicPr>
          <p:cNvPr id="149" name="Picture 148">
            <a:extLst>
              <a:ext uri="{FF2B5EF4-FFF2-40B4-BE49-F238E27FC236}">
                <a16:creationId xmlns:a16="http://schemas.microsoft.com/office/drawing/2014/main" id="{2A235018-0CFA-4F44-B35D-CA5C0BC5539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672460" y="5342625"/>
            <a:ext cx="661705" cy="661705"/>
          </a:xfrm>
          <a:prstGeom prst="rect">
            <a:avLst/>
          </a:prstGeom>
          <a:effectLst>
            <a:outerShdw blurRad="76200" dir="13500000" sy="23000" kx="1200000" algn="br" rotWithShape="0">
              <a:prstClr val="black"/>
            </a:outerShdw>
            <a:reflection blurRad="6350" stA="52000" endA="300" endPos="35000" dir="5400000" sy="-100000" algn="bl" rotWithShape="0"/>
          </a:effectLst>
        </p:spPr>
      </p:pic>
      <p:pic>
        <p:nvPicPr>
          <p:cNvPr id="150" name="Picture 149">
            <a:extLst>
              <a:ext uri="{FF2B5EF4-FFF2-40B4-BE49-F238E27FC236}">
                <a16:creationId xmlns:a16="http://schemas.microsoft.com/office/drawing/2014/main" id="{2AF621DF-9AAE-4F44-9917-4047FA22A4D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404558" y="5368107"/>
            <a:ext cx="996265" cy="287588"/>
          </a:xfrm>
          <a:prstGeom prst="rect">
            <a:avLst/>
          </a:prstGeom>
        </p:spPr>
      </p:pic>
      <p:sp>
        <p:nvSpPr>
          <p:cNvPr id="151" name="Rectangle 150">
            <a:extLst>
              <a:ext uri="{FF2B5EF4-FFF2-40B4-BE49-F238E27FC236}">
                <a16:creationId xmlns:a16="http://schemas.microsoft.com/office/drawing/2014/main" id="{17B1A613-D1C7-40BD-BF1F-CD233030C4B4}"/>
              </a:ext>
            </a:extLst>
          </p:cNvPr>
          <p:cNvSpPr/>
          <p:nvPr/>
        </p:nvSpPr>
        <p:spPr>
          <a:xfrm>
            <a:off x="771738" y="1186920"/>
            <a:ext cx="3492863" cy="442869"/>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12613" tIns="112613" rIns="112613" bIns="112613" numCol="1" spcCol="38100" rtlCol="0" anchor="b" anchorCtr="0">
            <a:spAutoFit/>
          </a:bodyPr>
          <a:lstStyle/>
          <a:p>
            <a:pPr algn="ctr"/>
            <a:r>
              <a:rPr lang="en-US" sz="1400" b="1" dirty="0">
                <a:solidFill>
                  <a:schemeClr val="accent6"/>
                </a:solidFill>
                <a:latin typeface="Intel Clear" panose="020B0604020203020204" pitchFamily="34" charset="0"/>
                <a:ea typeface="Intel Clear" panose="020B0604020203020204" pitchFamily="34" charset="0"/>
                <a:cs typeface="Intel Clear" panose="020B0604020203020204" pitchFamily="34" charset="0"/>
              </a:rPr>
              <a:t>Local Dashboard/HMI</a:t>
            </a:r>
          </a:p>
        </p:txBody>
      </p:sp>
      <p:sp>
        <p:nvSpPr>
          <p:cNvPr id="152" name="Rectangle 151">
            <a:extLst>
              <a:ext uri="{FF2B5EF4-FFF2-40B4-BE49-F238E27FC236}">
                <a16:creationId xmlns:a16="http://schemas.microsoft.com/office/drawing/2014/main" id="{DF2EAC67-6CF5-434A-AEAB-DBA9107AC755}"/>
              </a:ext>
            </a:extLst>
          </p:cNvPr>
          <p:cNvSpPr/>
          <p:nvPr/>
        </p:nvSpPr>
        <p:spPr>
          <a:xfrm>
            <a:off x="7927401" y="1186920"/>
            <a:ext cx="3492863" cy="442869"/>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12613" tIns="112613" rIns="112613" bIns="112613" numCol="1" spcCol="38100" rtlCol="0" anchor="b" anchorCtr="0">
            <a:spAutoFit/>
          </a:bodyPr>
          <a:lstStyle/>
          <a:p>
            <a:pPr algn="ctr"/>
            <a:r>
              <a:rPr lang="en-US" sz="1400" b="1" dirty="0">
                <a:solidFill>
                  <a:schemeClr val="accent6"/>
                </a:solidFill>
                <a:latin typeface="Intel Clear" panose="020B0604020203020204" pitchFamily="34" charset="0"/>
                <a:ea typeface="Intel Clear" panose="020B0604020203020204" pitchFamily="34" charset="0"/>
                <a:cs typeface="Intel Clear" panose="020B0604020203020204" pitchFamily="34" charset="0"/>
              </a:rPr>
              <a:t>Cloud-Based Dashboard </a:t>
            </a:r>
          </a:p>
        </p:txBody>
      </p:sp>
      <p:sp>
        <p:nvSpPr>
          <p:cNvPr id="154" name="Freeform: Shape 153">
            <a:extLst>
              <a:ext uri="{FF2B5EF4-FFF2-40B4-BE49-F238E27FC236}">
                <a16:creationId xmlns:a16="http://schemas.microsoft.com/office/drawing/2014/main" id="{2C2C541E-C371-4126-B8E8-7566D6AD93F1}"/>
              </a:ext>
            </a:extLst>
          </p:cNvPr>
          <p:cNvSpPr/>
          <p:nvPr/>
        </p:nvSpPr>
        <p:spPr>
          <a:xfrm flipH="1">
            <a:off x="6493673" y="1945069"/>
            <a:ext cx="1432272" cy="415468"/>
          </a:xfrm>
          <a:custGeom>
            <a:avLst/>
            <a:gdLst>
              <a:gd name="connsiteX0" fmla="*/ 2325950 w 2325950"/>
              <a:gd name="connsiteY0" fmla="*/ 674703 h 674703"/>
              <a:gd name="connsiteX1" fmla="*/ 2325950 w 2325950"/>
              <a:gd name="connsiteY1" fmla="*/ 0 h 674703"/>
              <a:gd name="connsiteX2" fmla="*/ 0 w 2325950"/>
              <a:gd name="connsiteY2" fmla="*/ 0 h 674703"/>
            </a:gdLst>
            <a:ahLst/>
            <a:cxnLst>
              <a:cxn ang="0">
                <a:pos x="connsiteX0" y="connsiteY0"/>
              </a:cxn>
              <a:cxn ang="0">
                <a:pos x="connsiteX1" y="connsiteY1"/>
              </a:cxn>
              <a:cxn ang="0">
                <a:pos x="connsiteX2" y="connsiteY2"/>
              </a:cxn>
            </a:cxnLst>
            <a:rect l="l" t="t" r="r" b="b"/>
            <a:pathLst>
              <a:path w="2325950" h="674703">
                <a:moveTo>
                  <a:pt x="2325950" y="674703"/>
                </a:moveTo>
                <a:lnTo>
                  <a:pt x="2325950" y="0"/>
                </a:lnTo>
                <a:lnTo>
                  <a:pt x="0" y="0"/>
                </a:lnTo>
              </a:path>
            </a:pathLst>
          </a:custGeom>
          <a:noFill/>
          <a:ln w="25400" cap="flat">
            <a:solidFill>
              <a:schemeClr val="accent2"/>
            </a:solidFill>
            <a:prstDash val="sys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6307" tIns="28153" rIns="56307" bIns="28153" numCol="1" spcCol="38100" rtlCol="0" anchor="t">
            <a:noAutofit/>
          </a:bodyPr>
          <a:lstStyle/>
          <a:p>
            <a:pPr defTabSz="563013" latinLnBrk="1"/>
            <a:endParaRPr lang="en-US" sz="1108">
              <a:solidFill>
                <a:srgbClr val="000000"/>
              </a:solidFill>
            </a:endParaRPr>
          </a:p>
        </p:txBody>
      </p:sp>
      <p:cxnSp>
        <p:nvCxnSpPr>
          <p:cNvPr id="155" name="Straight Connector 154">
            <a:extLst>
              <a:ext uri="{FF2B5EF4-FFF2-40B4-BE49-F238E27FC236}">
                <a16:creationId xmlns:a16="http://schemas.microsoft.com/office/drawing/2014/main" id="{A9EE1499-4AB1-4F81-BB17-DE54F26589DD}"/>
              </a:ext>
            </a:extLst>
          </p:cNvPr>
          <p:cNvCxnSpPr>
            <a:cxnSpLocks/>
            <a:stCxn id="118" idx="1"/>
          </p:cNvCxnSpPr>
          <p:nvPr/>
        </p:nvCxnSpPr>
        <p:spPr>
          <a:xfrm flipH="1">
            <a:off x="3970889" y="4241599"/>
            <a:ext cx="792384" cy="0"/>
          </a:xfrm>
          <a:prstGeom prst="line">
            <a:avLst/>
          </a:prstGeom>
          <a:noFill/>
          <a:ln w="25400" cap="flat">
            <a:solidFill>
              <a:schemeClr val="accent2"/>
            </a:solidFill>
            <a:prstDash val="sysDash"/>
            <a:round/>
          </a:ln>
          <a:effectLst/>
          <a:sp3d/>
        </p:spPr>
        <p:style>
          <a:lnRef idx="0">
            <a:scrgbClr r="0" g="0" b="0"/>
          </a:lnRef>
          <a:fillRef idx="0">
            <a:scrgbClr r="0" g="0" b="0"/>
          </a:fillRef>
          <a:effectRef idx="0">
            <a:scrgbClr r="0" g="0" b="0"/>
          </a:effectRef>
          <a:fontRef idx="none"/>
        </p:style>
      </p:cxnSp>
      <p:cxnSp>
        <p:nvCxnSpPr>
          <p:cNvPr id="156" name="Straight Connector 155">
            <a:extLst>
              <a:ext uri="{FF2B5EF4-FFF2-40B4-BE49-F238E27FC236}">
                <a16:creationId xmlns:a16="http://schemas.microsoft.com/office/drawing/2014/main" id="{3764725A-3C59-4430-B113-44BF05AFA7D0}"/>
              </a:ext>
            </a:extLst>
          </p:cNvPr>
          <p:cNvCxnSpPr>
            <a:cxnSpLocks/>
            <a:endCxn id="118" idx="3"/>
          </p:cNvCxnSpPr>
          <p:nvPr/>
        </p:nvCxnSpPr>
        <p:spPr>
          <a:xfrm flipH="1">
            <a:off x="7428729" y="4241599"/>
            <a:ext cx="497216" cy="0"/>
          </a:xfrm>
          <a:prstGeom prst="line">
            <a:avLst/>
          </a:prstGeom>
          <a:noFill/>
          <a:ln w="25400" cap="flat">
            <a:solidFill>
              <a:schemeClr val="accent2"/>
            </a:solidFill>
            <a:prstDash val="sysDash"/>
            <a:round/>
          </a:ln>
          <a:effectLst/>
          <a:sp3d/>
        </p:spPr>
        <p:style>
          <a:lnRef idx="0">
            <a:scrgbClr r="0" g="0" b="0"/>
          </a:lnRef>
          <a:fillRef idx="0">
            <a:scrgbClr r="0" g="0" b="0"/>
          </a:fillRef>
          <a:effectRef idx="0">
            <a:scrgbClr r="0" g="0" b="0"/>
          </a:effectRef>
          <a:fontRef idx="none"/>
        </p:style>
      </p:cxnSp>
      <p:sp>
        <p:nvSpPr>
          <p:cNvPr id="175" name="Rectangle 174">
            <a:extLst>
              <a:ext uri="{FF2B5EF4-FFF2-40B4-BE49-F238E27FC236}">
                <a16:creationId xmlns:a16="http://schemas.microsoft.com/office/drawing/2014/main" id="{5C84DF01-7C9B-49C3-A15D-6509DF52705D}"/>
              </a:ext>
            </a:extLst>
          </p:cNvPr>
          <p:cNvSpPr/>
          <p:nvPr/>
        </p:nvSpPr>
        <p:spPr>
          <a:xfrm>
            <a:off x="1444007" y="4902895"/>
            <a:ext cx="2148324" cy="233669"/>
          </a:xfrm>
          <a:prstGeom prst="rect">
            <a:avLst/>
          </a:prstGeom>
          <a:noFill/>
          <a:ln w="25400" cap="flat">
            <a:gradFill flip="none" rotWithShape="1">
              <a:gsLst>
                <a:gs pos="50000">
                  <a:schemeClr val="accent2"/>
                </a:gs>
                <a:gs pos="0">
                  <a:schemeClr val="accent2">
                    <a:alpha val="0"/>
                  </a:schemeClr>
                </a:gs>
                <a:gs pos="100000">
                  <a:schemeClr val="accent2">
                    <a:alpha val="0"/>
                  </a:schemeClr>
                </a:gs>
              </a:gsLst>
              <a:lin ang="0" scaled="1"/>
              <a:tileRect/>
            </a:gra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anchor="ctr">
            <a:spAutoFit/>
          </a:bodyPr>
          <a:lstStyle/>
          <a:p>
            <a:pPr algn="ctr"/>
            <a:r>
              <a:rPr lang="en-US" sz="1108"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Linux*-based OS</a:t>
            </a:r>
          </a:p>
        </p:txBody>
      </p:sp>
      <p:sp>
        <p:nvSpPr>
          <p:cNvPr id="182" name="Rectangle 181">
            <a:extLst>
              <a:ext uri="{FF2B5EF4-FFF2-40B4-BE49-F238E27FC236}">
                <a16:creationId xmlns:a16="http://schemas.microsoft.com/office/drawing/2014/main" id="{5F15E681-8DC3-45ED-BB09-4EBF1D08F086}"/>
              </a:ext>
            </a:extLst>
          </p:cNvPr>
          <p:cNvSpPr/>
          <p:nvPr/>
        </p:nvSpPr>
        <p:spPr>
          <a:xfrm>
            <a:off x="5021840" y="2822422"/>
            <a:ext cx="2148323" cy="233669"/>
          </a:xfrm>
          <a:prstGeom prst="rect">
            <a:avLst/>
          </a:prstGeom>
          <a:noFill/>
          <a:ln w="25400" cap="flat">
            <a:gradFill flip="none" rotWithShape="1">
              <a:gsLst>
                <a:gs pos="50000">
                  <a:schemeClr val="accent2"/>
                </a:gs>
                <a:gs pos="0">
                  <a:schemeClr val="accent2">
                    <a:alpha val="0"/>
                  </a:schemeClr>
                </a:gs>
                <a:gs pos="100000">
                  <a:schemeClr val="accent2">
                    <a:alpha val="0"/>
                  </a:schemeClr>
                </a:gs>
              </a:gsLst>
              <a:lin ang="0" scaled="1"/>
              <a:tileRect/>
            </a:gra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anchor="ctr">
            <a:spAutoFit/>
          </a:bodyPr>
          <a:lstStyle/>
          <a:p>
            <a:pPr algn="ctr"/>
            <a:r>
              <a:rPr lang="en-US" sz="1108"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3rd Party Applications </a:t>
            </a:r>
          </a:p>
        </p:txBody>
      </p:sp>
      <p:sp>
        <p:nvSpPr>
          <p:cNvPr id="183" name="Rectangle 182">
            <a:extLst>
              <a:ext uri="{FF2B5EF4-FFF2-40B4-BE49-F238E27FC236}">
                <a16:creationId xmlns:a16="http://schemas.microsoft.com/office/drawing/2014/main" id="{CF739689-07C3-4E37-9F46-B06C50F27D6B}"/>
              </a:ext>
            </a:extLst>
          </p:cNvPr>
          <p:cNvSpPr/>
          <p:nvPr/>
        </p:nvSpPr>
        <p:spPr>
          <a:xfrm>
            <a:off x="5021840" y="3430390"/>
            <a:ext cx="2148323" cy="233669"/>
          </a:xfrm>
          <a:prstGeom prst="rect">
            <a:avLst/>
          </a:prstGeom>
          <a:gradFill>
            <a:gsLst>
              <a:gs pos="50000">
                <a:srgbClr val="00AEEF">
                  <a:alpha val="85000"/>
                </a:srgbClr>
              </a:gs>
              <a:gs pos="0">
                <a:srgbClr val="00AEEF">
                  <a:alpha val="0"/>
                </a:srgbClr>
              </a:gs>
              <a:gs pos="100000">
                <a:srgbClr val="00AEEF">
                  <a:alpha val="0"/>
                </a:srgbClr>
              </a:gs>
            </a:gsLst>
            <a:lin ang="0" scaled="1"/>
          </a:gradFill>
          <a:ln w="25400" cap="flat">
            <a:gradFill flip="none" rotWithShape="1">
              <a:gsLst>
                <a:gs pos="50000">
                  <a:srgbClr val="00AEEF"/>
                </a:gs>
                <a:gs pos="0">
                  <a:srgbClr val="00AEEF">
                    <a:alpha val="0"/>
                  </a:srgbClr>
                </a:gs>
                <a:gs pos="100000">
                  <a:srgbClr val="00AEEF">
                    <a:alpha val="0"/>
                  </a:srgbClr>
                </a:gs>
              </a:gsLst>
              <a:lin ang="0" scaled="1"/>
              <a:tileRect/>
            </a:gra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anchor="ctr">
            <a:spAutoFit/>
          </a:bodyPr>
          <a:lstStyle/>
          <a:p>
            <a:pPr algn="ctr" defTabSz="408195"/>
            <a:r>
              <a:rPr lang="en-US" sz="1108" dirty="0" err="1">
                <a:solidFill>
                  <a:srgbClr val="FFFFFF"/>
                </a:solidFill>
                <a:latin typeface="Intel Clear" panose="020B0604020203020204" pitchFamily="34" charset="0"/>
                <a:ea typeface="Intel Clear" panose="020B0604020203020204" pitchFamily="34" charset="0"/>
                <a:cs typeface="Intel Clear" panose="020B0604020203020204" pitchFamily="34" charset="0"/>
              </a:rPr>
              <a:t>OpenVINO</a:t>
            </a:r>
            <a:r>
              <a:rPr lang="en-US" sz="1108"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 Toolkit</a:t>
            </a:r>
          </a:p>
        </p:txBody>
      </p:sp>
      <p:grpSp>
        <p:nvGrpSpPr>
          <p:cNvPr id="196" name="Group 195">
            <a:extLst>
              <a:ext uri="{FF2B5EF4-FFF2-40B4-BE49-F238E27FC236}">
                <a16:creationId xmlns:a16="http://schemas.microsoft.com/office/drawing/2014/main" id="{3874DF53-4842-45FB-ACF1-B6115A6805AD}"/>
              </a:ext>
            </a:extLst>
          </p:cNvPr>
          <p:cNvGrpSpPr/>
          <p:nvPr/>
        </p:nvGrpSpPr>
        <p:grpSpPr>
          <a:xfrm>
            <a:off x="8069671" y="3692051"/>
            <a:ext cx="2624461" cy="1441100"/>
            <a:chOff x="3740228" y="2269216"/>
            <a:chExt cx="1968346" cy="1080825"/>
          </a:xfrm>
        </p:grpSpPr>
        <p:sp>
          <p:nvSpPr>
            <p:cNvPr id="191" name="Rectangle 190">
              <a:extLst>
                <a:ext uri="{FF2B5EF4-FFF2-40B4-BE49-F238E27FC236}">
                  <a16:creationId xmlns:a16="http://schemas.microsoft.com/office/drawing/2014/main" id="{0579677B-9FD5-4D38-A814-075B9A671E59}"/>
                </a:ext>
              </a:extLst>
            </p:cNvPr>
            <p:cNvSpPr/>
            <p:nvPr/>
          </p:nvSpPr>
          <p:spPr>
            <a:xfrm>
              <a:off x="3918780" y="2500394"/>
              <a:ext cx="1611242" cy="175252"/>
            </a:xfrm>
            <a:prstGeom prst="rect">
              <a:avLst/>
            </a:prstGeom>
            <a:gradFill>
              <a:gsLst>
                <a:gs pos="50000">
                  <a:srgbClr val="00AEEF">
                    <a:alpha val="85000"/>
                  </a:srgbClr>
                </a:gs>
                <a:gs pos="0">
                  <a:srgbClr val="00AEEF">
                    <a:alpha val="0"/>
                  </a:srgbClr>
                </a:gs>
                <a:gs pos="100000">
                  <a:srgbClr val="00AEEF">
                    <a:alpha val="0"/>
                  </a:srgbClr>
                </a:gs>
              </a:gsLst>
              <a:lin ang="0" scaled="1"/>
            </a:gradFill>
            <a:ln w="25400" cap="flat">
              <a:gradFill flip="none" rotWithShape="1">
                <a:gsLst>
                  <a:gs pos="50000">
                    <a:srgbClr val="00AEEF"/>
                  </a:gs>
                  <a:gs pos="0">
                    <a:srgbClr val="00AEEF">
                      <a:alpha val="0"/>
                    </a:srgbClr>
                  </a:gs>
                  <a:gs pos="100000">
                    <a:srgbClr val="00AEEF">
                      <a:alpha val="0"/>
                    </a:srgbClr>
                  </a:gs>
                </a:gsLst>
                <a:lin ang="0" scaled="1"/>
                <a:tileRect/>
              </a:gra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anchor="ctr">
              <a:spAutoFit/>
            </a:bodyPr>
            <a:lstStyle/>
            <a:p>
              <a:pPr algn="ctr" defTabSz="408195"/>
              <a:r>
                <a:rPr lang="en-US" sz="1108"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Intel’s Algorithms</a:t>
              </a:r>
            </a:p>
          </p:txBody>
        </p:sp>
        <p:sp>
          <p:nvSpPr>
            <p:cNvPr id="192" name="Rectangle 191">
              <a:extLst>
                <a:ext uri="{FF2B5EF4-FFF2-40B4-BE49-F238E27FC236}">
                  <a16:creationId xmlns:a16="http://schemas.microsoft.com/office/drawing/2014/main" id="{961826F3-05FE-422E-89F0-F11909F66200}"/>
                </a:ext>
              </a:extLst>
            </p:cNvPr>
            <p:cNvSpPr/>
            <p:nvPr/>
          </p:nvSpPr>
          <p:spPr>
            <a:xfrm>
              <a:off x="3740228" y="2940060"/>
              <a:ext cx="1968346" cy="195113"/>
            </a:xfrm>
            <a:prstGeom prst="rect">
              <a:avLst/>
            </a:prstGeom>
            <a:solidFill>
              <a:schemeClr val="bg2">
                <a:alpha val="90000"/>
              </a:schemeClr>
            </a:solidFill>
            <a:ln w="25400" cap="flat">
              <a:solidFill>
                <a:schemeClr val="accent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fromWordArt="0" anchor="ctr" anchorCtr="0" forceAA="0" compatLnSpc="1">
              <a:prstTxWarp prst="textNoShape">
                <a:avLst/>
              </a:prstTxWarp>
              <a:spAutoFit/>
            </a:bodyPr>
            <a:lstStyle/>
            <a:p>
              <a:pPr algn="ctr">
                <a:lnSpc>
                  <a:spcPct val="80000"/>
                </a:lnSpc>
              </a:pPr>
              <a:r>
                <a:rPr lang="en-US" sz="1600" dirty="0">
                  <a:solidFill>
                    <a:srgbClr val="FFFFFF"/>
                  </a:solidFill>
                  <a:latin typeface="+mj-lt"/>
                  <a:ea typeface="Intel Clear" panose="020B0604020203020204" pitchFamily="34" charset="0"/>
                  <a:cs typeface="Intel Clear" panose="020B0604020203020204" pitchFamily="34" charset="0"/>
                </a:rPr>
                <a:t>Intel’s Industrial Edge Insights Software </a:t>
              </a:r>
            </a:p>
          </p:txBody>
        </p:sp>
        <p:sp>
          <p:nvSpPr>
            <p:cNvPr id="193" name="Rectangle 192">
              <a:extLst>
                <a:ext uri="{FF2B5EF4-FFF2-40B4-BE49-F238E27FC236}">
                  <a16:creationId xmlns:a16="http://schemas.microsoft.com/office/drawing/2014/main" id="{E6224844-CAF7-4116-B1C2-E49C40336B15}"/>
                </a:ext>
              </a:extLst>
            </p:cNvPr>
            <p:cNvSpPr/>
            <p:nvPr/>
          </p:nvSpPr>
          <p:spPr>
            <a:xfrm>
              <a:off x="3918780" y="3174789"/>
              <a:ext cx="1611242" cy="175252"/>
            </a:xfrm>
            <a:prstGeom prst="rect">
              <a:avLst/>
            </a:prstGeom>
            <a:gradFill>
              <a:gsLst>
                <a:gs pos="50000">
                  <a:srgbClr val="00AEEF">
                    <a:alpha val="85000"/>
                  </a:srgbClr>
                </a:gs>
                <a:gs pos="0">
                  <a:srgbClr val="00AEEF">
                    <a:alpha val="0"/>
                  </a:srgbClr>
                </a:gs>
                <a:gs pos="100000">
                  <a:srgbClr val="00AEEF">
                    <a:alpha val="0"/>
                  </a:srgbClr>
                </a:gs>
              </a:gsLst>
              <a:lin ang="0" scaled="1"/>
            </a:gradFill>
            <a:ln w="25400" cap="flat">
              <a:gradFill flip="none" rotWithShape="1">
                <a:gsLst>
                  <a:gs pos="50000">
                    <a:srgbClr val="00AEEF"/>
                  </a:gs>
                  <a:gs pos="0">
                    <a:srgbClr val="00AEEF">
                      <a:alpha val="0"/>
                    </a:srgbClr>
                  </a:gs>
                  <a:gs pos="100000">
                    <a:srgbClr val="00AEEF">
                      <a:alpha val="0"/>
                    </a:srgbClr>
                  </a:gs>
                </a:gsLst>
                <a:lin ang="0" scaled="1"/>
                <a:tileRect/>
              </a:gra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fromWordArt="0" anchor="ctr" anchorCtr="0" forceAA="0" compatLnSpc="1">
              <a:prstTxWarp prst="textNoShape">
                <a:avLst/>
              </a:prstTxWarp>
              <a:spAutoFit/>
            </a:bodyPr>
            <a:lstStyle/>
            <a:p>
              <a:pPr algn="ctr"/>
              <a:r>
                <a:rPr lang="en-US" sz="1108"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Linux Based OS</a:t>
              </a:r>
            </a:p>
          </p:txBody>
        </p:sp>
        <p:sp>
          <p:nvSpPr>
            <p:cNvPr id="194" name="Rectangle 193">
              <a:extLst>
                <a:ext uri="{FF2B5EF4-FFF2-40B4-BE49-F238E27FC236}">
                  <a16:creationId xmlns:a16="http://schemas.microsoft.com/office/drawing/2014/main" id="{BED0D908-CA30-4E37-9077-BA1440755D22}"/>
                </a:ext>
              </a:extLst>
            </p:cNvPr>
            <p:cNvSpPr/>
            <p:nvPr/>
          </p:nvSpPr>
          <p:spPr>
            <a:xfrm>
              <a:off x="3918780" y="2269216"/>
              <a:ext cx="1611242" cy="175252"/>
            </a:xfrm>
            <a:prstGeom prst="rect">
              <a:avLst/>
            </a:prstGeom>
            <a:noFill/>
            <a:ln w="25400" cap="flat">
              <a:gradFill flip="none" rotWithShape="1">
                <a:gsLst>
                  <a:gs pos="50000">
                    <a:schemeClr val="accent2"/>
                  </a:gs>
                  <a:gs pos="0">
                    <a:schemeClr val="accent2">
                      <a:alpha val="0"/>
                    </a:schemeClr>
                  </a:gs>
                  <a:gs pos="100000">
                    <a:schemeClr val="accent2">
                      <a:alpha val="0"/>
                    </a:schemeClr>
                  </a:gs>
                </a:gsLst>
                <a:lin ang="0" scaled="1"/>
                <a:tileRect/>
              </a:gra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anchor="ctr">
              <a:spAutoFit/>
            </a:bodyPr>
            <a:lstStyle/>
            <a:p>
              <a:pPr algn="ctr"/>
              <a:r>
                <a:rPr lang="en-US" sz="1108"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3rd Party Agents</a:t>
              </a:r>
            </a:p>
          </p:txBody>
        </p:sp>
        <p:sp>
          <p:nvSpPr>
            <p:cNvPr id="195" name="Rectangle 194">
              <a:extLst>
                <a:ext uri="{FF2B5EF4-FFF2-40B4-BE49-F238E27FC236}">
                  <a16:creationId xmlns:a16="http://schemas.microsoft.com/office/drawing/2014/main" id="{52159B18-05B1-4FC3-B204-9DDE3209B667}"/>
                </a:ext>
              </a:extLst>
            </p:cNvPr>
            <p:cNvSpPr/>
            <p:nvPr/>
          </p:nvSpPr>
          <p:spPr>
            <a:xfrm>
              <a:off x="3918780" y="2725192"/>
              <a:ext cx="1611242" cy="175252"/>
            </a:xfrm>
            <a:prstGeom prst="rect">
              <a:avLst/>
            </a:prstGeom>
            <a:gradFill>
              <a:gsLst>
                <a:gs pos="50000">
                  <a:srgbClr val="00AEEF">
                    <a:alpha val="85000"/>
                  </a:srgbClr>
                </a:gs>
                <a:gs pos="0">
                  <a:srgbClr val="00AEEF">
                    <a:alpha val="0"/>
                  </a:srgbClr>
                </a:gs>
                <a:gs pos="100000">
                  <a:srgbClr val="00AEEF">
                    <a:alpha val="0"/>
                  </a:srgbClr>
                </a:gs>
              </a:gsLst>
              <a:lin ang="0" scaled="1"/>
            </a:gradFill>
            <a:ln w="25400" cap="flat">
              <a:gradFill flip="none" rotWithShape="1">
                <a:gsLst>
                  <a:gs pos="50000">
                    <a:srgbClr val="00AEEF"/>
                  </a:gs>
                  <a:gs pos="0">
                    <a:srgbClr val="00AEEF">
                      <a:alpha val="0"/>
                    </a:srgbClr>
                  </a:gs>
                  <a:gs pos="100000">
                    <a:srgbClr val="00AEEF">
                      <a:alpha val="0"/>
                    </a:srgbClr>
                  </a:gs>
                </a:gsLst>
                <a:lin ang="0" scaled="1"/>
                <a:tileRect/>
              </a:gra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anchor="ctr">
              <a:spAutoFit/>
            </a:bodyPr>
            <a:lstStyle/>
            <a:p>
              <a:pPr algn="ctr" defTabSz="408195"/>
              <a:r>
                <a:rPr lang="en-US" sz="1108" dirty="0" err="1">
                  <a:solidFill>
                    <a:srgbClr val="FFFFFF"/>
                  </a:solidFill>
                  <a:latin typeface="Intel Clear" panose="020B0604020203020204" pitchFamily="34" charset="0"/>
                  <a:ea typeface="Intel Clear" panose="020B0604020203020204" pitchFamily="34" charset="0"/>
                  <a:cs typeface="Intel Clear" panose="020B0604020203020204" pitchFamily="34" charset="0"/>
                </a:rPr>
                <a:t>OpenVINO</a:t>
              </a:r>
              <a:r>
                <a:rPr lang="en-US" sz="1108"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 Toolkit</a:t>
              </a:r>
            </a:p>
          </p:txBody>
        </p:sp>
      </p:grpSp>
      <p:grpSp>
        <p:nvGrpSpPr>
          <p:cNvPr id="203" name="Group 202">
            <a:extLst>
              <a:ext uri="{FF2B5EF4-FFF2-40B4-BE49-F238E27FC236}">
                <a16:creationId xmlns:a16="http://schemas.microsoft.com/office/drawing/2014/main" id="{4C3E96E4-3A33-4AC1-8546-0C33792B9FB6}"/>
              </a:ext>
            </a:extLst>
          </p:cNvPr>
          <p:cNvGrpSpPr/>
          <p:nvPr/>
        </p:nvGrpSpPr>
        <p:grpSpPr>
          <a:xfrm>
            <a:off x="4783771" y="1633892"/>
            <a:ext cx="1630288" cy="560696"/>
            <a:chOff x="3587828" y="1225419"/>
            <a:chExt cx="1222716" cy="420522"/>
          </a:xfrm>
        </p:grpSpPr>
        <p:grpSp>
          <p:nvGrpSpPr>
            <p:cNvPr id="197" name="Group 196">
              <a:extLst>
                <a:ext uri="{FF2B5EF4-FFF2-40B4-BE49-F238E27FC236}">
                  <a16:creationId xmlns:a16="http://schemas.microsoft.com/office/drawing/2014/main" id="{0F6E58E6-9AFC-46E0-9D79-D31661CB25E7}"/>
                </a:ext>
              </a:extLst>
            </p:cNvPr>
            <p:cNvGrpSpPr>
              <a:grpSpLocks noChangeAspect="1"/>
            </p:cNvGrpSpPr>
            <p:nvPr/>
          </p:nvGrpSpPr>
          <p:grpSpPr bwMode="auto">
            <a:xfrm>
              <a:off x="3587828" y="1235783"/>
              <a:ext cx="362122" cy="410158"/>
              <a:chOff x="5904" y="2485"/>
              <a:chExt cx="588" cy="666"/>
            </a:xfrm>
            <a:effectLst/>
          </p:grpSpPr>
          <p:sp>
            <p:nvSpPr>
              <p:cNvPr id="198" name="Freeform 88">
                <a:extLst>
                  <a:ext uri="{FF2B5EF4-FFF2-40B4-BE49-F238E27FC236}">
                    <a16:creationId xmlns:a16="http://schemas.microsoft.com/office/drawing/2014/main" id="{7428D34C-8AD8-49D5-B045-D80A63BC0457}"/>
                  </a:ext>
                </a:extLst>
              </p:cNvPr>
              <p:cNvSpPr>
                <a:spLocks noEditPoints="1"/>
              </p:cNvSpPr>
              <p:nvPr/>
            </p:nvSpPr>
            <p:spPr bwMode="auto">
              <a:xfrm>
                <a:off x="5904" y="2485"/>
                <a:ext cx="588" cy="666"/>
              </a:xfrm>
              <a:custGeom>
                <a:avLst/>
                <a:gdLst>
                  <a:gd name="T0" fmla="*/ 21 w 246"/>
                  <a:gd name="T1" fmla="*/ 117 h 279"/>
                  <a:gd name="T2" fmla="*/ 15 w 246"/>
                  <a:gd name="T3" fmla="*/ 189 h 279"/>
                  <a:gd name="T4" fmla="*/ 23 w 246"/>
                  <a:gd name="T5" fmla="*/ 209 h 279"/>
                  <a:gd name="T6" fmla="*/ 34 w 246"/>
                  <a:gd name="T7" fmla="*/ 243 h 279"/>
                  <a:gd name="T8" fmla="*/ 92 w 246"/>
                  <a:gd name="T9" fmla="*/ 279 h 279"/>
                  <a:gd name="T10" fmla="*/ 189 w 246"/>
                  <a:gd name="T11" fmla="*/ 210 h 279"/>
                  <a:gd name="T12" fmla="*/ 200 w 246"/>
                  <a:gd name="T13" fmla="*/ 88 h 279"/>
                  <a:gd name="T14" fmla="*/ 187 w 246"/>
                  <a:gd name="T15" fmla="*/ 93 h 279"/>
                  <a:gd name="T16" fmla="*/ 178 w 246"/>
                  <a:gd name="T17" fmla="*/ 89 h 279"/>
                  <a:gd name="T18" fmla="*/ 175 w 246"/>
                  <a:gd name="T19" fmla="*/ 75 h 279"/>
                  <a:gd name="T20" fmla="*/ 176 w 246"/>
                  <a:gd name="T21" fmla="*/ 68 h 279"/>
                  <a:gd name="T22" fmla="*/ 181 w 246"/>
                  <a:gd name="T23" fmla="*/ 55 h 279"/>
                  <a:gd name="T24" fmla="*/ 190 w 246"/>
                  <a:gd name="T25" fmla="*/ 52 h 279"/>
                  <a:gd name="T26" fmla="*/ 203 w 246"/>
                  <a:gd name="T27" fmla="*/ 60 h 279"/>
                  <a:gd name="T28" fmla="*/ 207 w 246"/>
                  <a:gd name="T29" fmla="*/ 65 h 279"/>
                  <a:gd name="T30" fmla="*/ 212 w 246"/>
                  <a:gd name="T31" fmla="*/ 78 h 279"/>
                  <a:gd name="T32" fmla="*/ 208 w 246"/>
                  <a:gd name="T33" fmla="*/ 87 h 279"/>
                  <a:gd name="T34" fmla="*/ 193 w 246"/>
                  <a:gd name="T35" fmla="*/ 62 h 279"/>
                  <a:gd name="T36" fmla="*/ 184 w 246"/>
                  <a:gd name="T37" fmla="*/ 80 h 279"/>
                  <a:gd name="T38" fmla="*/ 203 w 246"/>
                  <a:gd name="T39" fmla="*/ 74 h 279"/>
                  <a:gd name="T40" fmla="*/ 129 w 246"/>
                  <a:gd name="T41" fmla="*/ 109 h 279"/>
                  <a:gd name="T42" fmla="*/ 97 w 246"/>
                  <a:gd name="T43" fmla="*/ 122 h 279"/>
                  <a:gd name="T44" fmla="*/ 77 w 246"/>
                  <a:gd name="T45" fmla="*/ 111 h 279"/>
                  <a:gd name="T46" fmla="*/ 68 w 246"/>
                  <a:gd name="T47" fmla="*/ 78 h 279"/>
                  <a:gd name="T48" fmla="*/ 70 w 246"/>
                  <a:gd name="T49" fmla="*/ 61 h 279"/>
                  <a:gd name="T50" fmla="*/ 84 w 246"/>
                  <a:gd name="T51" fmla="*/ 30 h 279"/>
                  <a:gd name="T52" fmla="*/ 106 w 246"/>
                  <a:gd name="T53" fmla="*/ 22 h 279"/>
                  <a:gd name="T54" fmla="*/ 135 w 246"/>
                  <a:gd name="T55" fmla="*/ 41 h 279"/>
                  <a:gd name="T56" fmla="*/ 146 w 246"/>
                  <a:gd name="T57" fmla="*/ 53 h 279"/>
                  <a:gd name="T58" fmla="*/ 159 w 246"/>
                  <a:gd name="T59" fmla="*/ 85 h 279"/>
                  <a:gd name="T60" fmla="*/ 148 w 246"/>
                  <a:gd name="T61" fmla="*/ 106 h 279"/>
                  <a:gd name="T62" fmla="*/ 193 w 246"/>
                  <a:gd name="T63" fmla="*/ 158 h 279"/>
                  <a:gd name="T64" fmla="*/ 172 w 246"/>
                  <a:gd name="T65" fmla="*/ 167 h 279"/>
                  <a:gd name="T66" fmla="*/ 159 w 246"/>
                  <a:gd name="T67" fmla="*/ 160 h 279"/>
                  <a:gd name="T68" fmla="*/ 153 w 246"/>
                  <a:gd name="T69" fmla="*/ 138 h 279"/>
                  <a:gd name="T70" fmla="*/ 154 w 246"/>
                  <a:gd name="T71" fmla="*/ 127 h 279"/>
                  <a:gd name="T72" fmla="*/ 163 w 246"/>
                  <a:gd name="T73" fmla="*/ 106 h 279"/>
                  <a:gd name="T74" fmla="*/ 178 w 246"/>
                  <a:gd name="T75" fmla="*/ 101 h 279"/>
                  <a:gd name="T76" fmla="*/ 197 w 246"/>
                  <a:gd name="T77" fmla="*/ 113 h 279"/>
                  <a:gd name="T78" fmla="*/ 204 w 246"/>
                  <a:gd name="T79" fmla="*/ 121 h 279"/>
                  <a:gd name="T80" fmla="*/ 213 w 246"/>
                  <a:gd name="T81" fmla="*/ 143 h 279"/>
                  <a:gd name="T82" fmla="*/ 206 w 246"/>
                  <a:gd name="T83" fmla="*/ 156 h 279"/>
                  <a:gd name="T84" fmla="*/ 182 w 246"/>
                  <a:gd name="T85" fmla="*/ 117 h 279"/>
                  <a:gd name="T86" fmla="*/ 167 w 246"/>
                  <a:gd name="T87" fmla="*/ 145 h 279"/>
                  <a:gd name="T88" fmla="*/ 198 w 246"/>
                  <a:gd name="T89" fmla="*/ 13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6" h="279">
                    <a:moveTo>
                      <a:pt x="119" y="0"/>
                    </a:moveTo>
                    <a:cubicBezTo>
                      <a:pt x="59" y="0"/>
                      <a:pt x="19" y="46"/>
                      <a:pt x="19" y="106"/>
                    </a:cubicBezTo>
                    <a:cubicBezTo>
                      <a:pt x="19" y="109"/>
                      <a:pt x="21" y="110"/>
                      <a:pt x="21" y="117"/>
                    </a:cubicBezTo>
                    <a:cubicBezTo>
                      <a:pt x="21" y="124"/>
                      <a:pt x="4" y="160"/>
                      <a:pt x="2" y="165"/>
                    </a:cubicBezTo>
                    <a:cubicBezTo>
                      <a:pt x="0" y="170"/>
                      <a:pt x="1" y="180"/>
                      <a:pt x="9" y="180"/>
                    </a:cubicBezTo>
                    <a:cubicBezTo>
                      <a:pt x="19" y="179"/>
                      <a:pt x="20" y="186"/>
                      <a:pt x="15" y="189"/>
                    </a:cubicBezTo>
                    <a:cubicBezTo>
                      <a:pt x="13" y="191"/>
                      <a:pt x="15" y="198"/>
                      <a:pt x="17" y="199"/>
                    </a:cubicBezTo>
                    <a:cubicBezTo>
                      <a:pt x="18" y="200"/>
                      <a:pt x="27" y="203"/>
                      <a:pt x="28" y="204"/>
                    </a:cubicBezTo>
                    <a:cubicBezTo>
                      <a:pt x="29" y="204"/>
                      <a:pt x="25" y="207"/>
                      <a:pt x="23" y="209"/>
                    </a:cubicBezTo>
                    <a:cubicBezTo>
                      <a:pt x="22" y="211"/>
                      <a:pt x="25" y="218"/>
                      <a:pt x="25" y="218"/>
                    </a:cubicBezTo>
                    <a:cubicBezTo>
                      <a:pt x="25" y="218"/>
                      <a:pt x="28" y="219"/>
                      <a:pt x="33" y="223"/>
                    </a:cubicBezTo>
                    <a:cubicBezTo>
                      <a:pt x="39" y="227"/>
                      <a:pt x="34" y="239"/>
                      <a:pt x="34" y="243"/>
                    </a:cubicBezTo>
                    <a:cubicBezTo>
                      <a:pt x="34" y="247"/>
                      <a:pt x="39" y="259"/>
                      <a:pt x="52" y="259"/>
                    </a:cubicBezTo>
                    <a:cubicBezTo>
                      <a:pt x="65" y="259"/>
                      <a:pt x="86" y="251"/>
                      <a:pt x="86" y="251"/>
                    </a:cubicBezTo>
                    <a:cubicBezTo>
                      <a:pt x="92" y="279"/>
                      <a:pt x="92" y="279"/>
                      <a:pt x="92" y="279"/>
                    </a:cubicBezTo>
                    <a:cubicBezTo>
                      <a:pt x="97" y="277"/>
                      <a:pt x="169" y="254"/>
                      <a:pt x="188" y="249"/>
                    </a:cubicBezTo>
                    <a:cubicBezTo>
                      <a:pt x="190" y="248"/>
                      <a:pt x="192" y="248"/>
                      <a:pt x="194" y="247"/>
                    </a:cubicBezTo>
                    <a:cubicBezTo>
                      <a:pt x="189" y="210"/>
                      <a:pt x="189" y="210"/>
                      <a:pt x="189" y="210"/>
                    </a:cubicBezTo>
                    <a:cubicBezTo>
                      <a:pt x="202" y="188"/>
                      <a:pt x="232" y="155"/>
                      <a:pt x="235" y="123"/>
                    </a:cubicBezTo>
                    <a:cubicBezTo>
                      <a:pt x="246" y="41"/>
                      <a:pt x="189" y="0"/>
                      <a:pt x="119" y="0"/>
                    </a:cubicBezTo>
                    <a:close/>
                    <a:moveTo>
                      <a:pt x="200" y="88"/>
                    </a:moveTo>
                    <a:cubicBezTo>
                      <a:pt x="198" y="89"/>
                      <a:pt x="196" y="90"/>
                      <a:pt x="194" y="90"/>
                    </a:cubicBezTo>
                    <a:cubicBezTo>
                      <a:pt x="194" y="94"/>
                      <a:pt x="194" y="94"/>
                      <a:pt x="194" y="94"/>
                    </a:cubicBezTo>
                    <a:cubicBezTo>
                      <a:pt x="187" y="93"/>
                      <a:pt x="187" y="93"/>
                      <a:pt x="187" y="93"/>
                    </a:cubicBezTo>
                    <a:cubicBezTo>
                      <a:pt x="187" y="90"/>
                      <a:pt x="187" y="90"/>
                      <a:pt x="187" y="90"/>
                    </a:cubicBezTo>
                    <a:cubicBezTo>
                      <a:pt x="185" y="89"/>
                      <a:pt x="183" y="88"/>
                      <a:pt x="181" y="86"/>
                    </a:cubicBezTo>
                    <a:cubicBezTo>
                      <a:pt x="178" y="89"/>
                      <a:pt x="178" y="89"/>
                      <a:pt x="178" y="89"/>
                    </a:cubicBezTo>
                    <a:cubicBezTo>
                      <a:pt x="174" y="84"/>
                      <a:pt x="174" y="84"/>
                      <a:pt x="174" y="84"/>
                    </a:cubicBezTo>
                    <a:cubicBezTo>
                      <a:pt x="177" y="81"/>
                      <a:pt x="177" y="81"/>
                      <a:pt x="177" y="81"/>
                    </a:cubicBezTo>
                    <a:cubicBezTo>
                      <a:pt x="176" y="79"/>
                      <a:pt x="175" y="77"/>
                      <a:pt x="175" y="75"/>
                    </a:cubicBezTo>
                    <a:cubicBezTo>
                      <a:pt x="171" y="75"/>
                      <a:pt x="171" y="75"/>
                      <a:pt x="171" y="75"/>
                    </a:cubicBezTo>
                    <a:cubicBezTo>
                      <a:pt x="172" y="68"/>
                      <a:pt x="172" y="68"/>
                      <a:pt x="172" y="68"/>
                    </a:cubicBezTo>
                    <a:cubicBezTo>
                      <a:pt x="176" y="68"/>
                      <a:pt x="176" y="68"/>
                      <a:pt x="176" y="68"/>
                    </a:cubicBezTo>
                    <a:cubicBezTo>
                      <a:pt x="176" y="66"/>
                      <a:pt x="177" y="64"/>
                      <a:pt x="179" y="62"/>
                    </a:cubicBezTo>
                    <a:cubicBezTo>
                      <a:pt x="176" y="59"/>
                      <a:pt x="176" y="59"/>
                      <a:pt x="176" y="59"/>
                    </a:cubicBezTo>
                    <a:cubicBezTo>
                      <a:pt x="181" y="55"/>
                      <a:pt x="181" y="55"/>
                      <a:pt x="181" y="55"/>
                    </a:cubicBezTo>
                    <a:cubicBezTo>
                      <a:pt x="184" y="58"/>
                      <a:pt x="184" y="58"/>
                      <a:pt x="184" y="58"/>
                    </a:cubicBezTo>
                    <a:cubicBezTo>
                      <a:pt x="186" y="57"/>
                      <a:pt x="188" y="56"/>
                      <a:pt x="190" y="56"/>
                    </a:cubicBezTo>
                    <a:cubicBezTo>
                      <a:pt x="190" y="52"/>
                      <a:pt x="190" y="52"/>
                      <a:pt x="190" y="52"/>
                    </a:cubicBezTo>
                    <a:cubicBezTo>
                      <a:pt x="197" y="53"/>
                      <a:pt x="197" y="53"/>
                      <a:pt x="197" y="53"/>
                    </a:cubicBezTo>
                    <a:cubicBezTo>
                      <a:pt x="197" y="57"/>
                      <a:pt x="197" y="57"/>
                      <a:pt x="197" y="57"/>
                    </a:cubicBezTo>
                    <a:cubicBezTo>
                      <a:pt x="199" y="57"/>
                      <a:pt x="201" y="58"/>
                      <a:pt x="203" y="60"/>
                    </a:cubicBezTo>
                    <a:cubicBezTo>
                      <a:pt x="206" y="57"/>
                      <a:pt x="206" y="57"/>
                      <a:pt x="206" y="57"/>
                    </a:cubicBezTo>
                    <a:cubicBezTo>
                      <a:pt x="210" y="62"/>
                      <a:pt x="210" y="62"/>
                      <a:pt x="210" y="62"/>
                    </a:cubicBezTo>
                    <a:cubicBezTo>
                      <a:pt x="207" y="65"/>
                      <a:pt x="207" y="65"/>
                      <a:pt x="207" y="65"/>
                    </a:cubicBezTo>
                    <a:cubicBezTo>
                      <a:pt x="208" y="67"/>
                      <a:pt x="209" y="69"/>
                      <a:pt x="209" y="71"/>
                    </a:cubicBezTo>
                    <a:cubicBezTo>
                      <a:pt x="213" y="71"/>
                      <a:pt x="213" y="71"/>
                      <a:pt x="213" y="71"/>
                    </a:cubicBezTo>
                    <a:cubicBezTo>
                      <a:pt x="212" y="78"/>
                      <a:pt x="212" y="78"/>
                      <a:pt x="212" y="78"/>
                    </a:cubicBezTo>
                    <a:cubicBezTo>
                      <a:pt x="208" y="78"/>
                      <a:pt x="208" y="78"/>
                      <a:pt x="208" y="78"/>
                    </a:cubicBezTo>
                    <a:cubicBezTo>
                      <a:pt x="208" y="80"/>
                      <a:pt x="207" y="82"/>
                      <a:pt x="205" y="84"/>
                    </a:cubicBezTo>
                    <a:cubicBezTo>
                      <a:pt x="208" y="87"/>
                      <a:pt x="208" y="87"/>
                      <a:pt x="208" y="87"/>
                    </a:cubicBezTo>
                    <a:cubicBezTo>
                      <a:pt x="203" y="91"/>
                      <a:pt x="203" y="91"/>
                      <a:pt x="203" y="91"/>
                    </a:cubicBezTo>
                    <a:lnTo>
                      <a:pt x="200" y="88"/>
                    </a:lnTo>
                    <a:close/>
                    <a:moveTo>
                      <a:pt x="193" y="62"/>
                    </a:moveTo>
                    <a:cubicBezTo>
                      <a:pt x="190" y="62"/>
                      <a:pt x="187" y="62"/>
                      <a:pt x="185" y="64"/>
                    </a:cubicBezTo>
                    <a:cubicBezTo>
                      <a:pt x="183" y="66"/>
                      <a:pt x="181" y="69"/>
                      <a:pt x="181" y="72"/>
                    </a:cubicBezTo>
                    <a:cubicBezTo>
                      <a:pt x="181" y="75"/>
                      <a:pt x="182" y="78"/>
                      <a:pt x="184" y="80"/>
                    </a:cubicBezTo>
                    <a:cubicBezTo>
                      <a:pt x="185" y="82"/>
                      <a:pt x="188" y="84"/>
                      <a:pt x="191" y="84"/>
                    </a:cubicBezTo>
                    <a:cubicBezTo>
                      <a:pt x="194" y="84"/>
                      <a:pt x="197" y="83"/>
                      <a:pt x="199" y="81"/>
                    </a:cubicBezTo>
                    <a:cubicBezTo>
                      <a:pt x="201" y="79"/>
                      <a:pt x="203" y="77"/>
                      <a:pt x="203" y="74"/>
                    </a:cubicBezTo>
                    <a:cubicBezTo>
                      <a:pt x="203" y="71"/>
                      <a:pt x="202" y="68"/>
                      <a:pt x="200" y="66"/>
                    </a:cubicBezTo>
                    <a:cubicBezTo>
                      <a:pt x="199" y="63"/>
                      <a:pt x="196" y="62"/>
                      <a:pt x="193" y="62"/>
                    </a:cubicBezTo>
                    <a:close/>
                    <a:moveTo>
                      <a:pt x="129" y="109"/>
                    </a:moveTo>
                    <a:cubicBezTo>
                      <a:pt x="125" y="112"/>
                      <a:pt x="120" y="114"/>
                      <a:pt x="114" y="114"/>
                    </a:cubicBezTo>
                    <a:cubicBezTo>
                      <a:pt x="113" y="124"/>
                      <a:pt x="113" y="124"/>
                      <a:pt x="113" y="124"/>
                    </a:cubicBezTo>
                    <a:cubicBezTo>
                      <a:pt x="97" y="122"/>
                      <a:pt x="97" y="122"/>
                      <a:pt x="97" y="122"/>
                    </a:cubicBezTo>
                    <a:cubicBezTo>
                      <a:pt x="98" y="113"/>
                      <a:pt x="98" y="113"/>
                      <a:pt x="98" y="113"/>
                    </a:cubicBezTo>
                    <a:cubicBezTo>
                      <a:pt x="93" y="111"/>
                      <a:pt x="88" y="109"/>
                      <a:pt x="84" y="105"/>
                    </a:cubicBezTo>
                    <a:cubicBezTo>
                      <a:pt x="77" y="111"/>
                      <a:pt x="77" y="111"/>
                      <a:pt x="77" y="111"/>
                    </a:cubicBezTo>
                    <a:cubicBezTo>
                      <a:pt x="66" y="99"/>
                      <a:pt x="66" y="99"/>
                      <a:pt x="66" y="99"/>
                    </a:cubicBezTo>
                    <a:cubicBezTo>
                      <a:pt x="73" y="93"/>
                      <a:pt x="73" y="93"/>
                      <a:pt x="73" y="93"/>
                    </a:cubicBezTo>
                    <a:cubicBezTo>
                      <a:pt x="71" y="88"/>
                      <a:pt x="69" y="83"/>
                      <a:pt x="68" y="78"/>
                    </a:cubicBezTo>
                    <a:cubicBezTo>
                      <a:pt x="59" y="77"/>
                      <a:pt x="59" y="77"/>
                      <a:pt x="59" y="77"/>
                    </a:cubicBezTo>
                    <a:cubicBezTo>
                      <a:pt x="60" y="61"/>
                      <a:pt x="60" y="61"/>
                      <a:pt x="60" y="61"/>
                    </a:cubicBezTo>
                    <a:cubicBezTo>
                      <a:pt x="70" y="61"/>
                      <a:pt x="70" y="61"/>
                      <a:pt x="70" y="61"/>
                    </a:cubicBezTo>
                    <a:cubicBezTo>
                      <a:pt x="71" y="56"/>
                      <a:pt x="74" y="51"/>
                      <a:pt x="77" y="47"/>
                    </a:cubicBezTo>
                    <a:cubicBezTo>
                      <a:pt x="71" y="40"/>
                      <a:pt x="71" y="40"/>
                      <a:pt x="71" y="40"/>
                    </a:cubicBezTo>
                    <a:cubicBezTo>
                      <a:pt x="84" y="30"/>
                      <a:pt x="84" y="30"/>
                      <a:pt x="84" y="30"/>
                    </a:cubicBezTo>
                    <a:cubicBezTo>
                      <a:pt x="90" y="37"/>
                      <a:pt x="90" y="37"/>
                      <a:pt x="90" y="37"/>
                    </a:cubicBezTo>
                    <a:cubicBezTo>
                      <a:pt x="94" y="34"/>
                      <a:pt x="99" y="33"/>
                      <a:pt x="105" y="32"/>
                    </a:cubicBezTo>
                    <a:cubicBezTo>
                      <a:pt x="106" y="22"/>
                      <a:pt x="106" y="22"/>
                      <a:pt x="106" y="22"/>
                    </a:cubicBezTo>
                    <a:cubicBezTo>
                      <a:pt x="122" y="24"/>
                      <a:pt x="122" y="24"/>
                      <a:pt x="122" y="24"/>
                    </a:cubicBezTo>
                    <a:cubicBezTo>
                      <a:pt x="121" y="34"/>
                      <a:pt x="121" y="34"/>
                      <a:pt x="121" y="34"/>
                    </a:cubicBezTo>
                    <a:cubicBezTo>
                      <a:pt x="126" y="35"/>
                      <a:pt x="131" y="38"/>
                      <a:pt x="135" y="41"/>
                    </a:cubicBezTo>
                    <a:cubicBezTo>
                      <a:pt x="143" y="35"/>
                      <a:pt x="143" y="35"/>
                      <a:pt x="143" y="35"/>
                    </a:cubicBezTo>
                    <a:cubicBezTo>
                      <a:pt x="153" y="47"/>
                      <a:pt x="153" y="47"/>
                      <a:pt x="153" y="47"/>
                    </a:cubicBezTo>
                    <a:cubicBezTo>
                      <a:pt x="146" y="53"/>
                      <a:pt x="146" y="53"/>
                      <a:pt x="146" y="53"/>
                    </a:cubicBezTo>
                    <a:cubicBezTo>
                      <a:pt x="148" y="58"/>
                      <a:pt x="150" y="63"/>
                      <a:pt x="151" y="68"/>
                    </a:cubicBezTo>
                    <a:cubicBezTo>
                      <a:pt x="160" y="69"/>
                      <a:pt x="160" y="69"/>
                      <a:pt x="160" y="69"/>
                    </a:cubicBezTo>
                    <a:cubicBezTo>
                      <a:pt x="159" y="85"/>
                      <a:pt x="159" y="85"/>
                      <a:pt x="159" y="85"/>
                    </a:cubicBezTo>
                    <a:cubicBezTo>
                      <a:pt x="149" y="85"/>
                      <a:pt x="149" y="85"/>
                      <a:pt x="149" y="85"/>
                    </a:cubicBezTo>
                    <a:cubicBezTo>
                      <a:pt x="148" y="90"/>
                      <a:pt x="145" y="95"/>
                      <a:pt x="142" y="99"/>
                    </a:cubicBezTo>
                    <a:cubicBezTo>
                      <a:pt x="148" y="106"/>
                      <a:pt x="148" y="106"/>
                      <a:pt x="148" y="106"/>
                    </a:cubicBezTo>
                    <a:cubicBezTo>
                      <a:pt x="135" y="117"/>
                      <a:pt x="135" y="117"/>
                      <a:pt x="135" y="117"/>
                    </a:cubicBezTo>
                    <a:lnTo>
                      <a:pt x="129" y="109"/>
                    </a:lnTo>
                    <a:close/>
                    <a:moveTo>
                      <a:pt x="193" y="158"/>
                    </a:moveTo>
                    <a:cubicBezTo>
                      <a:pt x="190" y="160"/>
                      <a:pt x="187" y="161"/>
                      <a:pt x="183" y="161"/>
                    </a:cubicBezTo>
                    <a:cubicBezTo>
                      <a:pt x="183" y="168"/>
                      <a:pt x="183" y="168"/>
                      <a:pt x="183" y="168"/>
                    </a:cubicBezTo>
                    <a:cubicBezTo>
                      <a:pt x="172" y="167"/>
                      <a:pt x="172" y="167"/>
                      <a:pt x="172" y="167"/>
                    </a:cubicBezTo>
                    <a:cubicBezTo>
                      <a:pt x="173" y="161"/>
                      <a:pt x="173" y="161"/>
                      <a:pt x="173" y="161"/>
                    </a:cubicBezTo>
                    <a:cubicBezTo>
                      <a:pt x="169" y="160"/>
                      <a:pt x="166" y="158"/>
                      <a:pt x="163" y="156"/>
                    </a:cubicBezTo>
                    <a:cubicBezTo>
                      <a:pt x="159" y="160"/>
                      <a:pt x="159" y="160"/>
                      <a:pt x="159" y="160"/>
                    </a:cubicBezTo>
                    <a:cubicBezTo>
                      <a:pt x="152" y="151"/>
                      <a:pt x="152" y="151"/>
                      <a:pt x="152" y="151"/>
                    </a:cubicBezTo>
                    <a:cubicBezTo>
                      <a:pt x="156" y="148"/>
                      <a:pt x="156" y="148"/>
                      <a:pt x="156" y="148"/>
                    </a:cubicBezTo>
                    <a:cubicBezTo>
                      <a:pt x="155" y="144"/>
                      <a:pt x="154" y="141"/>
                      <a:pt x="153" y="138"/>
                    </a:cubicBezTo>
                    <a:cubicBezTo>
                      <a:pt x="147" y="137"/>
                      <a:pt x="147" y="137"/>
                      <a:pt x="147" y="137"/>
                    </a:cubicBezTo>
                    <a:cubicBezTo>
                      <a:pt x="148" y="126"/>
                      <a:pt x="148" y="126"/>
                      <a:pt x="148" y="126"/>
                    </a:cubicBezTo>
                    <a:cubicBezTo>
                      <a:pt x="154" y="127"/>
                      <a:pt x="154" y="127"/>
                      <a:pt x="154" y="127"/>
                    </a:cubicBezTo>
                    <a:cubicBezTo>
                      <a:pt x="155" y="123"/>
                      <a:pt x="157" y="120"/>
                      <a:pt x="159" y="118"/>
                    </a:cubicBezTo>
                    <a:cubicBezTo>
                      <a:pt x="155" y="113"/>
                      <a:pt x="155" y="113"/>
                      <a:pt x="155" y="113"/>
                    </a:cubicBezTo>
                    <a:cubicBezTo>
                      <a:pt x="163" y="106"/>
                      <a:pt x="163" y="106"/>
                      <a:pt x="163" y="106"/>
                    </a:cubicBezTo>
                    <a:cubicBezTo>
                      <a:pt x="167" y="111"/>
                      <a:pt x="167" y="111"/>
                      <a:pt x="167" y="111"/>
                    </a:cubicBezTo>
                    <a:cubicBezTo>
                      <a:pt x="170" y="109"/>
                      <a:pt x="174" y="108"/>
                      <a:pt x="177" y="108"/>
                    </a:cubicBezTo>
                    <a:cubicBezTo>
                      <a:pt x="178" y="101"/>
                      <a:pt x="178" y="101"/>
                      <a:pt x="178" y="101"/>
                    </a:cubicBezTo>
                    <a:cubicBezTo>
                      <a:pt x="188" y="102"/>
                      <a:pt x="188" y="102"/>
                      <a:pt x="188" y="102"/>
                    </a:cubicBezTo>
                    <a:cubicBezTo>
                      <a:pt x="188" y="109"/>
                      <a:pt x="188" y="109"/>
                      <a:pt x="188" y="109"/>
                    </a:cubicBezTo>
                    <a:cubicBezTo>
                      <a:pt x="191" y="110"/>
                      <a:pt x="194" y="111"/>
                      <a:pt x="197" y="113"/>
                    </a:cubicBezTo>
                    <a:cubicBezTo>
                      <a:pt x="202" y="109"/>
                      <a:pt x="202" y="109"/>
                      <a:pt x="202" y="109"/>
                    </a:cubicBezTo>
                    <a:cubicBezTo>
                      <a:pt x="209" y="117"/>
                      <a:pt x="209" y="117"/>
                      <a:pt x="209" y="117"/>
                    </a:cubicBezTo>
                    <a:cubicBezTo>
                      <a:pt x="204" y="121"/>
                      <a:pt x="204" y="121"/>
                      <a:pt x="204" y="121"/>
                    </a:cubicBezTo>
                    <a:cubicBezTo>
                      <a:pt x="206" y="124"/>
                      <a:pt x="207" y="128"/>
                      <a:pt x="207" y="131"/>
                    </a:cubicBezTo>
                    <a:cubicBezTo>
                      <a:pt x="213" y="132"/>
                      <a:pt x="213" y="132"/>
                      <a:pt x="213" y="132"/>
                    </a:cubicBezTo>
                    <a:cubicBezTo>
                      <a:pt x="213" y="143"/>
                      <a:pt x="213" y="143"/>
                      <a:pt x="213" y="143"/>
                    </a:cubicBezTo>
                    <a:cubicBezTo>
                      <a:pt x="206" y="142"/>
                      <a:pt x="206" y="142"/>
                      <a:pt x="206" y="142"/>
                    </a:cubicBezTo>
                    <a:cubicBezTo>
                      <a:pt x="205" y="146"/>
                      <a:pt x="204" y="149"/>
                      <a:pt x="202" y="151"/>
                    </a:cubicBezTo>
                    <a:cubicBezTo>
                      <a:pt x="206" y="156"/>
                      <a:pt x="206" y="156"/>
                      <a:pt x="206" y="156"/>
                    </a:cubicBezTo>
                    <a:cubicBezTo>
                      <a:pt x="197" y="163"/>
                      <a:pt x="197" y="163"/>
                      <a:pt x="197" y="163"/>
                    </a:cubicBezTo>
                    <a:lnTo>
                      <a:pt x="193" y="158"/>
                    </a:lnTo>
                    <a:close/>
                    <a:moveTo>
                      <a:pt x="182" y="117"/>
                    </a:moveTo>
                    <a:cubicBezTo>
                      <a:pt x="177" y="116"/>
                      <a:pt x="172" y="118"/>
                      <a:pt x="169" y="121"/>
                    </a:cubicBezTo>
                    <a:cubicBezTo>
                      <a:pt x="166" y="124"/>
                      <a:pt x="163" y="128"/>
                      <a:pt x="163" y="133"/>
                    </a:cubicBezTo>
                    <a:cubicBezTo>
                      <a:pt x="162" y="137"/>
                      <a:pt x="164" y="142"/>
                      <a:pt x="167" y="145"/>
                    </a:cubicBezTo>
                    <a:cubicBezTo>
                      <a:pt x="170" y="149"/>
                      <a:pt x="174" y="151"/>
                      <a:pt x="179" y="151"/>
                    </a:cubicBezTo>
                    <a:cubicBezTo>
                      <a:pt x="184" y="152"/>
                      <a:pt x="188" y="150"/>
                      <a:pt x="192" y="147"/>
                    </a:cubicBezTo>
                    <a:cubicBezTo>
                      <a:pt x="195" y="145"/>
                      <a:pt x="197" y="140"/>
                      <a:pt x="198" y="136"/>
                    </a:cubicBezTo>
                    <a:cubicBezTo>
                      <a:pt x="198" y="131"/>
                      <a:pt x="197" y="126"/>
                      <a:pt x="194" y="123"/>
                    </a:cubicBezTo>
                    <a:cubicBezTo>
                      <a:pt x="191" y="119"/>
                      <a:pt x="187" y="117"/>
                      <a:pt x="182" y="11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01909">
                  <a:defRPr/>
                </a:pPr>
                <a:endParaRPr lang="en-US" sz="1333" b="1" kern="0">
                  <a:solidFill>
                    <a:schemeClr val="accent6"/>
                  </a:solidFill>
                </a:endParaRPr>
              </a:p>
            </p:txBody>
          </p:sp>
          <p:sp>
            <p:nvSpPr>
              <p:cNvPr id="199" name="Oval 89">
                <a:extLst>
                  <a:ext uri="{FF2B5EF4-FFF2-40B4-BE49-F238E27FC236}">
                    <a16:creationId xmlns:a16="http://schemas.microsoft.com/office/drawing/2014/main" id="{0141E9F5-C917-43A2-B609-1889D8F3AD7B}"/>
                  </a:ext>
                </a:extLst>
              </p:cNvPr>
              <p:cNvSpPr>
                <a:spLocks noChangeArrowheads="1"/>
              </p:cNvSpPr>
              <p:nvPr/>
            </p:nvSpPr>
            <p:spPr bwMode="auto">
              <a:xfrm>
                <a:off x="6102" y="2595"/>
                <a:ext cx="127" cy="12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01909">
                  <a:defRPr/>
                </a:pPr>
                <a:endParaRPr lang="en-US" sz="1333" b="1" kern="0">
                  <a:solidFill>
                    <a:schemeClr val="accent6"/>
                  </a:solidFill>
                </a:endParaRPr>
              </a:p>
            </p:txBody>
          </p:sp>
        </p:grpSp>
        <p:sp>
          <p:nvSpPr>
            <p:cNvPr id="200" name="TextBox 199">
              <a:extLst>
                <a:ext uri="{FF2B5EF4-FFF2-40B4-BE49-F238E27FC236}">
                  <a16:creationId xmlns:a16="http://schemas.microsoft.com/office/drawing/2014/main" id="{322CAA27-EAAC-4BB1-B259-E76A0EAFCD29}"/>
                </a:ext>
              </a:extLst>
            </p:cNvPr>
            <p:cNvSpPr txBox="1"/>
            <p:nvPr/>
          </p:nvSpPr>
          <p:spPr>
            <a:xfrm>
              <a:off x="3923450" y="1225419"/>
              <a:ext cx="887094" cy="376930"/>
            </a:xfrm>
            <a:prstGeom prst="rect">
              <a:avLst/>
            </a:prstGeom>
            <a:noFill/>
          </p:spPr>
          <p:txBody>
            <a:bodyPr wrap="square" rtlCol="0">
              <a:spAutoFit/>
            </a:bodyPr>
            <a:lstStyle/>
            <a:p>
              <a:r>
                <a:rPr lang="en-US" sz="1333" b="1" dirty="0">
                  <a:solidFill>
                    <a:schemeClr val="accent6"/>
                  </a:solidFill>
                </a:rPr>
                <a:t>AI Training Edge</a:t>
              </a:r>
            </a:p>
          </p:txBody>
        </p:sp>
      </p:grpSp>
      <p:grpSp>
        <p:nvGrpSpPr>
          <p:cNvPr id="204" name="Group 203">
            <a:extLst>
              <a:ext uri="{FF2B5EF4-FFF2-40B4-BE49-F238E27FC236}">
                <a16:creationId xmlns:a16="http://schemas.microsoft.com/office/drawing/2014/main" id="{ACA80477-D64D-4730-905A-BC0A83806CA3}"/>
              </a:ext>
            </a:extLst>
          </p:cNvPr>
          <p:cNvGrpSpPr/>
          <p:nvPr/>
        </p:nvGrpSpPr>
        <p:grpSpPr>
          <a:xfrm>
            <a:off x="6233267" y="1132413"/>
            <a:ext cx="1642763" cy="560696"/>
            <a:chOff x="2717878" y="1225419"/>
            <a:chExt cx="1232072" cy="420522"/>
          </a:xfrm>
        </p:grpSpPr>
        <p:grpSp>
          <p:nvGrpSpPr>
            <p:cNvPr id="205" name="Group 204">
              <a:extLst>
                <a:ext uri="{FF2B5EF4-FFF2-40B4-BE49-F238E27FC236}">
                  <a16:creationId xmlns:a16="http://schemas.microsoft.com/office/drawing/2014/main" id="{3B220ADC-AA73-4937-B6E9-2710C279BC60}"/>
                </a:ext>
              </a:extLst>
            </p:cNvPr>
            <p:cNvGrpSpPr>
              <a:grpSpLocks noChangeAspect="1"/>
            </p:cNvGrpSpPr>
            <p:nvPr/>
          </p:nvGrpSpPr>
          <p:grpSpPr bwMode="auto">
            <a:xfrm>
              <a:off x="3587828" y="1235783"/>
              <a:ext cx="362122" cy="410158"/>
              <a:chOff x="5904" y="2485"/>
              <a:chExt cx="588" cy="666"/>
            </a:xfrm>
            <a:effectLst/>
          </p:grpSpPr>
          <p:sp>
            <p:nvSpPr>
              <p:cNvPr id="207" name="Freeform 88">
                <a:extLst>
                  <a:ext uri="{FF2B5EF4-FFF2-40B4-BE49-F238E27FC236}">
                    <a16:creationId xmlns:a16="http://schemas.microsoft.com/office/drawing/2014/main" id="{20A9583D-270D-456D-B7EC-60C764861794}"/>
                  </a:ext>
                </a:extLst>
              </p:cNvPr>
              <p:cNvSpPr>
                <a:spLocks noEditPoints="1"/>
              </p:cNvSpPr>
              <p:nvPr/>
            </p:nvSpPr>
            <p:spPr bwMode="auto">
              <a:xfrm>
                <a:off x="5904" y="2485"/>
                <a:ext cx="588" cy="666"/>
              </a:xfrm>
              <a:custGeom>
                <a:avLst/>
                <a:gdLst>
                  <a:gd name="T0" fmla="*/ 21 w 246"/>
                  <a:gd name="T1" fmla="*/ 117 h 279"/>
                  <a:gd name="T2" fmla="*/ 15 w 246"/>
                  <a:gd name="T3" fmla="*/ 189 h 279"/>
                  <a:gd name="T4" fmla="*/ 23 w 246"/>
                  <a:gd name="T5" fmla="*/ 209 h 279"/>
                  <a:gd name="T6" fmla="*/ 34 w 246"/>
                  <a:gd name="T7" fmla="*/ 243 h 279"/>
                  <a:gd name="T8" fmla="*/ 92 w 246"/>
                  <a:gd name="T9" fmla="*/ 279 h 279"/>
                  <a:gd name="T10" fmla="*/ 189 w 246"/>
                  <a:gd name="T11" fmla="*/ 210 h 279"/>
                  <a:gd name="T12" fmla="*/ 200 w 246"/>
                  <a:gd name="T13" fmla="*/ 88 h 279"/>
                  <a:gd name="T14" fmla="*/ 187 w 246"/>
                  <a:gd name="T15" fmla="*/ 93 h 279"/>
                  <a:gd name="T16" fmla="*/ 178 w 246"/>
                  <a:gd name="T17" fmla="*/ 89 h 279"/>
                  <a:gd name="T18" fmla="*/ 175 w 246"/>
                  <a:gd name="T19" fmla="*/ 75 h 279"/>
                  <a:gd name="T20" fmla="*/ 176 w 246"/>
                  <a:gd name="T21" fmla="*/ 68 h 279"/>
                  <a:gd name="T22" fmla="*/ 181 w 246"/>
                  <a:gd name="T23" fmla="*/ 55 h 279"/>
                  <a:gd name="T24" fmla="*/ 190 w 246"/>
                  <a:gd name="T25" fmla="*/ 52 h 279"/>
                  <a:gd name="T26" fmla="*/ 203 w 246"/>
                  <a:gd name="T27" fmla="*/ 60 h 279"/>
                  <a:gd name="T28" fmla="*/ 207 w 246"/>
                  <a:gd name="T29" fmla="*/ 65 h 279"/>
                  <a:gd name="T30" fmla="*/ 212 w 246"/>
                  <a:gd name="T31" fmla="*/ 78 h 279"/>
                  <a:gd name="T32" fmla="*/ 208 w 246"/>
                  <a:gd name="T33" fmla="*/ 87 h 279"/>
                  <a:gd name="T34" fmla="*/ 193 w 246"/>
                  <a:gd name="T35" fmla="*/ 62 h 279"/>
                  <a:gd name="T36" fmla="*/ 184 w 246"/>
                  <a:gd name="T37" fmla="*/ 80 h 279"/>
                  <a:gd name="T38" fmla="*/ 203 w 246"/>
                  <a:gd name="T39" fmla="*/ 74 h 279"/>
                  <a:gd name="T40" fmla="*/ 129 w 246"/>
                  <a:gd name="T41" fmla="*/ 109 h 279"/>
                  <a:gd name="T42" fmla="*/ 97 w 246"/>
                  <a:gd name="T43" fmla="*/ 122 h 279"/>
                  <a:gd name="T44" fmla="*/ 77 w 246"/>
                  <a:gd name="T45" fmla="*/ 111 h 279"/>
                  <a:gd name="T46" fmla="*/ 68 w 246"/>
                  <a:gd name="T47" fmla="*/ 78 h 279"/>
                  <a:gd name="T48" fmla="*/ 70 w 246"/>
                  <a:gd name="T49" fmla="*/ 61 h 279"/>
                  <a:gd name="T50" fmla="*/ 84 w 246"/>
                  <a:gd name="T51" fmla="*/ 30 h 279"/>
                  <a:gd name="T52" fmla="*/ 106 w 246"/>
                  <a:gd name="T53" fmla="*/ 22 h 279"/>
                  <a:gd name="T54" fmla="*/ 135 w 246"/>
                  <a:gd name="T55" fmla="*/ 41 h 279"/>
                  <a:gd name="T56" fmla="*/ 146 w 246"/>
                  <a:gd name="T57" fmla="*/ 53 h 279"/>
                  <a:gd name="T58" fmla="*/ 159 w 246"/>
                  <a:gd name="T59" fmla="*/ 85 h 279"/>
                  <a:gd name="T60" fmla="*/ 148 w 246"/>
                  <a:gd name="T61" fmla="*/ 106 h 279"/>
                  <a:gd name="T62" fmla="*/ 193 w 246"/>
                  <a:gd name="T63" fmla="*/ 158 h 279"/>
                  <a:gd name="T64" fmla="*/ 172 w 246"/>
                  <a:gd name="T65" fmla="*/ 167 h 279"/>
                  <a:gd name="T66" fmla="*/ 159 w 246"/>
                  <a:gd name="T67" fmla="*/ 160 h 279"/>
                  <a:gd name="T68" fmla="*/ 153 w 246"/>
                  <a:gd name="T69" fmla="*/ 138 h 279"/>
                  <a:gd name="T70" fmla="*/ 154 w 246"/>
                  <a:gd name="T71" fmla="*/ 127 h 279"/>
                  <a:gd name="T72" fmla="*/ 163 w 246"/>
                  <a:gd name="T73" fmla="*/ 106 h 279"/>
                  <a:gd name="T74" fmla="*/ 178 w 246"/>
                  <a:gd name="T75" fmla="*/ 101 h 279"/>
                  <a:gd name="T76" fmla="*/ 197 w 246"/>
                  <a:gd name="T77" fmla="*/ 113 h 279"/>
                  <a:gd name="T78" fmla="*/ 204 w 246"/>
                  <a:gd name="T79" fmla="*/ 121 h 279"/>
                  <a:gd name="T80" fmla="*/ 213 w 246"/>
                  <a:gd name="T81" fmla="*/ 143 h 279"/>
                  <a:gd name="T82" fmla="*/ 206 w 246"/>
                  <a:gd name="T83" fmla="*/ 156 h 279"/>
                  <a:gd name="T84" fmla="*/ 182 w 246"/>
                  <a:gd name="T85" fmla="*/ 117 h 279"/>
                  <a:gd name="T86" fmla="*/ 167 w 246"/>
                  <a:gd name="T87" fmla="*/ 145 h 279"/>
                  <a:gd name="T88" fmla="*/ 198 w 246"/>
                  <a:gd name="T89" fmla="*/ 13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6" h="279">
                    <a:moveTo>
                      <a:pt x="119" y="0"/>
                    </a:moveTo>
                    <a:cubicBezTo>
                      <a:pt x="59" y="0"/>
                      <a:pt x="19" y="46"/>
                      <a:pt x="19" y="106"/>
                    </a:cubicBezTo>
                    <a:cubicBezTo>
                      <a:pt x="19" y="109"/>
                      <a:pt x="21" y="110"/>
                      <a:pt x="21" y="117"/>
                    </a:cubicBezTo>
                    <a:cubicBezTo>
                      <a:pt x="21" y="124"/>
                      <a:pt x="4" y="160"/>
                      <a:pt x="2" y="165"/>
                    </a:cubicBezTo>
                    <a:cubicBezTo>
                      <a:pt x="0" y="170"/>
                      <a:pt x="1" y="180"/>
                      <a:pt x="9" y="180"/>
                    </a:cubicBezTo>
                    <a:cubicBezTo>
                      <a:pt x="19" y="179"/>
                      <a:pt x="20" y="186"/>
                      <a:pt x="15" y="189"/>
                    </a:cubicBezTo>
                    <a:cubicBezTo>
                      <a:pt x="13" y="191"/>
                      <a:pt x="15" y="198"/>
                      <a:pt x="17" y="199"/>
                    </a:cubicBezTo>
                    <a:cubicBezTo>
                      <a:pt x="18" y="200"/>
                      <a:pt x="27" y="203"/>
                      <a:pt x="28" y="204"/>
                    </a:cubicBezTo>
                    <a:cubicBezTo>
                      <a:pt x="29" y="204"/>
                      <a:pt x="25" y="207"/>
                      <a:pt x="23" y="209"/>
                    </a:cubicBezTo>
                    <a:cubicBezTo>
                      <a:pt x="22" y="211"/>
                      <a:pt x="25" y="218"/>
                      <a:pt x="25" y="218"/>
                    </a:cubicBezTo>
                    <a:cubicBezTo>
                      <a:pt x="25" y="218"/>
                      <a:pt x="28" y="219"/>
                      <a:pt x="33" y="223"/>
                    </a:cubicBezTo>
                    <a:cubicBezTo>
                      <a:pt x="39" y="227"/>
                      <a:pt x="34" y="239"/>
                      <a:pt x="34" y="243"/>
                    </a:cubicBezTo>
                    <a:cubicBezTo>
                      <a:pt x="34" y="247"/>
                      <a:pt x="39" y="259"/>
                      <a:pt x="52" y="259"/>
                    </a:cubicBezTo>
                    <a:cubicBezTo>
                      <a:pt x="65" y="259"/>
                      <a:pt x="86" y="251"/>
                      <a:pt x="86" y="251"/>
                    </a:cubicBezTo>
                    <a:cubicBezTo>
                      <a:pt x="92" y="279"/>
                      <a:pt x="92" y="279"/>
                      <a:pt x="92" y="279"/>
                    </a:cubicBezTo>
                    <a:cubicBezTo>
                      <a:pt x="97" y="277"/>
                      <a:pt x="169" y="254"/>
                      <a:pt x="188" y="249"/>
                    </a:cubicBezTo>
                    <a:cubicBezTo>
                      <a:pt x="190" y="248"/>
                      <a:pt x="192" y="248"/>
                      <a:pt x="194" y="247"/>
                    </a:cubicBezTo>
                    <a:cubicBezTo>
                      <a:pt x="189" y="210"/>
                      <a:pt x="189" y="210"/>
                      <a:pt x="189" y="210"/>
                    </a:cubicBezTo>
                    <a:cubicBezTo>
                      <a:pt x="202" y="188"/>
                      <a:pt x="232" y="155"/>
                      <a:pt x="235" y="123"/>
                    </a:cubicBezTo>
                    <a:cubicBezTo>
                      <a:pt x="246" y="41"/>
                      <a:pt x="189" y="0"/>
                      <a:pt x="119" y="0"/>
                    </a:cubicBezTo>
                    <a:close/>
                    <a:moveTo>
                      <a:pt x="200" y="88"/>
                    </a:moveTo>
                    <a:cubicBezTo>
                      <a:pt x="198" y="89"/>
                      <a:pt x="196" y="90"/>
                      <a:pt x="194" y="90"/>
                    </a:cubicBezTo>
                    <a:cubicBezTo>
                      <a:pt x="194" y="94"/>
                      <a:pt x="194" y="94"/>
                      <a:pt x="194" y="94"/>
                    </a:cubicBezTo>
                    <a:cubicBezTo>
                      <a:pt x="187" y="93"/>
                      <a:pt x="187" y="93"/>
                      <a:pt x="187" y="93"/>
                    </a:cubicBezTo>
                    <a:cubicBezTo>
                      <a:pt x="187" y="90"/>
                      <a:pt x="187" y="90"/>
                      <a:pt x="187" y="90"/>
                    </a:cubicBezTo>
                    <a:cubicBezTo>
                      <a:pt x="185" y="89"/>
                      <a:pt x="183" y="88"/>
                      <a:pt x="181" y="86"/>
                    </a:cubicBezTo>
                    <a:cubicBezTo>
                      <a:pt x="178" y="89"/>
                      <a:pt x="178" y="89"/>
                      <a:pt x="178" y="89"/>
                    </a:cubicBezTo>
                    <a:cubicBezTo>
                      <a:pt x="174" y="84"/>
                      <a:pt x="174" y="84"/>
                      <a:pt x="174" y="84"/>
                    </a:cubicBezTo>
                    <a:cubicBezTo>
                      <a:pt x="177" y="81"/>
                      <a:pt x="177" y="81"/>
                      <a:pt x="177" y="81"/>
                    </a:cubicBezTo>
                    <a:cubicBezTo>
                      <a:pt x="176" y="79"/>
                      <a:pt x="175" y="77"/>
                      <a:pt x="175" y="75"/>
                    </a:cubicBezTo>
                    <a:cubicBezTo>
                      <a:pt x="171" y="75"/>
                      <a:pt x="171" y="75"/>
                      <a:pt x="171" y="75"/>
                    </a:cubicBezTo>
                    <a:cubicBezTo>
                      <a:pt x="172" y="68"/>
                      <a:pt x="172" y="68"/>
                      <a:pt x="172" y="68"/>
                    </a:cubicBezTo>
                    <a:cubicBezTo>
                      <a:pt x="176" y="68"/>
                      <a:pt x="176" y="68"/>
                      <a:pt x="176" y="68"/>
                    </a:cubicBezTo>
                    <a:cubicBezTo>
                      <a:pt x="176" y="66"/>
                      <a:pt x="177" y="64"/>
                      <a:pt x="179" y="62"/>
                    </a:cubicBezTo>
                    <a:cubicBezTo>
                      <a:pt x="176" y="59"/>
                      <a:pt x="176" y="59"/>
                      <a:pt x="176" y="59"/>
                    </a:cubicBezTo>
                    <a:cubicBezTo>
                      <a:pt x="181" y="55"/>
                      <a:pt x="181" y="55"/>
                      <a:pt x="181" y="55"/>
                    </a:cubicBezTo>
                    <a:cubicBezTo>
                      <a:pt x="184" y="58"/>
                      <a:pt x="184" y="58"/>
                      <a:pt x="184" y="58"/>
                    </a:cubicBezTo>
                    <a:cubicBezTo>
                      <a:pt x="186" y="57"/>
                      <a:pt x="188" y="56"/>
                      <a:pt x="190" y="56"/>
                    </a:cubicBezTo>
                    <a:cubicBezTo>
                      <a:pt x="190" y="52"/>
                      <a:pt x="190" y="52"/>
                      <a:pt x="190" y="52"/>
                    </a:cubicBezTo>
                    <a:cubicBezTo>
                      <a:pt x="197" y="53"/>
                      <a:pt x="197" y="53"/>
                      <a:pt x="197" y="53"/>
                    </a:cubicBezTo>
                    <a:cubicBezTo>
                      <a:pt x="197" y="57"/>
                      <a:pt x="197" y="57"/>
                      <a:pt x="197" y="57"/>
                    </a:cubicBezTo>
                    <a:cubicBezTo>
                      <a:pt x="199" y="57"/>
                      <a:pt x="201" y="58"/>
                      <a:pt x="203" y="60"/>
                    </a:cubicBezTo>
                    <a:cubicBezTo>
                      <a:pt x="206" y="57"/>
                      <a:pt x="206" y="57"/>
                      <a:pt x="206" y="57"/>
                    </a:cubicBezTo>
                    <a:cubicBezTo>
                      <a:pt x="210" y="62"/>
                      <a:pt x="210" y="62"/>
                      <a:pt x="210" y="62"/>
                    </a:cubicBezTo>
                    <a:cubicBezTo>
                      <a:pt x="207" y="65"/>
                      <a:pt x="207" y="65"/>
                      <a:pt x="207" y="65"/>
                    </a:cubicBezTo>
                    <a:cubicBezTo>
                      <a:pt x="208" y="67"/>
                      <a:pt x="209" y="69"/>
                      <a:pt x="209" y="71"/>
                    </a:cubicBezTo>
                    <a:cubicBezTo>
                      <a:pt x="213" y="71"/>
                      <a:pt x="213" y="71"/>
                      <a:pt x="213" y="71"/>
                    </a:cubicBezTo>
                    <a:cubicBezTo>
                      <a:pt x="212" y="78"/>
                      <a:pt x="212" y="78"/>
                      <a:pt x="212" y="78"/>
                    </a:cubicBezTo>
                    <a:cubicBezTo>
                      <a:pt x="208" y="78"/>
                      <a:pt x="208" y="78"/>
                      <a:pt x="208" y="78"/>
                    </a:cubicBezTo>
                    <a:cubicBezTo>
                      <a:pt x="208" y="80"/>
                      <a:pt x="207" y="82"/>
                      <a:pt x="205" y="84"/>
                    </a:cubicBezTo>
                    <a:cubicBezTo>
                      <a:pt x="208" y="87"/>
                      <a:pt x="208" y="87"/>
                      <a:pt x="208" y="87"/>
                    </a:cubicBezTo>
                    <a:cubicBezTo>
                      <a:pt x="203" y="91"/>
                      <a:pt x="203" y="91"/>
                      <a:pt x="203" y="91"/>
                    </a:cubicBezTo>
                    <a:lnTo>
                      <a:pt x="200" y="88"/>
                    </a:lnTo>
                    <a:close/>
                    <a:moveTo>
                      <a:pt x="193" y="62"/>
                    </a:moveTo>
                    <a:cubicBezTo>
                      <a:pt x="190" y="62"/>
                      <a:pt x="187" y="62"/>
                      <a:pt x="185" y="64"/>
                    </a:cubicBezTo>
                    <a:cubicBezTo>
                      <a:pt x="183" y="66"/>
                      <a:pt x="181" y="69"/>
                      <a:pt x="181" y="72"/>
                    </a:cubicBezTo>
                    <a:cubicBezTo>
                      <a:pt x="181" y="75"/>
                      <a:pt x="182" y="78"/>
                      <a:pt x="184" y="80"/>
                    </a:cubicBezTo>
                    <a:cubicBezTo>
                      <a:pt x="185" y="82"/>
                      <a:pt x="188" y="84"/>
                      <a:pt x="191" y="84"/>
                    </a:cubicBezTo>
                    <a:cubicBezTo>
                      <a:pt x="194" y="84"/>
                      <a:pt x="197" y="83"/>
                      <a:pt x="199" y="81"/>
                    </a:cubicBezTo>
                    <a:cubicBezTo>
                      <a:pt x="201" y="79"/>
                      <a:pt x="203" y="77"/>
                      <a:pt x="203" y="74"/>
                    </a:cubicBezTo>
                    <a:cubicBezTo>
                      <a:pt x="203" y="71"/>
                      <a:pt x="202" y="68"/>
                      <a:pt x="200" y="66"/>
                    </a:cubicBezTo>
                    <a:cubicBezTo>
                      <a:pt x="199" y="63"/>
                      <a:pt x="196" y="62"/>
                      <a:pt x="193" y="62"/>
                    </a:cubicBezTo>
                    <a:close/>
                    <a:moveTo>
                      <a:pt x="129" y="109"/>
                    </a:moveTo>
                    <a:cubicBezTo>
                      <a:pt x="125" y="112"/>
                      <a:pt x="120" y="114"/>
                      <a:pt x="114" y="114"/>
                    </a:cubicBezTo>
                    <a:cubicBezTo>
                      <a:pt x="113" y="124"/>
                      <a:pt x="113" y="124"/>
                      <a:pt x="113" y="124"/>
                    </a:cubicBezTo>
                    <a:cubicBezTo>
                      <a:pt x="97" y="122"/>
                      <a:pt x="97" y="122"/>
                      <a:pt x="97" y="122"/>
                    </a:cubicBezTo>
                    <a:cubicBezTo>
                      <a:pt x="98" y="113"/>
                      <a:pt x="98" y="113"/>
                      <a:pt x="98" y="113"/>
                    </a:cubicBezTo>
                    <a:cubicBezTo>
                      <a:pt x="93" y="111"/>
                      <a:pt x="88" y="109"/>
                      <a:pt x="84" y="105"/>
                    </a:cubicBezTo>
                    <a:cubicBezTo>
                      <a:pt x="77" y="111"/>
                      <a:pt x="77" y="111"/>
                      <a:pt x="77" y="111"/>
                    </a:cubicBezTo>
                    <a:cubicBezTo>
                      <a:pt x="66" y="99"/>
                      <a:pt x="66" y="99"/>
                      <a:pt x="66" y="99"/>
                    </a:cubicBezTo>
                    <a:cubicBezTo>
                      <a:pt x="73" y="93"/>
                      <a:pt x="73" y="93"/>
                      <a:pt x="73" y="93"/>
                    </a:cubicBezTo>
                    <a:cubicBezTo>
                      <a:pt x="71" y="88"/>
                      <a:pt x="69" y="83"/>
                      <a:pt x="68" y="78"/>
                    </a:cubicBezTo>
                    <a:cubicBezTo>
                      <a:pt x="59" y="77"/>
                      <a:pt x="59" y="77"/>
                      <a:pt x="59" y="77"/>
                    </a:cubicBezTo>
                    <a:cubicBezTo>
                      <a:pt x="60" y="61"/>
                      <a:pt x="60" y="61"/>
                      <a:pt x="60" y="61"/>
                    </a:cubicBezTo>
                    <a:cubicBezTo>
                      <a:pt x="70" y="61"/>
                      <a:pt x="70" y="61"/>
                      <a:pt x="70" y="61"/>
                    </a:cubicBezTo>
                    <a:cubicBezTo>
                      <a:pt x="71" y="56"/>
                      <a:pt x="74" y="51"/>
                      <a:pt x="77" y="47"/>
                    </a:cubicBezTo>
                    <a:cubicBezTo>
                      <a:pt x="71" y="40"/>
                      <a:pt x="71" y="40"/>
                      <a:pt x="71" y="40"/>
                    </a:cubicBezTo>
                    <a:cubicBezTo>
                      <a:pt x="84" y="30"/>
                      <a:pt x="84" y="30"/>
                      <a:pt x="84" y="30"/>
                    </a:cubicBezTo>
                    <a:cubicBezTo>
                      <a:pt x="90" y="37"/>
                      <a:pt x="90" y="37"/>
                      <a:pt x="90" y="37"/>
                    </a:cubicBezTo>
                    <a:cubicBezTo>
                      <a:pt x="94" y="34"/>
                      <a:pt x="99" y="33"/>
                      <a:pt x="105" y="32"/>
                    </a:cubicBezTo>
                    <a:cubicBezTo>
                      <a:pt x="106" y="22"/>
                      <a:pt x="106" y="22"/>
                      <a:pt x="106" y="22"/>
                    </a:cubicBezTo>
                    <a:cubicBezTo>
                      <a:pt x="122" y="24"/>
                      <a:pt x="122" y="24"/>
                      <a:pt x="122" y="24"/>
                    </a:cubicBezTo>
                    <a:cubicBezTo>
                      <a:pt x="121" y="34"/>
                      <a:pt x="121" y="34"/>
                      <a:pt x="121" y="34"/>
                    </a:cubicBezTo>
                    <a:cubicBezTo>
                      <a:pt x="126" y="35"/>
                      <a:pt x="131" y="38"/>
                      <a:pt x="135" y="41"/>
                    </a:cubicBezTo>
                    <a:cubicBezTo>
                      <a:pt x="143" y="35"/>
                      <a:pt x="143" y="35"/>
                      <a:pt x="143" y="35"/>
                    </a:cubicBezTo>
                    <a:cubicBezTo>
                      <a:pt x="153" y="47"/>
                      <a:pt x="153" y="47"/>
                      <a:pt x="153" y="47"/>
                    </a:cubicBezTo>
                    <a:cubicBezTo>
                      <a:pt x="146" y="53"/>
                      <a:pt x="146" y="53"/>
                      <a:pt x="146" y="53"/>
                    </a:cubicBezTo>
                    <a:cubicBezTo>
                      <a:pt x="148" y="58"/>
                      <a:pt x="150" y="63"/>
                      <a:pt x="151" y="68"/>
                    </a:cubicBezTo>
                    <a:cubicBezTo>
                      <a:pt x="160" y="69"/>
                      <a:pt x="160" y="69"/>
                      <a:pt x="160" y="69"/>
                    </a:cubicBezTo>
                    <a:cubicBezTo>
                      <a:pt x="159" y="85"/>
                      <a:pt x="159" y="85"/>
                      <a:pt x="159" y="85"/>
                    </a:cubicBezTo>
                    <a:cubicBezTo>
                      <a:pt x="149" y="85"/>
                      <a:pt x="149" y="85"/>
                      <a:pt x="149" y="85"/>
                    </a:cubicBezTo>
                    <a:cubicBezTo>
                      <a:pt x="148" y="90"/>
                      <a:pt x="145" y="95"/>
                      <a:pt x="142" y="99"/>
                    </a:cubicBezTo>
                    <a:cubicBezTo>
                      <a:pt x="148" y="106"/>
                      <a:pt x="148" y="106"/>
                      <a:pt x="148" y="106"/>
                    </a:cubicBezTo>
                    <a:cubicBezTo>
                      <a:pt x="135" y="117"/>
                      <a:pt x="135" y="117"/>
                      <a:pt x="135" y="117"/>
                    </a:cubicBezTo>
                    <a:lnTo>
                      <a:pt x="129" y="109"/>
                    </a:lnTo>
                    <a:close/>
                    <a:moveTo>
                      <a:pt x="193" y="158"/>
                    </a:moveTo>
                    <a:cubicBezTo>
                      <a:pt x="190" y="160"/>
                      <a:pt x="187" y="161"/>
                      <a:pt x="183" y="161"/>
                    </a:cubicBezTo>
                    <a:cubicBezTo>
                      <a:pt x="183" y="168"/>
                      <a:pt x="183" y="168"/>
                      <a:pt x="183" y="168"/>
                    </a:cubicBezTo>
                    <a:cubicBezTo>
                      <a:pt x="172" y="167"/>
                      <a:pt x="172" y="167"/>
                      <a:pt x="172" y="167"/>
                    </a:cubicBezTo>
                    <a:cubicBezTo>
                      <a:pt x="173" y="161"/>
                      <a:pt x="173" y="161"/>
                      <a:pt x="173" y="161"/>
                    </a:cubicBezTo>
                    <a:cubicBezTo>
                      <a:pt x="169" y="160"/>
                      <a:pt x="166" y="158"/>
                      <a:pt x="163" y="156"/>
                    </a:cubicBezTo>
                    <a:cubicBezTo>
                      <a:pt x="159" y="160"/>
                      <a:pt x="159" y="160"/>
                      <a:pt x="159" y="160"/>
                    </a:cubicBezTo>
                    <a:cubicBezTo>
                      <a:pt x="152" y="151"/>
                      <a:pt x="152" y="151"/>
                      <a:pt x="152" y="151"/>
                    </a:cubicBezTo>
                    <a:cubicBezTo>
                      <a:pt x="156" y="148"/>
                      <a:pt x="156" y="148"/>
                      <a:pt x="156" y="148"/>
                    </a:cubicBezTo>
                    <a:cubicBezTo>
                      <a:pt x="155" y="144"/>
                      <a:pt x="154" y="141"/>
                      <a:pt x="153" y="138"/>
                    </a:cubicBezTo>
                    <a:cubicBezTo>
                      <a:pt x="147" y="137"/>
                      <a:pt x="147" y="137"/>
                      <a:pt x="147" y="137"/>
                    </a:cubicBezTo>
                    <a:cubicBezTo>
                      <a:pt x="148" y="126"/>
                      <a:pt x="148" y="126"/>
                      <a:pt x="148" y="126"/>
                    </a:cubicBezTo>
                    <a:cubicBezTo>
                      <a:pt x="154" y="127"/>
                      <a:pt x="154" y="127"/>
                      <a:pt x="154" y="127"/>
                    </a:cubicBezTo>
                    <a:cubicBezTo>
                      <a:pt x="155" y="123"/>
                      <a:pt x="157" y="120"/>
                      <a:pt x="159" y="118"/>
                    </a:cubicBezTo>
                    <a:cubicBezTo>
                      <a:pt x="155" y="113"/>
                      <a:pt x="155" y="113"/>
                      <a:pt x="155" y="113"/>
                    </a:cubicBezTo>
                    <a:cubicBezTo>
                      <a:pt x="163" y="106"/>
                      <a:pt x="163" y="106"/>
                      <a:pt x="163" y="106"/>
                    </a:cubicBezTo>
                    <a:cubicBezTo>
                      <a:pt x="167" y="111"/>
                      <a:pt x="167" y="111"/>
                      <a:pt x="167" y="111"/>
                    </a:cubicBezTo>
                    <a:cubicBezTo>
                      <a:pt x="170" y="109"/>
                      <a:pt x="174" y="108"/>
                      <a:pt x="177" y="108"/>
                    </a:cubicBezTo>
                    <a:cubicBezTo>
                      <a:pt x="178" y="101"/>
                      <a:pt x="178" y="101"/>
                      <a:pt x="178" y="101"/>
                    </a:cubicBezTo>
                    <a:cubicBezTo>
                      <a:pt x="188" y="102"/>
                      <a:pt x="188" y="102"/>
                      <a:pt x="188" y="102"/>
                    </a:cubicBezTo>
                    <a:cubicBezTo>
                      <a:pt x="188" y="109"/>
                      <a:pt x="188" y="109"/>
                      <a:pt x="188" y="109"/>
                    </a:cubicBezTo>
                    <a:cubicBezTo>
                      <a:pt x="191" y="110"/>
                      <a:pt x="194" y="111"/>
                      <a:pt x="197" y="113"/>
                    </a:cubicBezTo>
                    <a:cubicBezTo>
                      <a:pt x="202" y="109"/>
                      <a:pt x="202" y="109"/>
                      <a:pt x="202" y="109"/>
                    </a:cubicBezTo>
                    <a:cubicBezTo>
                      <a:pt x="209" y="117"/>
                      <a:pt x="209" y="117"/>
                      <a:pt x="209" y="117"/>
                    </a:cubicBezTo>
                    <a:cubicBezTo>
                      <a:pt x="204" y="121"/>
                      <a:pt x="204" y="121"/>
                      <a:pt x="204" y="121"/>
                    </a:cubicBezTo>
                    <a:cubicBezTo>
                      <a:pt x="206" y="124"/>
                      <a:pt x="207" y="128"/>
                      <a:pt x="207" y="131"/>
                    </a:cubicBezTo>
                    <a:cubicBezTo>
                      <a:pt x="213" y="132"/>
                      <a:pt x="213" y="132"/>
                      <a:pt x="213" y="132"/>
                    </a:cubicBezTo>
                    <a:cubicBezTo>
                      <a:pt x="213" y="143"/>
                      <a:pt x="213" y="143"/>
                      <a:pt x="213" y="143"/>
                    </a:cubicBezTo>
                    <a:cubicBezTo>
                      <a:pt x="206" y="142"/>
                      <a:pt x="206" y="142"/>
                      <a:pt x="206" y="142"/>
                    </a:cubicBezTo>
                    <a:cubicBezTo>
                      <a:pt x="205" y="146"/>
                      <a:pt x="204" y="149"/>
                      <a:pt x="202" y="151"/>
                    </a:cubicBezTo>
                    <a:cubicBezTo>
                      <a:pt x="206" y="156"/>
                      <a:pt x="206" y="156"/>
                      <a:pt x="206" y="156"/>
                    </a:cubicBezTo>
                    <a:cubicBezTo>
                      <a:pt x="197" y="163"/>
                      <a:pt x="197" y="163"/>
                      <a:pt x="197" y="163"/>
                    </a:cubicBezTo>
                    <a:lnTo>
                      <a:pt x="193" y="158"/>
                    </a:lnTo>
                    <a:close/>
                    <a:moveTo>
                      <a:pt x="182" y="117"/>
                    </a:moveTo>
                    <a:cubicBezTo>
                      <a:pt x="177" y="116"/>
                      <a:pt x="172" y="118"/>
                      <a:pt x="169" y="121"/>
                    </a:cubicBezTo>
                    <a:cubicBezTo>
                      <a:pt x="166" y="124"/>
                      <a:pt x="163" y="128"/>
                      <a:pt x="163" y="133"/>
                    </a:cubicBezTo>
                    <a:cubicBezTo>
                      <a:pt x="162" y="137"/>
                      <a:pt x="164" y="142"/>
                      <a:pt x="167" y="145"/>
                    </a:cubicBezTo>
                    <a:cubicBezTo>
                      <a:pt x="170" y="149"/>
                      <a:pt x="174" y="151"/>
                      <a:pt x="179" y="151"/>
                    </a:cubicBezTo>
                    <a:cubicBezTo>
                      <a:pt x="184" y="152"/>
                      <a:pt x="188" y="150"/>
                      <a:pt x="192" y="147"/>
                    </a:cubicBezTo>
                    <a:cubicBezTo>
                      <a:pt x="195" y="145"/>
                      <a:pt x="197" y="140"/>
                      <a:pt x="198" y="136"/>
                    </a:cubicBezTo>
                    <a:cubicBezTo>
                      <a:pt x="198" y="131"/>
                      <a:pt x="197" y="126"/>
                      <a:pt x="194" y="123"/>
                    </a:cubicBezTo>
                    <a:cubicBezTo>
                      <a:pt x="191" y="119"/>
                      <a:pt x="187" y="117"/>
                      <a:pt x="182" y="11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01909">
                  <a:defRPr/>
                </a:pPr>
                <a:endParaRPr lang="en-US" sz="1333" b="1" kern="0">
                  <a:solidFill>
                    <a:schemeClr val="accent6"/>
                  </a:solidFill>
                </a:endParaRPr>
              </a:p>
            </p:txBody>
          </p:sp>
          <p:sp>
            <p:nvSpPr>
              <p:cNvPr id="208" name="Oval 89">
                <a:extLst>
                  <a:ext uri="{FF2B5EF4-FFF2-40B4-BE49-F238E27FC236}">
                    <a16:creationId xmlns:a16="http://schemas.microsoft.com/office/drawing/2014/main" id="{80485FA7-9B14-4074-81F0-7F21DF9AFA52}"/>
                  </a:ext>
                </a:extLst>
              </p:cNvPr>
              <p:cNvSpPr>
                <a:spLocks noChangeArrowheads="1"/>
              </p:cNvSpPr>
              <p:nvPr/>
            </p:nvSpPr>
            <p:spPr bwMode="auto">
              <a:xfrm>
                <a:off x="6102" y="2595"/>
                <a:ext cx="127" cy="12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01909">
                  <a:defRPr/>
                </a:pPr>
                <a:endParaRPr lang="en-US" sz="1333" b="1" kern="0">
                  <a:solidFill>
                    <a:schemeClr val="accent6"/>
                  </a:solidFill>
                </a:endParaRPr>
              </a:p>
            </p:txBody>
          </p:sp>
        </p:grpSp>
        <p:sp>
          <p:nvSpPr>
            <p:cNvPr id="206" name="TextBox 205">
              <a:extLst>
                <a:ext uri="{FF2B5EF4-FFF2-40B4-BE49-F238E27FC236}">
                  <a16:creationId xmlns:a16="http://schemas.microsoft.com/office/drawing/2014/main" id="{542B6652-7492-4FB6-A9F7-DE9C11275196}"/>
                </a:ext>
              </a:extLst>
            </p:cNvPr>
            <p:cNvSpPr txBox="1"/>
            <p:nvPr/>
          </p:nvSpPr>
          <p:spPr>
            <a:xfrm>
              <a:off x="2717878" y="1225419"/>
              <a:ext cx="869950" cy="376930"/>
            </a:xfrm>
            <a:prstGeom prst="rect">
              <a:avLst/>
            </a:prstGeom>
            <a:noFill/>
          </p:spPr>
          <p:txBody>
            <a:bodyPr wrap="square" rtlCol="0">
              <a:spAutoFit/>
            </a:bodyPr>
            <a:lstStyle/>
            <a:p>
              <a:pPr algn="r"/>
              <a:r>
                <a:rPr lang="en-US" sz="1333" b="1" dirty="0">
                  <a:solidFill>
                    <a:schemeClr val="accent6"/>
                  </a:solidFill>
                </a:rPr>
                <a:t>AI Training Cloud</a:t>
              </a:r>
            </a:p>
          </p:txBody>
        </p:sp>
      </p:grpSp>
      <p:grpSp>
        <p:nvGrpSpPr>
          <p:cNvPr id="210" name="Group 209">
            <a:extLst>
              <a:ext uri="{FF2B5EF4-FFF2-40B4-BE49-F238E27FC236}">
                <a16:creationId xmlns:a16="http://schemas.microsoft.com/office/drawing/2014/main" id="{84E22E0E-A5A7-4D68-883C-8AFC43EB2D7A}"/>
              </a:ext>
            </a:extLst>
          </p:cNvPr>
          <p:cNvGrpSpPr>
            <a:grpSpLocks noChangeAspect="1"/>
          </p:cNvGrpSpPr>
          <p:nvPr/>
        </p:nvGrpSpPr>
        <p:grpSpPr bwMode="auto">
          <a:xfrm>
            <a:off x="11178849" y="3412745"/>
            <a:ext cx="482829" cy="546877"/>
            <a:chOff x="5904" y="2485"/>
            <a:chExt cx="588" cy="666"/>
          </a:xfrm>
          <a:effectLst/>
        </p:grpSpPr>
        <p:sp>
          <p:nvSpPr>
            <p:cNvPr id="212" name="Freeform 88">
              <a:extLst>
                <a:ext uri="{FF2B5EF4-FFF2-40B4-BE49-F238E27FC236}">
                  <a16:creationId xmlns:a16="http://schemas.microsoft.com/office/drawing/2014/main" id="{EA5473E5-DCD1-4F6C-A509-0900FE6E1876}"/>
                </a:ext>
              </a:extLst>
            </p:cNvPr>
            <p:cNvSpPr>
              <a:spLocks noEditPoints="1"/>
            </p:cNvSpPr>
            <p:nvPr/>
          </p:nvSpPr>
          <p:spPr bwMode="auto">
            <a:xfrm>
              <a:off x="5904" y="2485"/>
              <a:ext cx="588" cy="666"/>
            </a:xfrm>
            <a:custGeom>
              <a:avLst/>
              <a:gdLst>
                <a:gd name="T0" fmla="*/ 21 w 246"/>
                <a:gd name="T1" fmla="*/ 117 h 279"/>
                <a:gd name="T2" fmla="*/ 15 w 246"/>
                <a:gd name="T3" fmla="*/ 189 h 279"/>
                <a:gd name="T4" fmla="*/ 23 w 246"/>
                <a:gd name="T5" fmla="*/ 209 h 279"/>
                <a:gd name="T6" fmla="*/ 34 w 246"/>
                <a:gd name="T7" fmla="*/ 243 h 279"/>
                <a:gd name="T8" fmla="*/ 92 w 246"/>
                <a:gd name="T9" fmla="*/ 279 h 279"/>
                <a:gd name="T10" fmla="*/ 189 w 246"/>
                <a:gd name="T11" fmla="*/ 210 h 279"/>
                <a:gd name="T12" fmla="*/ 200 w 246"/>
                <a:gd name="T13" fmla="*/ 88 h 279"/>
                <a:gd name="T14" fmla="*/ 187 w 246"/>
                <a:gd name="T15" fmla="*/ 93 h 279"/>
                <a:gd name="T16" fmla="*/ 178 w 246"/>
                <a:gd name="T17" fmla="*/ 89 h 279"/>
                <a:gd name="T18" fmla="*/ 175 w 246"/>
                <a:gd name="T19" fmla="*/ 75 h 279"/>
                <a:gd name="T20" fmla="*/ 176 w 246"/>
                <a:gd name="T21" fmla="*/ 68 h 279"/>
                <a:gd name="T22" fmla="*/ 181 w 246"/>
                <a:gd name="T23" fmla="*/ 55 h 279"/>
                <a:gd name="T24" fmla="*/ 190 w 246"/>
                <a:gd name="T25" fmla="*/ 52 h 279"/>
                <a:gd name="T26" fmla="*/ 203 w 246"/>
                <a:gd name="T27" fmla="*/ 60 h 279"/>
                <a:gd name="T28" fmla="*/ 207 w 246"/>
                <a:gd name="T29" fmla="*/ 65 h 279"/>
                <a:gd name="T30" fmla="*/ 212 w 246"/>
                <a:gd name="T31" fmla="*/ 78 h 279"/>
                <a:gd name="T32" fmla="*/ 208 w 246"/>
                <a:gd name="T33" fmla="*/ 87 h 279"/>
                <a:gd name="T34" fmla="*/ 193 w 246"/>
                <a:gd name="T35" fmla="*/ 62 h 279"/>
                <a:gd name="T36" fmla="*/ 184 w 246"/>
                <a:gd name="T37" fmla="*/ 80 h 279"/>
                <a:gd name="T38" fmla="*/ 203 w 246"/>
                <a:gd name="T39" fmla="*/ 74 h 279"/>
                <a:gd name="T40" fmla="*/ 129 w 246"/>
                <a:gd name="T41" fmla="*/ 109 h 279"/>
                <a:gd name="T42" fmla="*/ 97 w 246"/>
                <a:gd name="T43" fmla="*/ 122 h 279"/>
                <a:gd name="T44" fmla="*/ 77 w 246"/>
                <a:gd name="T45" fmla="*/ 111 h 279"/>
                <a:gd name="T46" fmla="*/ 68 w 246"/>
                <a:gd name="T47" fmla="*/ 78 h 279"/>
                <a:gd name="T48" fmla="*/ 70 w 246"/>
                <a:gd name="T49" fmla="*/ 61 h 279"/>
                <a:gd name="T50" fmla="*/ 84 w 246"/>
                <a:gd name="T51" fmla="*/ 30 h 279"/>
                <a:gd name="T52" fmla="*/ 106 w 246"/>
                <a:gd name="T53" fmla="*/ 22 h 279"/>
                <a:gd name="T54" fmla="*/ 135 w 246"/>
                <a:gd name="T55" fmla="*/ 41 h 279"/>
                <a:gd name="T56" fmla="*/ 146 w 246"/>
                <a:gd name="T57" fmla="*/ 53 h 279"/>
                <a:gd name="T58" fmla="*/ 159 w 246"/>
                <a:gd name="T59" fmla="*/ 85 h 279"/>
                <a:gd name="T60" fmla="*/ 148 w 246"/>
                <a:gd name="T61" fmla="*/ 106 h 279"/>
                <a:gd name="T62" fmla="*/ 193 w 246"/>
                <a:gd name="T63" fmla="*/ 158 h 279"/>
                <a:gd name="T64" fmla="*/ 172 w 246"/>
                <a:gd name="T65" fmla="*/ 167 h 279"/>
                <a:gd name="T66" fmla="*/ 159 w 246"/>
                <a:gd name="T67" fmla="*/ 160 h 279"/>
                <a:gd name="T68" fmla="*/ 153 w 246"/>
                <a:gd name="T69" fmla="*/ 138 h 279"/>
                <a:gd name="T70" fmla="*/ 154 w 246"/>
                <a:gd name="T71" fmla="*/ 127 h 279"/>
                <a:gd name="T72" fmla="*/ 163 w 246"/>
                <a:gd name="T73" fmla="*/ 106 h 279"/>
                <a:gd name="T74" fmla="*/ 178 w 246"/>
                <a:gd name="T75" fmla="*/ 101 h 279"/>
                <a:gd name="T76" fmla="*/ 197 w 246"/>
                <a:gd name="T77" fmla="*/ 113 h 279"/>
                <a:gd name="T78" fmla="*/ 204 w 246"/>
                <a:gd name="T79" fmla="*/ 121 h 279"/>
                <a:gd name="T80" fmla="*/ 213 w 246"/>
                <a:gd name="T81" fmla="*/ 143 h 279"/>
                <a:gd name="T82" fmla="*/ 206 w 246"/>
                <a:gd name="T83" fmla="*/ 156 h 279"/>
                <a:gd name="T84" fmla="*/ 182 w 246"/>
                <a:gd name="T85" fmla="*/ 117 h 279"/>
                <a:gd name="T86" fmla="*/ 167 w 246"/>
                <a:gd name="T87" fmla="*/ 145 h 279"/>
                <a:gd name="T88" fmla="*/ 198 w 246"/>
                <a:gd name="T89" fmla="*/ 13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6" h="279">
                  <a:moveTo>
                    <a:pt x="119" y="0"/>
                  </a:moveTo>
                  <a:cubicBezTo>
                    <a:pt x="59" y="0"/>
                    <a:pt x="19" y="46"/>
                    <a:pt x="19" y="106"/>
                  </a:cubicBezTo>
                  <a:cubicBezTo>
                    <a:pt x="19" y="109"/>
                    <a:pt x="21" y="110"/>
                    <a:pt x="21" y="117"/>
                  </a:cubicBezTo>
                  <a:cubicBezTo>
                    <a:pt x="21" y="124"/>
                    <a:pt x="4" y="160"/>
                    <a:pt x="2" y="165"/>
                  </a:cubicBezTo>
                  <a:cubicBezTo>
                    <a:pt x="0" y="170"/>
                    <a:pt x="1" y="180"/>
                    <a:pt x="9" y="180"/>
                  </a:cubicBezTo>
                  <a:cubicBezTo>
                    <a:pt x="19" y="179"/>
                    <a:pt x="20" y="186"/>
                    <a:pt x="15" y="189"/>
                  </a:cubicBezTo>
                  <a:cubicBezTo>
                    <a:pt x="13" y="191"/>
                    <a:pt x="15" y="198"/>
                    <a:pt x="17" y="199"/>
                  </a:cubicBezTo>
                  <a:cubicBezTo>
                    <a:pt x="18" y="200"/>
                    <a:pt x="27" y="203"/>
                    <a:pt x="28" y="204"/>
                  </a:cubicBezTo>
                  <a:cubicBezTo>
                    <a:pt x="29" y="204"/>
                    <a:pt x="25" y="207"/>
                    <a:pt x="23" y="209"/>
                  </a:cubicBezTo>
                  <a:cubicBezTo>
                    <a:pt x="22" y="211"/>
                    <a:pt x="25" y="218"/>
                    <a:pt x="25" y="218"/>
                  </a:cubicBezTo>
                  <a:cubicBezTo>
                    <a:pt x="25" y="218"/>
                    <a:pt x="28" y="219"/>
                    <a:pt x="33" y="223"/>
                  </a:cubicBezTo>
                  <a:cubicBezTo>
                    <a:pt x="39" y="227"/>
                    <a:pt x="34" y="239"/>
                    <a:pt x="34" y="243"/>
                  </a:cubicBezTo>
                  <a:cubicBezTo>
                    <a:pt x="34" y="247"/>
                    <a:pt x="39" y="259"/>
                    <a:pt x="52" y="259"/>
                  </a:cubicBezTo>
                  <a:cubicBezTo>
                    <a:pt x="65" y="259"/>
                    <a:pt x="86" y="251"/>
                    <a:pt x="86" y="251"/>
                  </a:cubicBezTo>
                  <a:cubicBezTo>
                    <a:pt x="92" y="279"/>
                    <a:pt x="92" y="279"/>
                    <a:pt x="92" y="279"/>
                  </a:cubicBezTo>
                  <a:cubicBezTo>
                    <a:pt x="97" y="277"/>
                    <a:pt x="169" y="254"/>
                    <a:pt x="188" y="249"/>
                  </a:cubicBezTo>
                  <a:cubicBezTo>
                    <a:pt x="190" y="248"/>
                    <a:pt x="192" y="248"/>
                    <a:pt x="194" y="247"/>
                  </a:cubicBezTo>
                  <a:cubicBezTo>
                    <a:pt x="189" y="210"/>
                    <a:pt x="189" y="210"/>
                    <a:pt x="189" y="210"/>
                  </a:cubicBezTo>
                  <a:cubicBezTo>
                    <a:pt x="202" y="188"/>
                    <a:pt x="232" y="155"/>
                    <a:pt x="235" y="123"/>
                  </a:cubicBezTo>
                  <a:cubicBezTo>
                    <a:pt x="246" y="41"/>
                    <a:pt x="189" y="0"/>
                    <a:pt x="119" y="0"/>
                  </a:cubicBezTo>
                  <a:close/>
                  <a:moveTo>
                    <a:pt x="200" y="88"/>
                  </a:moveTo>
                  <a:cubicBezTo>
                    <a:pt x="198" y="89"/>
                    <a:pt x="196" y="90"/>
                    <a:pt x="194" y="90"/>
                  </a:cubicBezTo>
                  <a:cubicBezTo>
                    <a:pt x="194" y="94"/>
                    <a:pt x="194" y="94"/>
                    <a:pt x="194" y="94"/>
                  </a:cubicBezTo>
                  <a:cubicBezTo>
                    <a:pt x="187" y="93"/>
                    <a:pt x="187" y="93"/>
                    <a:pt x="187" y="93"/>
                  </a:cubicBezTo>
                  <a:cubicBezTo>
                    <a:pt x="187" y="90"/>
                    <a:pt x="187" y="90"/>
                    <a:pt x="187" y="90"/>
                  </a:cubicBezTo>
                  <a:cubicBezTo>
                    <a:pt x="185" y="89"/>
                    <a:pt x="183" y="88"/>
                    <a:pt x="181" y="86"/>
                  </a:cubicBezTo>
                  <a:cubicBezTo>
                    <a:pt x="178" y="89"/>
                    <a:pt x="178" y="89"/>
                    <a:pt x="178" y="89"/>
                  </a:cubicBezTo>
                  <a:cubicBezTo>
                    <a:pt x="174" y="84"/>
                    <a:pt x="174" y="84"/>
                    <a:pt x="174" y="84"/>
                  </a:cubicBezTo>
                  <a:cubicBezTo>
                    <a:pt x="177" y="81"/>
                    <a:pt x="177" y="81"/>
                    <a:pt x="177" y="81"/>
                  </a:cubicBezTo>
                  <a:cubicBezTo>
                    <a:pt x="176" y="79"/>
                    <a:pt x="175" y="77"/>
                    <a:pt x="175" y="75"/>
                  </a:cubicBezTo>
                  <a:cubicBezTo>
                    <a:pt x="171" y="75"/>
                    <a:pt x="171" y="75"/>
                    <a:pt x="171" y="75"/>
                  </a:cubicBezTo>
                  <a:cubicBezTo>
                    <a:pt x="172" y="68"/>
                    <a:pt x="172" y="68"/>
                    <a:pt x="172" y="68"/>
                  </a:cubicBezTo>
                  <a:cubicBezTo>
                    <a:pt x="176" y="68"/>
                    <a:pt x="176" y="68"/>
                    <a:pt x="176" y="68"/>
                  </a:cubicBezTo>
                  <a:cubicBezTo>
                    <a:pt x="176" y="66"/>
                    <a:pt x="177" y="64"/>
                    <a:pt x="179" y="62"/>
                  </a:cubicBezTo>
                  <a:cubicBezTo>
                    <a:pt x="176" y="59"/>
                    <a:pt x="176" y="59"/>
                    <a:pt x="176" y="59"/>
                  </a:cubicBezTo>
                  <a:cubicBezTo>
                    <a:pt x="181" y="55"/>
                    <a:pt x="181" y="55"/>
                    <a:pt x="181" y="55"/>
                  </a:cubicBezTo>
                  <a:cubicBezTo>
                    <a:pt x="184" y="58"/>
                    <a:pt x="184" y="58"/>
                    <a:pt x="184" y="58"/>
                  </a:cubicBezTo>
                  <a:cubicBezTo>
                    <a:pt x="186" y="57"/>
                    <a:pt x="188" y="56"/>
                    <a:pt x="190" y="56"/>
                  </a:cubicBezTo>
                  <a:cubicBezTo>
                    <a:pt x="190" y="52"/>
                    <a:pt x="190" y="52"/>
                    <a:pt x="190" y="52"/>
                  </a:cubicBezTo>
                  <a:cubicBezTo>
                    <a:pt x="197" y="53"/>
                    <a:pt x="197" y="53"/>
                    <a:pt x="197" y="53"/>
                  </a:cubicBezTo>
                  <a:cubicBezTo>
                    <a:pt x="197" y="57"/>
                    <a:pt x="197" y="57"/>
                    <a:pt x="197" y="57"/>
                  </a:cubicBezTo>
                  <a:cubicBezTo>
                    <a:pt x="199" y="57"/>
                    <a:pt x="201" y="58"/>
                    <a:pt x="203" y="60"/>
                  </a:cubicBezTo>
                  <a:cubicBezTo>
                    <a:pt x="206" y="57"/>
                    <a:pt x="206" y="57"/>
                    <a:pt x="206" y="57"/>
                  </a:cubicBezTo>
                  <a:cubicBezTo>
                    <a:pt x="210" y="62"/>
                    <a:pt x="210" y="62"/>
                    <a:pt x="210" y="62"/>
                  </a:cubicBezTo>
                  <a:cubicBezTo>
                    <a:pt x="207" y="65"/>
                    <a:pt x="207" y="65"/>
                    <a:pt x="207" y="65"/>
                  </a:cubicBezTo>
                  <a:cubicBezTo>
                    <a:pt x="208" y="67"/>
                    <a:pt x="209" y="69"/>
                    <a:pt x="209" y="71"/>
                  </a:cubicBezTo>
                  <a:cubicBezTo>
                    <a:pt x="213" y="71"/>
                    <a:pt x="213" y="71"/>
                    <a:pt x="213" y="71"/>
                  </a:cubicBezTo>
                  <a:cubicBezTo>
                    <a:pt x="212" y="78"/>
                    <a:pt x="212" y="78"/>
                    <a:pt x="212" y="78"/>
                  </a:cubicBezTo>
                  <a:cubicBezTo>
                    <a:pt x="208" y="78"/>
                    <a:pt x="208" y="78"/>
                    <a:pt x="208" y="78"/>
                  </a:cubicBezTo>
                  <a:cubicBezTo>
                    <a:pt x="208" y="80"/>
                    <a:pt x="207" y="82"/>
                    <a:pt x="205" y="84"/>
                  </a:cubicBezTo>
                  <a:cubicBezTo>
                    <a:pt x="208" y="87"/>
                    <a:pt x="208" y="87"/>
                    <a:pt x="208" y="87"/>
                  </a:cubicBezTo>
                  <a:cubicBezTo>
                    <a:pt x="203" y="91"/>
                    <a:pt x="203" y="91"/>
                    <a:pt x="203" y="91"/>
                  </a:cubicBezTo>
                  <a:lnTo>
                    <a:pt x="200" y="88"/>
                  </a:lnTo>
                  <a:close/>
                  <a:moveTo>
                    <a:pt x="193" y="62"/>
                  </a:moveTo>
                  <a:cubicBezTo>
                    <a:pt x="190" y="62"/>
                    <a:pt x="187" y="62"/>
                    <a:pt x="185" y="64"/>
                  </a:cubicBezTo>
                  <a:cubicBezTo>
                    <a:pt x="183" y="66"/>
                    <a:pt x="181" y="69"/>
                    <a:pt x="181" y="72"/>
                  </a:cubicBezTo>
                  <a:cubicBezTo>
                    <a:pt x="181" y="75"/>
                    <a:pt x="182" y="78"/>
                    <a:pt x="184" y="80"/>
                  </a:cubicBezTo>
                  <a:cubicBezTo>
                    <a:pt x="185" y="82"/>
                    <a:pt x="188" y="84"/>
                    <a:pt x="191" y="84"/>
                  </a:cubicBezTo>
                  <a:cubicBezTo>
                    <a:pt x="194" y="84"/>
                    <a:pt x="197" y="83"/>
                    <a:pt x="199" y="81"/>
                  </a:cubicBezTo>
                  <a:cubicBezTo>
                    <a:pt x="201" y="79"/>
                    <a:pt x="203" y="77"/>
                    <a:pt x="203" y="74"/>
                  </a:cubicBezTo>
                  <a:cubicBezTo>
                    <a:pt x="203" y="71"/>
                    <a:pt x="202" y="68"/>
                    <a:pt x="200" y="66"/>
                  </a:cubicBezTo>
                  <a:cubicBezTo>
                    <a:pt x="199" y="63"/>
                    <a:pt x="196" y="62"/>
                    <a:pt x="193" y="62"/>
                  </a:cubicBezTo>
                  <a:close/>
                  <a:moveTo>
                    <a:pt x="129" y="109"/>
                  </a:moveTo>
                  <a:cubicBezTo>
                    <a:pt x="125" y="112"/>
                    <a:pt x="120" y="114"/>
                    <a:pt x="114" y="114"/>
                  </a:cubicBezTo>
                  <a:cubicBezTo>
                    <a:pt x="113" y="124"/>
                    <a:pt x="113" y="124"/>
                    <a:pt x="113" y="124"/>
                  </a:cubicBezTo>
                  <a:cubicBezTo>
                    <a:pt x="97" y="122"/>
                    <a:pt x="97" y="122"/>
                    <a:pt x="97" y="122"/>
                  </a:cubicBezTo>
                  <a:cubicBezTo>
                    <a:pt x="98" y="113"/>
                    <a:pt x="98" y="113"/>
                    <a:pt x="98" y="113"/>
                  </a:cubicBezTo>
                  <a:cubicBezTo>
                    <a:pt x="93" y="111"/>
                    <a:pt x="88" y="109"/>
                    <a:pt x="84" y="105"/>
                  </a:cubicBezTo>
                  <a:cubicBezTo>
                    <a:pt x="77" y="111"/>
                    <a:pt x="77" y="111"/>
                    <a:pt x="77" y="111"/>
                  </a:cubicBezTo>
                  <a:cubicBezTo>
                    <a:pt x="66" y="99"/>
                    <a:pt x="66" y="99"/>
                    <a:pt x="66" y="99"/>
                  </a:cubicBezTo>
                  <a:cubicBezTo>
                    <a:pt x="73" y="93"/>
                    <a:pt x="73" y="93"/>
                    <a:pt x="73" y="93"/>
                  </a:cubicBezTo>
                  <a:cubicBezTo>
                    <a:pt x="71" y="88"/>
                    <a:pt x="69" y="83"/>
                    <a:pt x="68" y="78"/>
                  </a:cubicBezTo>
                  <a:cubicBezTo>
                    <a:pt x="59" y="77"/>
                    <a:pt x="59" y="77"/>
                    <a:pt x="59" y="77"/>
                  </a:cubicBezTo>
                  <a:cubicBezTo>
                    <a:pt x="60" y="61"/>
                    <a:pt x="60" y="61"/>
                    <a:pt x="60" y="61"/>
                  </a:cubicBezTo>
                  <a:cubicBezTo>
                    <a:pt x="70" y="61"/>
                    <a:pt x="70" y="61"/>
                    <a:pt x="70" y="61"/>
                  </a:cubicBezTo>
                  <a:cubicBezTo>
                    <a:pt x="71" y="56"/>
                    <a:pt x="74" y="51"/>
                    <a:pt x="77" y="47"/>
                  </a:cubicBezTo>
                  <a:cubicBezTo>
                    <a:pt x="71" y="40"/>
                    <a:pt x="71" y="40"/>
                    <a:pt x="71" y="40"/>
                  </a:cubicBezTo>
                  <a:cubicBezTo>
                    <a:pt x="84" y="30"/>
                    <a:pt x="84" y="30"/>
                    <a:pt x="84" y="30"/>
                  </a:cubicBezTo>
                  <a:cubicBezTo>
                    <a:pt x="90" y="37"/>
                    <a:pt x="90" y="37"/>
                    <a:pt x="90" y="37"/>
                  </a:cubicBezTo>
                  <a:cubicBezTo>
                    <a:pt x="94" y="34"/>
                    <a:pt x="99" y="33"/>
                    <a:pt x="105" y="32"/>
                  </a:cubicBezTo>
                  <a:cubicBezTo>
                    <a:pt x="106" y="22"/>
                    <a:pt x="106" y="22"/>
                    <a:pt x="106" y="22"/>
                  </a:cubicBezTo>
                  <a:cubicBezTo>
                    <a:pt x="122" y="24"/>
                    <a:pt x="122" y="24"/>
                    <a:pt x="122" y="24"/>
                  </a:cubicBezTo>
                  <a:cubicBezTo>
                    <a:pt x="121" y="34"/>
                    <a:pt x="121" y="34"/>
                    <a:pt x="121" y="34"/>
                  </a:cubicBezTo>
                  <a:cubicBezTo>
                    <a:pt x="126" y="35"/>
                    <a:pt x="131" y="38"/>
                    <a:pt x="135" y="41"/>
                  </a:cubicBezTo>
                  <a:cubicBezTo>
                    <a:pt x="143" y="35"/>
                    <a:pt x="143" y="35"/>
                    <a:pt x="143" y="35"/>
                  </a:cubicBezTo>
                  <a:cubicBezTo>
                    <a:pt x="153" y="47"/>
                    <a:pt x="153" y="47"/>
                    <a:pt x="153" y="47"/>
                  </a:cubicBezTo>
                  <a:cubicBezTo>
                    <a:pt x="146" y="53"/>
                    <a:pt x="146" y="53"/>
                    <a:pt x="146" y="53"/>
                  </a:cubicBezTo>
                  <a:cubicBezTo>
                    <a:pt x="148" y="58"/>
                    <a:pt x="150" y="63"/>
                    <a:pt x="151" y="68"/>
                  </a:cubicBezTo>
                  <a:cubicBezTo>
                    <a:pt x="160" y="69"/>
                    <a:pt x="160" y="69"/>
                    <a:pt x="160" y="69"/>
                  </a:cubicBezTo>
                  <a:cubicBezTo>
                    <a:pt x="159" y="85"/>
                    <a:pt x="159" y="85"/>
                    <a:pt x="159" y="85"/>
                  </a:cubicBezTo>
                  <a:cubicBezTo>
                    <a:pt x="149" y="85"/>
                    <a:pt x="149" y="85"/>
                    <a:pt x="149" y="85"/>
                  </a:cubicBezTo>
                  <a:cubicBezTo>
                    <a:pt x="148" y="90"/>
                    <a:pt x="145" y="95"/>
                    <a:pt x="142" y="99"/>
                  </a:cubicBezTo>
                  <a:cubicBezTo>
                    <a:pt x="148" y="106"/>
                    <a:pt x="148" y="106"/>
                    <a:pt x="148" y="106"/>
                  </a:cubicBezTo>
                  <a:cubicBezTo>
                    <a:pt x="135" y="117"/>
                    <a:pt x="135" y="117"/>
                    <a:pt x="135" y="117"/>
                  </a:cubicBezTo>
                  <a:lnTo>
                    <a:pt x="129" y="109"/>
                  </a:lnTo>
                  <a:close/>
                  <a:moveTo>
                    <a:pt x="193" y="158"/>
                  </a:moveTo>
                  <a:cubicBezTo>
                    <a:pt x="190" y="160"/>
                    <a:pt x="187" y="161"/>
                    <a:pt x="183" y="161"/>
                  </a:cubicBezTo>
                  <a:cubicBezTo>
                    <a:pt x="183" y="168"/>
                    <a:pt x="183" y="168"/>
                    <a:pt x="183" y="168"/>
                  </a:cubicBezTo>
                  <a:cubicBezTo>
                    <a:pt x="172" y="167"/>
                    <a:pt x="172" y="167"/>
                    <a:pt x="172" y="167"/>
                  </a:cubicBezTo>
                  <a:cubicBezTo>
                    <a:pt x="173" y="161"/>
                    <a:pt x="173" y="161"/>
                    <a:pt x="173" y="161"/>
                  </a:cubicBezTo>
                  <a:cubicBezTo>
                    <a:pt x="169" y="160"/>
                    <a:pt x="166" y="158"/>
                    <a:pt x="163" y="156"/>
                  </a:cubicBezTo>
                  <a:cubicBezTo>
                    <a:pt x="159" y="160"/>
                    <a:pt x="159" y="160"/>
                    <a:pt x="159" y="160"/>
                  </a:cubicBezTo>
                  <a:cubicBezTo>
                    <a:pt x="152" y="151"/>
                    <a:pt x="152" y="151"/>
                    <a:pt x="152" y="151"/>
                  </a:cubicBezTo>
                  <a:cubicBezTo>
                    <a:pt x="156" y="148"/>
                    <a:pt x="156" y="148"/>
                    <a:pt x="156" y="148"/>
                  </a:cubicBezTo>
                  <a:cubicBezTo>
                    <a:pt x="155" y="144"/>
                    <a:pt x="154" y="141"/>
                    <a:pt x="153" y="138"/>
                  </a:cubicBezTo>
                  <a:cubicBezTo>
                    <a:pt x="147" y="137"/>
                    <a:pt x="147" y="137"/>
                    <a:pt x="147" y="137"/>
                  </a:cubicBezTo>
                  <a:cubicBezTo>
                    <a:pt x="148" y="126"/>
                    <a:pt x="148" y="126"/>
                    <a:pt x="148" y="126"/>
                  </a:cubicBezTo>
                  <a:cubicBezTo>
                    <a:pt x="154" y="127"/>
                    <a:pt x="154" y="127"/>
                    <a:pt x="154" y="127"/>
                  </a:cubicBezTo>
                  <a:cubicBezTo>
                    <a:pt x="155" y="123"/>
                    <a:pt x="157" y="120"/>
                    <a:pt x="159" y="118"/>
                  </a:cubicBezTo>
                  <a:cubicBezTo>
                    <a:pt x="155" y="113"/>
                    <a:pt x="155" y="113"/>
                    <a:pt x="155" y="113"/>
                  </a:cubicBezTo>
                  <a:cubicBezTo>
                    <a:pt x="163" y="106"/>
                    <a:pt x="163" y="106"/>
                    <a:pt x="163" y="106"/>
                  </a:cubicBezTo>
                  <a:cubicBezTo>
                    <a:pt x="167" y="111"/>
                    <a:pt x="167" y="111"/>
                    <a:pt x="167" y="111"/>
                  </a:cubicBezTo>
                  <a:cubicBezTo>
                    <a:pt x="170" y="109"/>
                    <a:pt x="174" y="108"/>
                    <a:pt x="177" y="108"/>
                  </a:cubicBezTo>
                  <a:cubicBezTo>
                    <a:pt x="178" y="101"/>
                    <a:pt x="178" y="101"/>
                    <a:pt x="178" y="101"/>
                  </a:cubicBezTo>
                  <a:cubicBezTo>
                    <a:pt x="188" y="102"/>
                    <a:pt x="188" y="102"/>
                    <a:pt x="188" y="102"/>
                  </a:cubicBezTo>
                  <a:cubicBezTo>
                    <a:pt x="188" y="109"/>
                    <a:pt x="188" y="109"/>
                    <a:pt x="188" y="109"/>
                  </a:cubicBezTo>
                  <a:cubicBezTo>
                    <a:pt x="191" y="110"/>
                    <a:pt x="194" y="111"/>
                    <a:pt x="197" y="113"/>
                  </a:cubicBezTo>
                  <a:cubicBezTo>
                    <a:pt x="202" y="109"/>
                    <a:pt x="202" y="109"/>
                    <a:pt x="202" y="109"/>
                  </a:cubicBezTo>
                  <a:cubicBezTo>
                    <a:pt x="209" y="117"/>
                    <a:pt x="209" y="117"/>
                    <a:pt x="209" y="117"/>
                  </a:cubicBezTo>
                  <a:cubicBezTo>
                    <a:pt x="204" y="121"/>
                    <a:pt x="204" y="121"/>
                    <a:pt x="204" y="121"/>
                  </a:cubicBezTo>
                  <a:cubicBezTo>
                    <a:pt x="206" y="124"/>
                    <a:pt x="207" y="128"/>
                    <a:pt x="207" y="131"/>
                  </a:cubicBezTo>
                  <a:cubicBezTo>
                    <a:pt x="213" y="132"/>
                    <a:pt x="213" y="132"/>
                    <a:pt x="213" y="132"/>
                  </a:cubicBezTo>
                  <a:cubicBezTo>
                    <a:pt x="213" y="143"/>
                    <a:pt x="213" y="143"/>
                    <a:pt x="213" y="143"/>
                  </a:cubicBezTo>
                  <a:cubicBezTo>
                    <a:pt x="206" y="142"/>
                    <a:pt x="206" y="142"/>
                    <a:pt x="206" y="142"/>
                  </a:cubicBezTo>
                  <a:cubicBezTo>
                    <a:pt x="205" y="146"/>
                    <a:pt x="204" y="149"/>
                    <a:pt x="202" y="151"/>
                  </a:cubicBezTo>
                  <a:cubicBezTo>
                    <a:pt x="206" y="156"/>
                    <a:pt x="206" y="156"/>
                    <a:pt x="206" y="156"/>
                  </a:cubicBezTo>
                  <a:cubicBezTo>
                    <a:pt x="197" y="163"/>
                    <a:pt x="197" y="163"/>
                    <a:pt x="197" y="163"/>
                  </a:cubicBezTo>
                  <a:lnTo>
                    <a:pt x="193" y="158"/>
                  </a:lnTo>
                  <a:close/>
                  <a:moveTo>
                    <a:pt x="182" y="117"/>
                  </a:moveTo>
                  <a:cubicBezTo>
                    <a:pt x="177" y="116"/>
                    <a:pt x="172" y="118"/>
                    <a:pt x="169" y="121"/>
                  </a:cubicBezTo>
                  <a:cubicBezTo>
                    <a:pt x="166" y="124"/>
                    <a:pt x="163" y="128"/>
                    <a:pt x="163" y="133"/>
                  </a:cubicBezTo>
                  <a:cubicBezTo>
                    <a:pt x="162" y="137"/>
                    <a:pt x="164" y="142"/>
                    <a:pt x="167" y="145"/>
                  </a:cubicBezTo>
                  <a:cubicBezTo>
                    <a:pt x="170" y="149"/>
                    <a:pt x="174" y="151"/>
                    <a:pt x="179" y="151"/>
                  </a:cubicBezTo>
                  <a:cubicBezTo>
                    <a:pt x="184" y="152"/>
                    <a:pt x="188" y="150"/>
                    <a:pt x="192" y="147"/>
                  </a:cubicBezTo>
                  <a:cubicBezTo>
                    <a:pt x="195" y="145"/>
                    <a:pt x="197" y="140"/>
                    <a:pt x="198" y="136"/>
                  </a:cubicBezTo>
                  <a:cubicBezTo>
                    <a:pt x="198" y="131"/>
                    <a:pt x="197" y="126"/>
                    <a:pt x="194" y="123"/>
                  </a:cubicBezTo>
                  <a:cubicBezTo>
                    <a:pt x="191" y="119"/>
                    <a:pt x="187" y="117"/>
                    <a:pt x="182" y="11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01909">
                <a:defRPr/>
              </a:pPr>
              <a:endParaRPr lang="en-US" sz="1067" kern="0"/>
            </a:p>
          </p:txBody>
        </p:sp>
        <p:sp>
          <p:nvSpPr>
            <p:cNvPr id="213" name="Oval 89">
              <a:extLst>
                <a:ext uri="{FF2B5EF4-FFF2-40B4-BE49-F238E27FC236}">
                  <a16:creationId xmlns:a16="http://schemas.microsoft.com/office/drawing/2014/main" id="{0D14667B-BCDA-428A-B941-7F3C5754E0FA}"/>
                </a:ext>
              </a:extLst>
            </p:cNvPr>
            <p:cNvSpPr>
              <a:spLocks noChangeArrowheads="1"/>
            </p:cNvSpPr>
            <p:nvPr/>
          </p:nvSpPr>
          <p:spPr bwMode="auto">
            <a:xfrm>
              <a:off x="6102" y="2595"/>
              <a:ext cx="127" cy="12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01909">
                <a:defRPr/>
              </a:pPr>
              <a:endParaRPr lang="en-US" sz="1067" kern="0"/>
            </a:p>
          </p:txBody>
        </p:sp>
      </p:grpSp>
      <p:sp>
        <p:nvSpPr>
          <p:cNvPr id="211" name="TextBox 210">
            <a:extLst>
              <a:ext uri="{FF2B5EF4-FFF2-40B4-BE49-F238E27FC236}">
                <a16:creationId xmlns:a16="http://schemas.microsoft.com/office/drawing/2014/main" id="{D8CFAD53-5296-47BE-A883-E7909DDE923B}"/>
              </a:ext>
            </a:extLst>
          </p:cNvPr>
          <p:cNvSpPr txBox="1"/>
          <p:nvPr/>
        </p:nvSpPr>
        <p:spPr>
          <a:xfrm>
            <a:off x="10834617" y="3925720"/>
            <a:ext cx="1159933" cy="502573"/>
          </a:xfrm>
          <a:prstGeom prst="rect">
            <a:avLst/>
          </a:prstGeom>
          <a:noFill/>
        </p:spPr>
        <p:txBody>
          <a:bodyPr wrap="square" rtlCol="0">
            <a:spAutoFit/>
          </a:bodyPr>
          <a:lstStyle/>
          <a:p>
            <a:pPr algn="ctr"/>
            <a:r>
              <a:rPr lang="en-US" sz="1333" b="1" dirty="0">
                <a:solidFill>
                  <a:schemeClr val="accent6"/>
                </a:solidFill>
              </a:rPr>
              <a:t>AI Inference Edge</a:t>
            </a:r>
          </a:p>
        </p:txBody>
      </p:sp>
    </p:spTree>
    <p:extLst>
      <p:ext uri="{BB962C8B-B14F-4D97-AF65-F5344CB8AC3E}">
        <p14:creationId xmlns:p14="http://schemas.microsoft.com/office/powerpoint/2010/main" val="274636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3"/>
          <p:cNvSpPr txBox="1">
            <a:spLocks/>
          </p:cNvSpPr>
          <p:nvPr/>
        </p:nvSpPr>
        <p:spPr>
          <a:xfrm>
            <a:off x="0" y="95094"/>
            <a:ext cx="12192000" cy="1122661"/>
          </a:xfrm>
          <a:prstGeom prst="rect">
            <a:avLst/>
          </a:prstGeom>
        </p:spPr>
        <p:txBody>
          <a:bodyPr vert="horz" lIns="0" tIns="0" rIns="0" bIns="0" rtlCol="0" anchor="t" anchorCtr="0">
            <a:noAutofit/>
          </a:bodyPr>
          <a:lstStyle>
            <a:lvl1pPr algn="l" defTabSz="719679" rtl="0" eaLnBrk="1" latinLnBrk="0" hangingPunct="1">
              <a:lnSpc>
                <a:spcPct val="100000"/>
              </a:lnSpc>
              <a:spcBef>
                <a:spcPct val="0"/>
              </a:spcBef>
              <a:buNone/>
              <a:defRPr sz="8500" b="0" i="0" kern="1200" spc="0" baseline="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pPr algn="ctr">
              <a:defRPr/>
            </a:pPr>
            <a:endParaRPr lang="en-US" sz="5233" dirty="0">
              <a:solidFill>
                <a:sysClr val="window" lastClr="FFFFFF"/>
              </a:solidFill>
              <a:sym typeface="Intel Clear"/>
            </a:endParaRPr>
          </a:p>
        </p:txBody>
      </p:sp>
      <p:sp>
        <p:nvSpPr>
          <p:cNvPr id="47" name="Title 46">
            <a:extLst>
              <a:ext uri="{FF2B5EF4-FFF2-40B4-BE49-F238E27FC236}">
                <a16:creationId xmlns:a16="http://schemas.microsoft.com/office/drawing/2014/main" id="{CE58F421-6AEF-44F4-9477-242E87848ABF}"/>
              </a:ext>
            </a:extLst>
          </p:cNvPr>
          <p:cNvSpPr>
            <a:spLocks noGrp="1"/>
          </p:cNvSpPr>
          <p:nvPr>
            <p:ph type="title"/>
          </p:nvPr>
        </p:nvSpPr>
        <p:spPr/>
        <p:txBody>
          <a:bodyPr/>
          <a:lstStyle/>
          <a:p>
            <a:r>
              <a:rPr lang="en-US" dirty="0">
                <a:solidFill>
                  <a:schemeClr val="accent3">
                    <a:alpha val="90000"/>
                  </a:schemeClr>
                </a:solidFill>
              </a:rPr>
              <a:t>Industrial</a:t>
            </a:r>
            <a:r>
              <a:rPr lang="en-US" dirty="0"/>
              <a:t> Edge Insights Platform</a:t>
            </a:r>
          </a:p>
        </p:txBody>
      </p:sp>
      <p:sp>
        <p:nvSpPr>
          <p:cNvPr id="105" name="Content Placeholder 104">
            <a:extLst>
              <a:ext uri="{FF2B5EF4-FFF2-40B4-BE49-F238E27FC236}">
                <a16:creationId xmlns:a16="http://schemas.microsoft.com/office/drawing/2014/main" id="{88E97B05-373F-49DB-B516-E6D2778451FA}"/>
              </a:ext>
            </a:extLst>
          </p:cNvPr>
          <p:cNvSpPr>
            <a:spLocks noGrp="1"/>
          </p:cNvSpPr>
          <p:nvPr>
            <p:ph idx="1"/>
          </p:nvPr>
        </p:nvSpPr>
        <p:spPr/>
        <p:txBody>
          <a:bodyPr/>
          <a:lstStyle/>
          <a:p>
            <a:r>
              <a:rPr lang="en-US" sz="1867" dirty="0"/>
              <a:t>Edge Insights Platform is both HW and SW designed to enable secure </a:t>
            </a:r>
            <a:r>
              <a:rPr lang="en-US" sz="1867" dirty="0">
                <a:solidFill>
                  <a:schemeClr val="accent3"/>
                </a:solidFill>
              </a:rPr>
              <a:t>ingestion, processing, storage</a:t>
            </a:r>
            <a:r>
              <a:rPr lang="en-US" sz="1867" dirty="0">
                <a:solidFill>
                  <a:schemeClr val="accent4"/>
                </a:solidFill>
              </a:rPr>
              <a:t>, </a:t>
            </a:r>
            <a:r>
              <a:rPr lang="en-US" sz="1867" dirty="0">
                <a:solidFill>
                  <a:schemeClr val="accent3"/>
                </a:solidFill>
              </a:rPr>
              <a:t>orchestration</a:t>
            </a:r>
            <a:r>
              <a:rPr lang="en-US" sz="1867" dirty="0"/>
              <a:t> and </a:t>
            </a:r>
            <a:r>
              <a:rPr lang="en-US" sz="1867" dirty="0">
                <a:solidFill>
                  <a:schemeClr val="accent3"/>
                </a:solidFill>
              </a:rPr>
              <a:t>management</a:t>
            </a:r>
            <a:r>
              <a:rPr lang="en-US" sz="1867" dirty="0"/>
              <a:t> of data, and near real-time (~10mS) </a:t>
            </a:r>
            <a:r>
              <a:rPr lang="en-US" sz="1867" dirty="0">
                <a:solidFill>
                  <a:schemeClr val="accent3"/>
                </a:solidFill>
              </a:rPr>
              <a:t>event-driven control</a:t>
            </a:r>
            <a:r>
              <a:rPr lang="en-US" sz="1867" dirty="0"/>
              <a:t>, across a diverse set of operating systems (OS) and industrial protocols.  </a:t>
            </a:r>
          </a:p>
          <a:p>
            <a:endParaRPr lang="en-US" dirty="0"/>
          </a:p>
        </p:txBody>
      </p:sp>
      <p:grpSp>
        <p:nvGrpSpPr>
          <p:cNvPr id="104" name="Group 103">
            <a:extLst>
              <a:ext uri="{FF2B5EF4-FFF2-40B4-BE49-F238E27FC236}">
                <a16:creationId xmlns:a16="http://schemas.microsoft.com/office/drawing/2014/main" id="{87E1EDEF-BE18-4706-9695-9CBACFD9E14A}"/>
              </a:ext>
            </a:extLst>
          </p:cNvPr>
          <p:cNvGrpSpPr/>
          <p:nvPr/>
        </p:nvGrpSpPr>
        <p:grpSpPr>
          <a:xfrm>
            <a:off x="620960" y="2636621"/>
            <a:ext cx="10329077" cy="2966932"/>
            <a:chOff x="353964" y="1274991"/>
            <a:chExt cx="7298725" cy="2225199"/>
          </a:xfrm>
        </p:grpSpPr>
        <p:sp>
          <p:nvSpPr>
            <p:cNvPr id="46" name="Rectangle 45">
              <a:extLst>
                <a:ext uri="{FF2B5EF4-FFF2-40B4-BE49-F238E27FC236}">
                  <a16:creationId xmlns:a16="http://schemas.microsoft.com/office/drawing/2014/main" id="{EAC9765A-1AF8-4B45-B93A-3434301C3228}"/>
                </a:ext>
              </a:extLst>
            </p:cNvPr>
            <p:cNvSpPr/>
            <p:nvPr/>
          </p:nvSpPr>
          <p:spPr>
            <a:xfrm>
              <a:off x="353964" y="1274991"/>
              <a:ext cx="5710933" cy="2225199"/>
            </a:xfrm>
            <a:prstGeom prst="rect">
              <a:avLst/>
            </a:prstGeom>
            <a:solidFill>
              <a:schemeClr val="accent2">
                <a:alpha val="9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Rectangle 47">
              <a:extLst>
                <a:ext uri="{FF2B5EF4-FFF2-40B4-BE49-F238E27FC236}">
                  <a16:creationId xmlns:a16="http://schemas.microsoft.com/office/drawing/2014/main" id="{4F1C1CB0-832E-4A9B-8CA4-76912480CDD4}"/>
                </a:ext>
              </a:extLst>
            </p:cNvPr>
            <p:cNvSpPr/>
            <p:nvPr/>
          </p:nvSpPr>
          <p:spPr>
            <a:xfrm>
              <a:off x="5026384" y="2115480"/>
              <a:ext cx="999093" cy="54422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tIns="121920" rtlCol="0" anchor="ctr"/>
            <a:lstStyle/>
            <a:p>
              <a:pPr algn="ctr">
                <a:lnSpc>
                  <a:spcPct val="70000"/>
                </a:lnSpc>
              </a:pPr>
              <a:r>
                <a:rPr lang="en-US" sz="3200" dirty="0">
                  <a:latin typeface="+mj-lt"/>
                </a:rPr>
                <a:t>Edge insights platform</a:t>
              </a:r>
            </a:p>
          </p:txBody>
        </p:sp>
        <p:sp>
          <p:nvSpPr>
            <p:cNvPr id="49" name="Rectangle 48">
              <a:extLst>
                <a:ext uri="{FF2B5EF4-FFF2-40B4-BE49-F238E27FC236}">
                  <a16:creationId xmlns:a16="http://schemas.microsoft.com/office/drawing/2014/main" id="{3B5CF0E7-19AE-4BD2-B241-415AB53AA7D9}"/>
                </a:ext>
              </a:extLst>
            </p:cNvPr>
            <p:cNvSpPr/>
            <p:nvPr/>
          </p:nvSpPr>
          <p:spPr>
            <a:xfrm>
              <a:off x="424369" y="2182528"/>
              <a:ext cx="4623491" cy="1250350"/>
            </a:xfrm>
            <a:prstGeom prst="rect">
              <a:avLst/>
            </a:prstGeom>
            <a:solidFill>
              <a:schemeClr val="bg2">
                <a:alpha val="9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2667" dirty="0">
                <a:latin typeface="+mj-lt"/>
              </a:endParaRPr>
            </a:p>
          </p:txBody>
        </p:sp>
        <p:sp>
          <p:nvSpPr>
            <p:cNvPr id="55" name="Rectangle 54">
              <a:extLst>
                <a:ext uri="{FF2B5EF4-FFF2-40B4-BE49-F238E27FC236}">
                  <a16:creationId xmlns:a16="http://schemas.microsoft.com/office/drawing/2014/main" id="{EEBCC2AB-617B-4CE7-9C53-5224EF6A9FD6}"/>
                </a:ext>
              </a:extLst>
            </p:cNvPr>
            <p:cNvSpPr/>
            <p:nvPr/>
          </p:nvSpPr>
          <p:spPr>
            <a:xfrm>
              <a:off x="1357393" y="2811456"/>
              <a:ext cx="716509" cy="27781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121920" rIns="0" rtlCol="0" anchor="t" anchorCtr="0">
              <a:spAutoFit/>
            </a:bodyPr>
            <a:lstStyle/>
            <a:p>
              <a:pPr algn="ctr">
                <a:lnSpc>
                  <a:spcPct val="70000"/>
                </a:lnSpc>
              </a:pPr>
              <a:r>
                <a:rPr lang="en-US" sz="1867" dirty="0" err="1">
                  <a:latin typeface="+mj-lt"/>
                </a:rPr>
                <a:t>cpus</a:t>
              </a:r>
              <a:endParaRPr lang="en-US" sz="1867" dirty="0">
                <a:latin typeface="+mj-lt"/>
              </a:endParaRPr>
            </a:p>
          </p:txBody>
        </p:sp>
        <p:sp>
          <p:nvSpPr>
            <p:cNvPr id="56" name="Rectangle 55">
              <a:extLst>
                <a:ext uri="{FF2B5EF4-FFF2-40B4-BE49-F238E27FC236}">
                  <a16:creationId xmlns:a16="http://schemas.microsoft.com/office/drawing/2014/main" id="{4BB9B149-B84B-4C63-8738-94AC8BFDDE39}"/>
                </a:ext>
              </a:extLst>
            </p:cNvPr>
            <p:cNvSpPr/>
            <p:nvPr/>
          </p:nvSpPr>
          <p:spPr>
            <a:xfrm>
              <a:off x="2003871" y="2811456"/>
              <a:ext cx="716509" cy="27781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121920" rIns="0" rtlCol="0" anchor="t" anchorCtr="0">
              <a:spAutoFit/>
            </a:bodyPr>
            <a:lstStyle/>
            <a:p>
              <a:pPr algn="ctr">
                <a:lnSpc>
                  <a:spcPct val="70000"/>
                </a:lnSpc>
              </a:pPr>
              <a:r>
                <a:rPr lang="en-US" sz="1867" dirty="0">
                  <a:latin typeface="+mj-lt"/>
                </a:rPr>
                <a:t>accelerators</a:t>
              </a:r>
            </a:p>
          </p:txBody>
        </p:sp>
        <p:sp>
          <p:nvSpPr>
            <p:cNvPr id="57" name="Rectangle 56">
              <a:extLst>
                <a:ext uri="{FF2B5EF4-FFF2-40B4-BE49-F238E27FC236}">
                  <a16:creationId xmlns:a16="http://schemas.microsoft.com/office/drawing/2014/main" id="{E44D49C1-B387-4F75-885E-2E0D1A26CB23}"/>
                </a:ext>
              </a:extLst>
            </p:cNvPr>
            <p:cNvSpPr/>
            <p:nvPr/>
          </p:nvSpPr>
          <p:spPr>
            <a:xfrm>
              <a:off x="2627024" y="2811456"/>
              <a:ext cx="716509" cy="27781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121920" rIns="0" rtlCol="0" anchor="t" anchorCtr="0">
              <a:spAutoFit/>
            </a:bodyPr>
            <a:lstStyle/>
            <a:p>
              <a:pPr algn="ctr">
                <a:lnSpc>
                  <a:spcPct val="70000"/>
                </a:lnSpc>
              </a:pPr>
              <a:r>
                <a:rPr lang="en-US" sz="1867" dirty="0">
                  <a:latin typeface="+mj-lt"/>
                </a:rPr>
                <a:t>storage</a:t>
              </a:r>
            </a:p>
          </p:txBody>
        </p:sp>
        <p:sp>
          <p:nvSpPr>
            <p:cNvPr id="58" name="Rectangle 57">
              <a:extLst>
                <a:ext uri="{FF2B5EF4-FFF2-40B4-BE49-F238E27FC236}">
                  <a16:creationId xmlns:a16="http://schemas.microsoft.com/office/drawing/2014/main" id="{321DC37F-82F5-482B-8360-26AE76F276CD}"/>
                </a:ext>
              </a:extLst>
            </p:cNvPr>
            <p:cNvSpPr/>
            <p:nvPr/>
          </p:nvSpPr>
          <p:spPr>
            <a:xfrm>
              <a:off x="3240847" y="2811456"/>
              <a:ext cx="716509" cy="27781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121920" rIns="0" rtlCol="0" anchor="t" anchorCtr="0">
              <a:spAutoFit/>
            </a:bodyPr>
            <a:lstStyle/>
            <a:p>
              <a:pPr algn="ctr">
                <a:lnSpc>
                  <a:spcPct val="70000"/>
                </a:lnSpc>
              </a:pPr>
              <a:r>
                <a:rPr lang="en-US" sz="1867" dirty="0">
                  <a:latin typeface="+mj-lt"/>
                </a:rPr>
                <a:t>connectivity</a:t>
              </a:r>
            </a:p>
          </p:txBody>
        </p:sp>
        <p:sp>
          <p:nvSpPr>
            <p:cNvPr id="59" name="Rectangle 58">
              <a:extLst>
                <a:ext uri="{FF2B5EF4-FFF2-40B4-BE49-F238E27FC236}">
                  <a16:creationId xmlns:a16="http://schemas.microsoft.com/office/drawing/2014/main" id="{36003CC1-457F-457F-A08D-2B51B0925115}"/>
                </a:ext>
              </a:extLst>
            </p:cNvPr>
            <p:cNvSpPr/>
            <p:nvPr/>
          </p:nvSpPr>
          <p:spPr>
            <a:xfrm>
              <a:off x="4244565" y="2811456"/>
              <a:ext cx="716509" cy="27781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121920" rIns="0" rtlCol="0" anchor="t" anchorCtr="0">
              <a:spAutoFit/>
            </a:bodyPr>
            <a:lstStyle/>
            <a:p>
              <a:pPr algn="ctr">
                <a:lnSpc>
                  <a:spcPct val="70000"/>
                </a:lnSpc>
              </a:pPr>
              <a:r>
                <a:rPr lang="en-US" sz="1867" dirty="0">
                  <a:latin typeface="+mj-lt"/>
                </a:rPr>
                <a:t>Real time</a:t>
              </a:r>
            </a:p>
          </p:txBody>
        </p:sp>
        <p:sp>
          <p:nvSpPr>
            <p:cNvPr id="61" name="Rectangle 60">
              <a:extLst>
                <a:ext uri="{FF2B5EF4-FFF2-40B4-BE49-F238E27FC236}">
                  <a16:creationId xmlns:a16="http://schemas.microsoft.com/office/drawing/2014/main" id="{895264DF-8AB0-4029-873A-8DC593B51FB6}"/>
                </a:ext>
              </a:extLst>
            </p:cNvPr>
            <p:cNvSpPr/>
            <p:nvPr/>
          </p:nvSpPr>
          <p:spPr>
            <a:xfrm>
              <a:off x="3798690" y="2811456"/>
              <a:ext cx="716509" cy="27781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121920" rIns="0" rtlCol="0" anchor="t" anchorCtr="0">
              <a:spAutoFit/>
            </a:bodyPr>
            <a:lstStyle/>
            <a:p>
              <a:pPr algn="ctr">
                <a:lnSpc>
                  <a:spcPct val="70000"/>
                </a:lnSpc>
              </a:pPr>
              <a:r>
                <a:rPr lang="en-US" sz="1867" dirty="0" err="1">
                  <a:latin typeface="+mj-lt"/>
                </a:rPr>
                <a:t>gpu</a:t>
              </a:r>
              <a:endParaRPr lang="en-US" sz="1867" dirty="0">
                <a:latin typeface="+mj-lt"/>
              </a:endParaRPr>
            </a:p>
          </p:txBody>
        </p:sp>
        <p:grpSp>
          <p:nvGrpSpPr>
            <p:cNvPr id="6" name="Group 5">
              <a:extLst>
                <a:ext uri="{FF2B5EF4-FFF2-40B4-BE49-F238E27FC236}">
                  <a16:creationId xmlns:a16="http://schemas.microsoft.com/office/drawing/2014/main" id="{4C34AC44-2F4B-4E1C-B0E7-DA1AFC53125C}"/>
                </a:ext>
              </a:extLst>
            </p:cNvPr>
            <p:cNvGrpSpPr/>
            <p:nvPr/>
          </p:nvGrpSpPr>
          <p:grpSpPr>
            <a:xfrm>
              <a:off x="2098417" y="2247991"/>
              <a:ext cx="546089" cy="556510"/>
              <a:chOff x="2688200" y="1714809"/>
              <a:chExt cx="608217" cy="619823"/>
            </a:xfrm>
          </p:grpSpPr>
          <p:pic>
            <p:nvPicPr>
              <p:cNvPr id="33" name="Picture 3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88200" y="1714809"/>
                <a:ext cx="284943" cy="292489"/>
              </a:xfrm>
              <a:prstGeom prst="rect">
                <a:avLst/>
              </a:prstGeom>
              <a:noFill/>
              <a:ln>
                <a:noFill/>
              </a:ln>
            </p:spPr>
          </p:pic>
          <p:pic>
            <p:nvPicPr>
              <p:cNvPr id="34" name="Picture 33">
                <a:extLst>
                  <a:ext uri="{FF2B5EF4-FFF2-40B4-BE49-F238E27FC236}">
                    <a16:creationId xmlns:a16="http://schemas.microsoft.com/office/drawing/2014/main" id="{880DD9DC-FD70-5B4F-A99B-DCC2832AAD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11851" y="1714809"/>
                <a:ext cx="284566" cy="292489"/>
              </a:xfrm>
              <a:prstGeom prst="rect">
                <a:avLst/>
              </a:prstGeom>
              <a:noFill/>
              <a:ln>
                <a:noFill/>
              </a:ln>
            </p:spPr>
          </p:pic>
          <p:pic>
            <p:nvPicPr>
              <p:cNvPr id="35" name="Picture 1" descr="image001">
                <a:extLst>
                  <a:ext uri="{FF2B5EF4-FFF2-40B4-BE49-F238E27FC236}">
                    <a16:creationId xmlns:a16="http://schemas.microsoft.com/office/drawing/2014/main" id="{6D3B0346-1338-834B-8CF6-6D38EC3C214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851415" y="2042143"/>
                <a:ext cx="282168" cy="29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8" name="Picture 2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20069" y="2354344"/>
              <a:ext cx="604714" cy="343804"/>
            </a:xfrm>
            <a:prstGeom prst="rect">
              <a:avLst/>
            </a:prstGeom>
          </p:spPr>
        </p:pic>
        <p:grpSp>
          <p:nvGrpSpPr>
            <p:cNvPr id="41" name="Group 40">
              <a:extLst>
                <a:ext uri="{FF2B5EF4-FFF2-40B4-BE49-F238E27FC236}">
                  <a16:creationId xmlns:a16="http://schemas.microsoft.com/office/drawing/2014/main" id="{A6350FAE-6C92-48AF-82EF-95C0138DFFED}"/>
                </a:ext>
              </a:extLst>
            </p:cNvPr>
            <p:cNvGrpSpPr/>
            <p:nvPr/>
          </p:nvGrpSpPr>
          <p:grpSpPr>
            <a:xfrm>
              <a:off x="2697591" y="2225133"/>
              <a:ext cx="575374" cy="602226"/>
              <a:chOff x="2697591" y="1682227"/>
              <a:chExt cx="575374" cy="602226"/>
            </a:xfrm>
          </p:grpSpPr>
          <p:pic>
            <p:nvPicPr>
              <p:cNvPr id="29" name="Picture 2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74135" y="2002873"/>
                <a:ext cx="422286" cy="281580"/>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697591" y="1682227"/>
                <a:ext cx="575374" cy="323647"/>
              </a:xfrm>
              <a:prstGeom prst="rect">
                <a:avLst/>
              </a:prstGeom>
            </p:spPr>
          </p:pic>
        </p:grpSp>
        <p:pic>
          <p:nvPicPr>
            <p:cNvPr id="31" name="Picture 3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789975" y="2280757"/>
              <a:ext cx="733938" cy="490979"/>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425114" y="2345931"/>
              <a:ext cx="355411" cy="360631"/>
            </a:xfrm>
            <a:prstGeom prst="rect">
              <a:avLst/>
            </a:prstGeom>
          </p:spPr>
        </p:pic>
        <p:grpSp>
          <p:nvGrpSpPr>
            <p:cNvPr id="9" name="Group 8">
              <a:extLst>
                <a:ext uri="{FF2B5EF4-FFF2-40B4-BE49-F238E27FC236}">
                  <a16:creationId xmlns:a16="http://schemas.microsoft.com/office/drawing/2014/main" id="{D190B537-75E3-493A-9449-E16B2B1F393A}"/>
                </a:ext>
              </a:extLst>
            </p:cNvPr>
            <p:cNvGrpSpPr/>
            <p:nvPr/>
          </p:nvGrpSpPr>
          <p:grpSpPr>
            <a:xfrm>
              <a:off x="1434573" y="2250334"/>
              <a:ext cx="562344" cy="551824"/>
              <a:chOff x="1533989" y="1720028"/>
              <a:chExt cx="626321" cy="614604"/>
            </a:xfrm>
          </p:grpSpPr>
          <p:pic>
            <p:nvPicPr>
              <p:cNvPr id="36" name="Picture 3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01502" y="2048466"/>
                <a:ext cx="290173" cy="286166"/>
              </a:xfrm>
              <a:prstGeom prst="rect">
                <a:avLst/>
              </a:prstGeom>
              <a:noFill/>
              <a:ln>
                <a:noFill/>
              </a:ln>
              <a:effectLst>
                <a:outerShdw blurRad="44450" dist="27940" dir="5400000" algn="ctr">
                  <a:srgbClr val="000000">
                    <a:alpha val="32000"/>
                  </a:srgbClr>
                </a:outerShdw>
              </a:effectLst>
              <a:sp3d>
                <a:bevelT w="190500" h="38100"/>
              </a:sp3d>
            </p:spPr>
          </p:pic>
          <p:pic>
            <p:nvPicPr>
              <p:cNvPr id="37" name="Picture 36"/>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869014" y="1720028"/>
                <a:ext cx="291296" cy="287273"/>
              </a:xfrm>
              <a:prstGeom prst="rect">
                <a:avLst/>
              </a:prstGeom>
              <a:noFill/>
              <a:ln>
                <a:noFill/>
              </a:ln>
              <a:effectLst>
                <a:outerShdw blurRad="44450" dist="27940" dir="5400000" algn="ctr">
                  <a:srgbClr val="000000">
                    <a:alpha val="32000"/>
                  </a:srgbClr>
                </a:outerShdw>
              </a:effectLst>
              <a:sp3d>
                <a:bevelT w="190500" h="38100"/>
              </a:sp3d>
            </p:spPr>
          </p:pic>
          <p:pic>
            <p:nvPicPr>
              <p:cNvPr id="38" name="Picture 3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533989" y="1721135"/>
                <a:ext cx="290175" cy="286166"/>
              </a:xfrm>
              <a:prstGeom prst="rect">
                <a:avLst/>
              </a:prstGeom>
              <a:noFill/>
              <a:ln>
                <a:noFill/>
              </a:ln>
              <a:effectLst>
                <a:outerShdw blurRad="44450" dist="27940" dir="5400000" algn="ctr">
                  <a:srgbClr val="000000">
                    <a:alpha val="32000"/>
                  </a:srgbClr>
                </a:outerShdw>
              </a:effectLst>
              <a:sp3d>
                <a:bevelT w="190500" h="38100"/>
              </a:sp3d>
            </p:spPr>
          </p:pic>
        </p:grpSp>
        <p:sp>
          <p:nvSpPr>
            <p:cNvPr id="65" name="Rectangle 64">
              <a:extLst>
                <a:ext uri="{FF2B5EF4-FFF2-40B4-BE49-F238E27FC236}">
                  <a16:creationId xmlns:a16="http://schemas.microsoft.com/office/drawing/2014/main" id="{0DA7979A-FD13-4867-809F-E35539F08344}"/>
                </a:ext>
              </a:extLst>
            </p:cNvPr>
            <p:cNvSpPr/>
            <p:nvPr/>
          </p:nvSpPr>
          <p:spPr>
            <a:xfrm>
              <a:off x="424369" y="1347351"/>
              <a:ext cx="4623491" cy="780601"/>
            </a:xfrm>
            <a:prstGeom prst="rect">
              <a:avLst/>
            </a:prstGeom>
            <a:solidFill>
              <a:schemeClr val="bg2">
                <a:alpha val="9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80000"/>
                </a:lnSpc>
              </a:pPr>
              <a:endParaRPr lang="en-US" sz="2667" dirty="0">
                <a:latin typeface="+mj-lt"/>
              </a:endParaRPr>
            </a:p>
          </p:txBody>
        </p:sp>
        <p:grpSp>
          <p:nvGrpSpPr>
            <p:cNvPr id="82" name="Group 81">
              <a:extLst>
                <a:ext uri="{FF2B5EF4-FFF2-40B4-BE49-F238E27FC236}">
                  <a16:creationId xmlns:a16="http://schemas.microsoft.com/office/drawing/2014/main" id="{02D17B0B-1F70-422F-8601-A12444F34660}"/>
                </a:ext>
              </a:extLst>
            </p:cNvPr>
            <p:cNvGrpSpPr/>
            <p:nvPr/>
          </p:nvGrpSpPr>
          <p:grpSpPr>
            <a:xfrm>
              <a:off x="2449731" y="1461466"/>
              <a:ext cx="2250285" cy="571862"/>
              <a:chOff x="2432839" y="882206"/>
              <a:chExt cx="2250285" cy="571862"/>
            </a:xfrm>
          </p:grpSpPr>
          <p:sp>
            <p:nvSpPr>
              <p:cNvPr id="64" name="Rectangle 63">
                <a:extLst>
                  <a:ext uri="{FF2B5EF4-FFF2-40B4-BE49-F238E27FC236}">
                    <a16:creationId xmlns:a16="http://schemas.microsoft.com/office/drawing/2014/main" id="{CC5DD4E0-591C-4FD5-91DF-5BFF2E7D6DF2}"/>
                  </a:ext>
                </a:extLst>
              </p:cNvPr>
              <p:cNvSpPr/>
              <p:nvPr/>
            </p:nvSpPr>
            <p:spPr>
              <a:xfrm>
                <a:off x="2432839" y="882206"/>
                <a:ext cx="593314" cy="2230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60" rIns="60960" rtlCol="0" anchor="ctr">
                <a:spAutoFit/>
              </a:bodyPr>
              <a:lstStyle/>
              <a:p>
                <a:pPr algn="ctr"/>
                <a:r>
                  <a:rPr lang="en-US" sz="1333" dirty="0"/>
                  <a:t>Ingestion</a:t>
                </a:r>
              </a:p>
            </p:txBody>
          </p:sp>
          <p:sp>
            <p:nvSpPr>
              <p:cNvPr id="83" name="Rectangle 82">
                <a:extLst>
                  <a:ext uri="{FF2B5EF4-FFF2-40B4-BE49-F238E27FC236}">
                    <a16:creationId xmlns:a16="http://schemas.microsoft.com/office/drawing/2014/main" id="{493B365A-B005-4D38-82FF-2219E92ABD21}"/>
                  </a:ext>
                </a:extLst>
              </p:cNvPr>
              <p:cNvSpPr/>
              <p:nvPr/>
            </p:nvSpPr>
            <p:spPr>
              <a:xfrm>
                <a:off x="3251496" y="882206"/>
                <a:ext cx="682799" cy="2230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60" rIns="60960" rtlCol="0" anchor="ctr">
                <a:spAutoFit/>
              </a:bodyPr>
              <a:lstStyle/>
              <a:p>
                <a:pPr algn="ctr"/>
                <a:r>
                  <a:rPr lang="en-US" sz="1333" dirty="0"/>
                  <a:t>Processing</a:t>
                </a:r>
              </a:p>
            </p:txBody>
          </p:sp>
          <p:sp>
            <p:nvSpPr>
              <p:cNvPr id="84" name="Rectangle 83">
                <a:extLst>
                  <a:ext uri="{FF2B5EF4-FFF2-40B4-BE49-F238E27FC236}">
                    <a16:creationId xmlns:a16="http://schemas.microsoft.com/office/drawing/2014/main" id="{40CE0AB3-452A-4624-A7DC-AF7CE239579C}"/>
                  </a:ext>
                </a:extLst>
              </p:cNvPr>
              <p:cNvSpPr/>
              <p:nvPr/>
            </p:nvSpPr>
            <p:spPr>
              <a:xfrm>
                <a:off x="4172497" y="882206"/>
                <a:ext cx="510627" cy="2230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60" rIns="60960" rtlCol="0" anchor="ctr">
                <a:spAutoFit/>
              </a:bodyPr>
              <a:lstStyle/>
              <a:p>
                <a:pPr algn="ctr"/>
                <a:r>
                  <a:rPr lang="en-US" sz="1333" dirty="0"/>
                  <a:t>Storage</a:t>
                </a:r>
              </a:p>
            </p:txBody>
          </p:sp>
          <p:sp>
            <p:nvSpPr>
              <p:cNvPr id="85" name="Rectangle 84">
                <a:extLst>
                  <a:ext uri="{FF2B5EF4-FFF2-40B4-BE49-F238E27FC236}">
                    <a16:creationId xmlns:a16="http://schemas.microsoft.com/office/drawing/2014/main" id="{CEFC7C61-3867-400A-9960-C326A4E6C649}"/>
                  </a:ext>
                </a:extLst>
              </p:cNvPr>
              <p:cNvSpPr/>
              <p:nvPr/>
            </p:nvSpPr>
            <p:spPr>
              <a:xfrm>
                <a:off x="2609692" y="1230978"/>
                <a:ext cx="839114" cy="2230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60" rIns="60960" rtlCol="0" anchor="ctr">
                <a:spAutoFit/>
              </a:bodyPr>
              <a:lstStyle/>
              <a:p>
                <a:pPr algn="ctr"/>
                <a:r>
                  <a:rPr lang="en-US" sz="1333" dirty="0"/>
                  <a:t>Orchestration</a:t>
                </a:r>
              </a:p>
            </p:txBody>
          </p:sp>
          <p:sp>
            <p:nvSpPr>
              <p:cNvPr id="86" name="Rectangle 85">
                <a:extLst>
                  <a:ext uri="{FF2B5EF4-FFF2-40B4-BE49-F238E27FC236}">
                    <a16:creationId xmlns:a16="http://schemas.microsoft.com/office/drawing/2014/main" id="{BE0054B2-F0A5-48E1-AE3D-A8D400D6246D}"/>
                  </a:ext>
                </a:extLst>
              </p:cNvPr>
              <p:cNvSpPr/>
              <p:nvPr/>
            </p:nvSpPr>
            <p:spPr>
              <a:xfrm>
                <a:off x="3777121" y="1230978"/>
                <a:ext cx="799468" cy="2230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60" rIns="60960" rtlCol="0" anchor="ctr">
                <a:spAutoFit/>
              </a:bodyPr>
              <a:lstStyle/>
              <a:p>
                <a:pPr algn="ctr"/>
                <a:r>
                  <a:rPr lang="en-US" sz="1333" dirty="0"/>
                  <a:t>Management</a:t>
                </a:r>
              </a:p>
            </p:txBody>
          </p:sp>
        </p:grpSp>
        <p:sp>
          <p:nvSpPr>
            <p:cNvPr id="89" name="Rectangle 88">
              <a:extLst>
                <a:ext uri="{FF2B5EF4-FFF2-40B4-BE49-F238E27FC236}">
                  <a16:creationId xmlns:a16="http://schemas.microsoft.com/office/drawing/2014/main" id="{5585FC64-5409-41B0-BDF8-FF9F30EA57A7}"/>
                </a:ext>
              </a:extLst>
            </p:cNvPr>
            <p:cNvSpPr/>
            <p:nvPr/>
          </p:nvSpPr>
          <p:spPr>
            <a:xfrm>
              <a:off x="6241622" y="1274991"/>
              <a:ext cx="1411067" cy="2225199"/>
            </a:xfrm>
            <a:prstGeom prst="rect">
              <a:avLst/>
            </a:prstGeom>
            <a:solidFill>
              <a:schemeClr val="bg2">
                <a:alpha val="9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230712" indent="-230712">
                <a:lnSpc>
                  <a:spcPct val="80000"/>
                </a:lnSpc>
                <a:spcBef>
                  <a:spcPts val="800"/>
                </a:spcBef>
                <a:buFont typeface="Wingdings" panose="05000000000000000000" pitchFamily="2" charset="2"/>
                <a:buChar char="§"/>
              </a:pPr>
              <a:r>
                <a:rPr lang="en-US" sz="1867" dirty="0">
                  <a:latin typeface="+mj-lt"/>
                </a:rPr>
                <a:t>Ingestion </a:t>
              </a:r>
            </a:p>
            <a:p>
              <a:pPr marL="230712" indent="-230712">
                <a:lnSpc>
                  <a:spcPct val="80000"/>
                </a:lnSpc>
                <a:spcBef>
                  <a:spcPts val="800"/>
                </a:spcBef>
                <a:buFont typeface="Wingdings" panose="05000000000000000000" pitchFamily="2" charset="2"/>
                <a:buChar char="§"/>
              </a:pPr>
              <a:r>
                <a:rPr lang="en-US" sz="1867" dirty="0">
                  <a:latin typeface="+mj-lt"/>
                </a:rPr>
                <a:t>Processing</a:t>
              </a:r>
            </a:p>
            <a:p>
              <a:pPr marL="230712" indent="-230712">
                <a:lnSpc>
                  <a:spcPct val="80000"/>
                </a:lnSpc>
                <a:spcBef>
                  <a:spcPts val="800"/>
                </a:spcBef>
                <a:buFont typeface="Wingdings" panose="05000000000000000000" pitchFamily="2" charset="2"/>
                <a:buChar char="§"/>
              </a:pPr>
              <a:r>
                <a:rPr lang="en-US" sz="1867" dirty="0">
                  <a:latin typeface="+mj-lt"/>
                </a:rPr>
                <a:t>Storage</a:t>
              </a:r>
            </a:p>
            <a:p>
              <a:pPr marL="230712" indent="-230712">
                <a:lnSpc>
                  <a:spcPct val="80000"/>
                </a:lnSpc>
                <a:spcBef>
                  <a:spcPts val="800"/>
                </a:spcBef>
                <a:buFont typeface="Wingdings" panose="05000000000000000000" pitchFamily="2" charset="2"/>
                <a:buChar char="§"/>
              </a:pPr>
              <a:r>
                <a:rPr lang="en-US" sz="1867" dirty="0">
                  <a:latin typeface="+mj-lt"/>
                </a:rPr>
                <a:t>Orchestration</a:t>
              </a:r>
            </a:p>
            <a:p>
              <a:pPr marL="230712" indent="-230712">
                <a:lnSpc>
                  <a:spcPct val="80000"/>
                </a:lnSpc>
                <a:spcBef>
                  <a:spcPts val="800"/>
                </a:spcBef>
                <a:buFont typeface="Wingdings" panose="05000000000000000000" pitchFamily="2" charset="2"/>
                <a:buChar char="§"/>
              </a:pPr>
              <a:r>
                <a:rPr lang="en-US" sz="1867" dirty="0">
                  <a:latin typeface="+mj-lt"/>
                </a:rPr>
                <a:t>Analytics</a:t>
              </a:r>
            </a:p>
            <a:p>
              <a:pPr marL="230712" indent="-230712">
                <a:lnSpc>
                  <a:spcPct val="80000"/>
                </a:lnSpc>
                <a:spcBef>
                  <a:spcPts val="800"/>
                </a:spcBef>
                <a:buFont typeface="Wingdings" panose="05000000000000000000" pitchFamily="2" charset="2"/>
                <a:buChar char="§"/>
              </a:pPr>
              <a:r>
                <a:rPr lang="en-US" sz="1867" dirty="0">
                  <a:latin typeface="+mj-lt"/>
                </a:rPr>
                <a:t>Edge Inference</a:t>
              </a:r>
            </a:p>
            <a:p>
              <a:pPr marL="230712" indent="-230712">
                <a:lnSpc>
                  <a:spcPct val="80000"/>
                </a:lnSpc>
                <a:spcBef>
                  <a:spcPts val="800"/>
                </a:spcBef>
                <a:buFont typeface="Wingdings" panose="05000000000000000000" pitchFamily="2" charset="2"/>
                <a:buChar char="§"/>
              </a:pPr>
              <a:r>
                <a:rPr lang="en-US" sz="1867" dirty="0">
                  <a:latin typeface="+mj-lt"/>
                </a:rPr>
                <a:t>Edge training</a:t>
              </a:r>
            </a:p>
            <a:p>
              <a:pPr marL="230712" indent="-230712">
                <a:lnSpc>
                  <a:spcPct val="80000"/>
                </a:lnSpc>
                <a:spcBef>
                  <a:spcPts val="800"/>
                </a:spcBef>
                <a:buFont typeface="Wingdings" panose="05000000000000000000" pitchFamily="2" charset="2"/>
                <a:buChar char="§"/>
              </a:pPr>
              <a:r>
                <a:rPr lang="en-US" sz="1867" dirty="0">
                  <a:latin typeface="+mj-lt"/>
                </a:rPr>
                <a:t>Secure data </a:t>
              </a:r>
              <a:r>
                <a:rPr lang="en-US" sz="1867" dirty="0" err="1">
                  <a:latin typeface="+mj-lt"/>
                </a:rPr>
                <a:t>mgmt</a:t>
              </a:r>
              <a:r>
                <a:rPr lang="en-US" sz="1867" dirty="0">
                  <a:latin typeface="+mj-lt"/>
                </a:rPr>
                <a:t> Access &amp; control</a:t>
              </a:r>
            </a:p>
          </p:txBody>
        </p:sp>
        <p:sp>
          <p:nvSpPr>
            <p:cNvPr id="99" name="Arrow: Left-Right 98">
              <a:extLst>
                <a:ext uri="{FF2B5EF4-FFF2-40B4-BE49-F238E27FC236}">
                  <a16:creationId xmlns:a16="http://schemas.microsoft.com/office/drawing/2014/main" id="{0014749F-E520-44EB-B394-459DA4D8BEE2}"/>
                </a:ext>
              </a:extLst>
            </p:cNvPr>
            <p:cNvSpPr/>
            <p:nvPr/>
          </p:nvSpPr>
          <p:spPr>
            <a:xfrm>
              <a:off x="5955432" y="2238074"/>
              <a:ext cx="363803" cy="299033"/>
            </a:xfrm>
            <a:prstGeom prst="leftRightArrow">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43</a:t>
            </a:fld>
            <a:endParaRPr lang="en-US" dirty="0"/>
          </a:p>
        </p:txBody>
      </p:sp>
      <p:sp>
        <p:nvSpPr>
          <p:cNvPr id="43" name="Text Placeholder 3">
            <a:extLst>
              <a:ext uri="{FF2B5EF4-FFF2-40B4-BE49-F238E27FC236}">
                <a16:creationId xmlns:a16="http://schemas.microsoft.com/office/drawing/2014/main" id="{A8DF530D-6A56-4FA8-AC25-F4CF15D70724}"/>
              </a:ext>
            </a:extLst>
          </p:cNvPr>
          <p:cNvSpPr>
            <a:spLocks noGrp="1"/>
          </p:cNvSpPr>
          <p:nvPr>
            <p:ph type="body" sz="quarter" idx="13"/>
          </p:nvPr>
        </p:nvSpPr>
        <p:spPr>
          <a:xfrm>
            <a:off x="471950" y="6185035"/>
            <a:ext cx="11248101" cy="222305"/>
          </a:xfrm>
        </p:spPr>
        <p:txBody>
          <a:bodyPr/>
          <a:lstStyle/>
          <a:p>
            <a:r>
              <a:rPr lang="en-US" dirty="0"/>
              <a:t>Other names and brands may be claimed as the property of others.</a:t>
            </a:r>
          </a:p>
        </p:txBody>
      </p:sp>
      <p:sp>
        <p:nvSpPr>
          <p:cNvPr id="2" name="TextBox 1"/>
          <p:cNvSpPr txBox="1"/>
          <p:nvPr/>
        </p:nvSpPr>
        <p:spPr>
          <a:xfrm>
            <a:off x="873055" y="2846454"/>
            <a:ext cx="1978091" cy="749051"/>
          </a:xfrm>
          <a:prstGeom prst="rect">
            <a:avLst/>
          </a:prstGeom>
          <a:noFill/>
        </p:spPr>
        <p:txBody>
          <a:bodyPr wrap="square" rtlCol="0">
            <a:spAutoFit/>
          </a:bodyPr>
          <a:lstStyle/>
          <a:p>
            <a:pPr lvl="0">
              <a:lnSpc>
                <a:spcPct val="80000"/>
              </a:lnSpc>
            </a:pPr>
            <a:r>
              <a:rPr lang="en-US" sz="2667" dirty="0">
                <a:solidFill>
                  <a:prstClr val="white"/>
                </a:solidFill>
                <a:latin typeface="Intel Clear Pro"/>
              </a:rPr>
              <a:t>SW: Edge Insights Software (EIS)</a:t>
            </a:r>
          </a:p>
        </p:txBody>
      </p:sp>
      <p:sp>
        <p:nvSpPr>
          <p:cNvPr id="44" name="TextBox 43"/>
          <p:cNvSpPr txBox="1"/>
          <p:nvPr/>
        </p:nvSpPr>
        <p:spPr>
          <a:xfrm>
            <a:off x="972096" y="4202057"/>
            <a:ext cx="1978091" cy="749051"/>
          </a:xfrm>
          <a:prstGeom prst="rect">
            <a:avLst/>
          </a:prstGeom>
          <a:noFill/>
        </p:spPr>
        <p:txBody>
          <a:bodyPr wrap="square" rtlCol="0">
            <a:spAutoFit/>
          </a:bodyPr>
          <a:lstStyle/>
          <a:p>
            <a:pPr lvl="0">
              <a:lnSpc>
                <a:spcPct val="80000"/>
              </a:lnSpc>
            </a:pPr>
            <a:r>
              <a:rPr lang="en-US" sz="2667" dirty="0">
                <a:solidFill>
                  <a:prstClr val="white"/>
                </a:solidFill>
                <a:latin typeface="Intel Clear Pro"/>
              </a:rPr>
              <a:t>HW:  INTEL</a:t>
            </a:r>
            <a:br>
              <a:rPr lang="en-US" sz="2667" dirty="0">
                <a:solidFill>
                  <a:prstClr val="white"/>
                </a:solidFill>
                <a:latin typeface="Intel Clear Pro"/>
              </a:rPr>
            </a:br>
            <a:r>
              <a:rPr lang="en-US" sz="2667" dirty="0">
                <a:solidFill>
                  <a:prstClr val="white"/>
                </a:solidFill>
                <a:latin typeface="Intel Clear Pro"/>
              </a:rPr>
              <a:t>SILICON </a:t>
            </a:r>
          </a:p>
        </p:txBody>
      </p:sp>
    </p:spTree>
    <p:extLst>
      <p:ext uri="{BB962C8B-B14F-4D97-AF65-F5344CB8AC3E}">
        <p14:creationId xmlns:p14="http://schemas.microsoft.com/office/powerpoint/2010/main" val="339409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alpha val="90000"/>
                  </a:schemeClr>
                </a:solidFill>
              </a:rPr>
              <a:t>Intel</a:t>
            </a:r>
            <a:r>
              <a:rPr lang="en-US" dirty="0"/>
              <a:t> industrial edge insights software </a:t>
            </a:r>
          </a:p>
        </p:txBody>
      </p:sp>
      <p:sp>
        <p:nvSpPr>
          <p:cNvPr id="6" name="Content Placeholder 5">
            <a:extLst>
              <a:ext uri="{FF2B5EF4-FFF2-40B4-BE49-F238E27FC236}">
                <a16:creationId xmlns:a16="http://schemas.microsoft.com/office/drawing/2014/main" id="{CCC486A0-0DEF-4CD9-A3A6-48F1431A4DCF}"/>
              </a:ext>
            </a:extLst>
          </p:cNvPr>
          <p:cNvSpPr>
            <a:spLocks noGrp="1"/>
          </p:cNvSpPr>
          <p:nvPr>
            <p:ph idx="1"/>
          </p:nvPr>
        </p:nvSpPr>
        <p:spPr/>
        <p:txBody>
          <a:bodyPr/>
          <a:lstStyle/>
          <a:p>
            <a:endParaRPr lang="en-US"/>
          </a:p>
        </p:txBody>
      </p:sp>
      <p:sp>
        <p:nvSpPr>
          <p:cNvPr id="7" name="Text Placeholder 6">
            <a:extLst>
              <a:ext uri="{FF2B5EF4-FFF2-40B4-BE49-F238E27FC236}">
                <a16:creationId xmlns:a16="http://schemas.microsoft.com/office/drawing/2014/main" id="{41CB95A6-5473-4B13-B2D1-5D3EA853D9C7}"/>
              </a:ext>
            </a:extLst>
          </p:cNvPr>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44</a:t>
            </a:fld>
            <a:endParaRPr lang="en-US" dirty="0"/>
          </a:p>
        </p:txBody>
      </p:sp>
      <p:sp>
        <p:nvSpPr>
          <p:cNvPr id="25" name="TextBox 24">
            <a:extLst>
              <a:ext uri="{FF2B5EF4-FFF2-40B4-BE49-F238E27FC236}">
                <a16:creationId xmlns:a16="http://schemas.microsoft.com/office/drawing/2014/main" id="{DE60DAC2-A9EE-48E6-AD2C-3A548F9E6DED}"/>
              </a:ext>
            </a:extLst>
          </p:cNvPr>
          <p:cNvSpPr txBox="1"/>
          <p:nvPr/>
        </p:nvSpPr>
        <p:spPr>
          <a:xfrm>
            <a:off x="471948" y="1540995"/>
            <a:ext cx="5593573" cy="4497855"/>
          </a:xfrm>
          <a:prstGeom prst="rect">
            <a:avLst/>
          </a:prstGeom>
          <a:solidFill>
            <a:schemeClr val="bg2">
              <a:alpha val="90000"/>
            </a:schemeClr>
          </a:solidFill>
          <a:ln>
            <a:solidFill>
              <a:schemeClr val="accent3"/>
            </a:solidFill>
          </a:ln>
        </p:spPr>
        <p:txBody>
          <a:bodyPr wrap="square" tIns="60960" rIns="121920" bIns="60960" rtlCol="0" anchor="t" anchorCtr="0">
            <a:noAutofit/>
          </a:bodyPr>
          <a:lstStyle/>
          <a:p>
            <a:pPr>
              <a:lnSpc>
                <a:spcPct val="80000"/>
              </a:lnSpc>
              <a:spcBef>
                <a:spcPts val="800"/>
              </a:spcBef>
            </a:pPr>
            <a:r>
              <a:rPr lang="en-US" sz="5333" b="1" dirty="0">
                <a:solidFill>
                  <a:schemeClr val="accent3"/>
                </a:solidFill>
                <a:latin typeface="+mj-lt"/>
              </a:rPr>
              <a:t>Product Vendors</a:t>
            </a:r>
          </a:p>
          <a:p>
            <a:pPr>
              <a:spcBef>
                <a:spcPts val="800"/>
              </a:spcBef>
            </a:pPr>
            <a:r>
              <a:rPr lang="en-US" sz="1600" b="1" dirty="0">
                <a:solidFill>
                  <a:srgbClr val="FFFFFF"/>
                </a:solidFill>
              </a:rPr>
              <a:t>It provides validated and tested smart manufacturing software ingredients </a:t>
            </a:r>
            <a:r>
              <a:rPr lang="en-US" sz="1600" dirty="0">
                <a:solidFill>
                  <a:srgbClr val="FFFFFF"/>
                </a:solidFill>
              </a:rPr>
              <a:t>for fast development and deployment and rapid time-to-market</a:t>
            </a:r>
          </a:p>
          <a:p>
            <a:pPr>
              <a:spcBef>
                <a:spcPts val="800"/>
              </a:spcBef>
            </a:pPr>
            <a:endParaRPr lang="en-US" sz="1600" dirty="0">
              <a:solidFill>
                <a:srgbClr val="FFFFFF"/>
              </a:solidFill>
            </a:endParaRPr>
          </a:p>
          <a:p>
            <a:pPr>
              <a:spcBef>
                <a:spcPts val="800"/>
              </a:spcBef>
            </a:pPr>
            <a:r>
              <a:rPr lang="en-US" sz="1600" b="1" dirty="0">
                <a:solidFill>
                  <a:srgbClr val="FFFFFF"/>
                </a:solidFill>
              </a:rPr>
              <a:t>It provides optimized video and time-series data ingestion and an analytics </a:t>
            </a:r>
            <a:r>
              <a:rPr lang="en-US" sz="1600" dirty="0">
                <a:solidFill>
                  <a:srgbClr val="FFFFFF"/>
                </a:solidFill>
              </a:rPr>
              <a:t>framework on a single platform that is validated and tested by Intel</a:t>
            </a:r>
          </a:p>
          <a:p>
            <a:pPr>
              <a:spcBef>
                <a:spcPts val="800"/>
              </a:spcBef>
            </a:pPr>
            <a:endParaRPr lang="en-US" sz="1600" dirty="0">
              <a:solidFill>
                <a:srgbClr val="FFFFFF"/>
              </a:solidFill>
            </a:endParaRPr>
          </a:p>
          <a:p>
            <a:pPr>
              <a:spcBef>
                <a:spcPts val="800"/>
              </a:spcBef>
            </a:pPr>
            <a:r>
              <a:rPr lang="en-US" sz="1600" b="1" dirty="0">
                <a:solidFill>
                  <a:srgbClr val="FFFFFF"/>
                </a:solidFill>
              </a:rPr>
              <a:t>It is a $0 license to use and distribute, </a:t>
            </a:r>
            <a:r>
              <a:rPr lang="en-US" sz="1600" dirty="0">
                <a:solidFill>
                  <a:srgbClr val="FFFFFF"/>
                </a:solidFill>
              </a:rPr>
              <a:t>which helps our partners to scale their business with minimum development investment</a:t>
            </a:r>
          </a:p>
        </p:txBody>
      </p:sp>
      <p:sp>
        <p:nvSpPr>
          <p:cNvPr id="26" name="TextBox 25">
            <a:extLst>
              <a:ext uri="{FF2B5EF4-FFF2-40B4-BE49-F238E27FC236}">
                <a16:creationId xmlns:a16="http://schemas.microsoft.com/office/drawing/2014/main" id="{C3C12301-17BF-469E-9DDA-5D3F1CC0ADD6}"/>
              </a:ext>
            </a:extLst>
          </p:cNvPr>
          <p:cNvSpPr txBox="1"/>
          <p:nvPr/>
        </p:nvSpPr>
        <p:spPr>
          <a:xfrm>
            <a:off x="6126481" y="1540995"/>
            <a:ext cx="5593571" cy="4497854"/>
          </a:xfrm>
          <a:prstGeom prst="rect">
            <a:avLst/>
          </a:prstGeom>
          <a:solidFill>
            <a:schemeClr val="bg2">
              <a:alpha val="90000"/>
            </a:schemeClr>
          </a:solidFill>
          <a:ln>
            <a:solidFill>
              <a:schemeClr val="accent3"/>
            </a:solidFill>
          </a:ln>
        </p:spPr>
        <p:txBody>
          <a:bodyPr wrap="square" tIns="60960" rIns="121920" bIns="60960" rtlCol="0" anchor="t" anchorCtr="0">
            <a:noAutofit/>
          </a:bodyPr>
          <a:lstStyle/>
          <a:p>
            <a:pPr>
              <a:lnSpc>
                <a:spcPct val="80000"/>
              </a:lnSpc>
              <a:spcBef>
                <a:spcPts val="800"/>
              </a:spcBef>
            </a:pPr>
            <a:r>
              <a:rPr lang="en-US" sz="5333" b="1" dirty="0">
                <a:solidFill>
                  <a:schemeClr val="accent3"/>
                </a:solidFill>
                <a:latin typeface="+mj-lt"/>
              </a:rPr>
              <a:t>end users</a:t>
            </a:r>
          </a:p>
          <a:p>
            <a:pPr>
              <a:spcBef>
                <a:spcPts val="800"/>
              </a:spcBef>
            </a:pPr>
            <a:r>
              <a:rPr lang="en-US" sz="1600" b="1" dirty="0">
                <a:solidFill>
                  <a:srgbClr val="FFFFFF"/>
                </a:solidFill>
              </a:rPr>
              <a:t>Products with the software ingredients provide end users with incredible advanced insights and analytics to perform tasks such as:</a:t>
            </a:r>
          </a:p>
          <a:p>
            <a:pPr>
              <a:spcBef>
                <a:spcPts val="800"/>
              </a:spcBef>
            </a:pPr>
            <a:endParaRPr lang="en-US" sz="1600" b="1" dirty="0">
              <a:solidFill>
                <a:srgbClr val="FFFFFF"/>
              </a:solidFill>
            </a:endParaRPr>
          </a:p>
          <a:p>
            <a:pPr marL="228594" indent="-228594">
              <a:spcBef>
                <a:spcPts val="800"/>
              </a:spcBef>
              <a:buFont typeface="Wingdings" panose="05000000000000000000" pitchFamily="2" charset="2"/>
              <a:buChar char="§"/>
            </a:pPr>
            <a:r>
              <a:rPr lang="en-US" sz="1600" dirty="0">
                <a:solidFill>
                  <a:srgbClr val="FFFFFF"/>
                </a:solidFill>
              </a:rPr>
              <a:t>Detecting defects using AI, ML, and DL</a:t>
            </a:r>
          </a:p>
          <a:p>
            <a:pPr marL="228594" indent="-228594">
              <a:spcBef>
                <a:spcPts val="800"/>
              </a:spcBef>
              <a:buFont typeface="Wingdings" panose="05000000000000000000" pitchFamily="2" charset="2"/>
              <a:buChar char="§"/>
            </a:pPr>
            <a:r>
              <a:rPr lang="en-US" sz="1600" dirty="0">
                <a:solidFill>
                  <a:srgbClr val="FFFFFF"/>
                </a:solidFill>
              </a:rPr>
              <a:t>Performing predictive analytics</a:t>
            </a:r>
          </a:p>
          <a:p>
            <a:pPr marL="228594" indent="-228594">
              <a:spcBef>
                <a:spcPts val="800"/>
              </a:spcBef>
              <a:buFont typeface="Wingdings" panose="05000000000000000000" pitchFamily="2" charset="2"/>
              <a:buChar char="§"/>
            </a:pPr>
            <a:r>
              <a:rPr lang="en-US" sz="1600" dirty="0">
                <a:solidFill>
                  <a:srgbClr val="FFFFFF"/>
                </a:solidFill>
              </a:rPr>
              <a:t>Enhancing their productivity and scale</a:t>
            </a:r>
          </a:p>
          <a:p>
            <a:pPr marL="228594" indent="-228594">
              <a:spcBef>
                <a:spcPts val="800"/>
              </a:spcBef>
              <a:buFont typeface="Wingdings" panose="05000000000000000000" pitchFamily="2" charset="2"/>
              <a:buChar char="§"/>
            </a:pPr>
            <a:r>
              <a:rPr lang="en-US" sz="1600" dirty="0">
                <a:solidFill>
                  <a:srgbClr val="FFFFFF"/>
                </a:solidFill>
              </a:rPr>
              <a:t>Optimizing their industrial processes</a:t>
            </a:r>
          </a:p>
          <a:p>
            <a:pPr marL="228594" indent="-228594">
              <a:spcBef>
                <a:spcPts val="800"/>
              </a:spcBef>
              <a:buFont typeface="Wingdings" panose="05000000000000000000" pitchFamily="2" charset="2"/>
              <a:buChar char="§"/>
            </a:pPr>
            <a:r>
              <a:rPr lang="en-US" sz="1600" dirty="0">
                <a:solidFill>
                  <a:srgbClr val="FFFFFF"/>
                </a:solidFill>
              </a:rPr>
              <a:t>Reducing maintenance and upkeep cost</a:t>
            </a:r>
          </a:p>
        </p:txBody>
      </p:sp>
      <p:sp>
        <p:nvSpPr>
          <p:cNvPr id="5" name="TextBox 4">
            <a:extLst>
              <a:ext uri="{FF2B5EF4-FFF2-40B4-BE49-F238E27FC236}">
                <a16:creationId xmlns:a16="http://schemas.microsoft.com/office/drawing/2014/main" id="{976F7FA2-FC89-4D68-9AFA-67BA01FBC8AA}"/>
              </a:ext>
            </a:extLst>
          </p:cNvPr>
          <p:cNvSpPr txBox="1"/>
          <p:nvPr/>
        </p:nvSpPr>
        <p:spPr>
          <a:xfrm>
            <a:off x="471948" y="816629"/>
            <a:ext cx="11069263" cy="584775"/>
          </a:xfrm>
          <a:prstGeom prst="rect">
            <a:avLst/>
          </a:prstGeom>
          <a:noFill/>
        </p:spPr>
        <p:txBody>
          <a:bodyPr wrap="square" rtlCol="0">
            <a:spAutoFit/>
          </a:bodyPr>
          <a:lstStyle>
            <a:defPPr>
              <a:defRPr lang="en-US"/>
            </a:defPPr>
            <a:lvl1pPr>
              <a:defRPr sz="2800">
                <a:latin typeface="+mj-lt"/>
              </a:defRPr>
            </a:lvl1pPr>
          </a:lstStyle>
          <a:p>
            <a:r>
              <a:rPr lang="en-US" sz="3200" dirty="0">
                <a:solidFill>
                  <a:schemeClr val="tx1">
                    <a:alpha val="90000"/>
                  </a:schemeClr>
                </a:solidFill>
                <a:ea typeface="+mj-ea"/>
                <a:cs typeface="+mj-cs"/>
              </a:rPr>
              <a:t>A software stack for rapid deployment of time series and video analytics</a:t>
            </a:r>
          </a:p>
        </p:txBody>
      </p:sp>
    </p:spTree>
    <p:extLst>
      <p:ext uri="{BB962C8B-B14F-4D97-AF65-F5344CB8AC3E}">
        <p14:creationId xmlns:p14="http://schemas.microsoft.com/office/powerpoint/2010/main" val="342122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45</a:t>
            </a:fld>
            <a:endParaRPr lang="en-US" dirty="0"/>
          </a:p>
        </p:txBody>
      </p:sp>
      <p:sp>
        <p:nvSpPr>
          <p:cNvPr id="2" name="Title 1">
            <a:extLst>
              <a:ext uri="{FF2B5EF4-FFF2-40B4-BE49-F238E27FC236}">
                <a16:creationId xmlns:a16="http://schemas.microsoft.com/office/drawing/2014/main" id="{68C6A7E2-2C83-475A-91B1-27EA334A6A9F}"/>
              </a:ext>
            </a:extLst>
          </p:cNvPr>
          <p:cNvSpPr>
            <a:spLocks noGrp="1"/>
          </p:cNvSpPr>
          <p:nvPr>
            <p:ph type="title"/>
          </p:nvPr>
        </p:nvSpPr>
        <p:spPr/>
        <p:txBody>
          <a:bodyPr/>
          <a:lstStyle/>
          <a:p>
            <a:r>
              <a:rPr lang="en-US" dirty="0">
                <a:solidFill>
                  <a:schemeClr val="accent3">
                    <a:alpha val="90000"/>
                  </a:schemeClr>
                </a:solidFill>
              </a:rPr>
              <a:t>Industrial</a:t>
            </a:r>
            <a:r>
              <a:rPr lang="en-US" dirty="0"/>
              <a:t> Edge insights Platform Use Cases</a:t>
            </a:r>
          </a:p>
        </p:txBody>
      </p:sp>
      <p:sp>
        <p:nvSpPr>
          <p:cNvPr id="5" name="Text Placeholder 4">
            <a:extLst>
              <a:ext uri="{FF2B5EF4-FFF2-40B4-BE49-F238E27FC236}">
                <a16:creationId xmlns:a16="http://schemas.microsoft.com/office/drawing/2014/main" id="{425A0FB2-8983-4D71-80D8-4BC932413BA9}"/>
              </a:ext>
            </a:extLst>
          </p:cNvPr>
          <p:cNvSpPr>
            <a:spLocks noGrp="1"/>
          </p:cNvSpPr>
          <p:nvPr>
            <p:ph type="body" sz="quarter" idx="13"/>
          </p:nvPr>
        </p:nvSpPr>
        <p:spPr/>
        <p:txBody>
          <a:bodyPr/>
          <a:lstStyle/>
          <a:p>
            <a:endParaRPr lang="en-US"/>
          </a:p>
        </p:txBody>
      </p:sp>
      <p:sp>
        <p:nvSpPr>
          <p:cNvPr id="28" name="Rectangle 27">
            <a:extLst>
              <a:ext uri="{FF2B5EF4-FFF2-40B4-BE49-F238E27FC236}">
                <a16:creationId xmlns:a16="http://schemas.microsoft.com/office/drawing/2014/main" id="{D4335131-8E44-48D5-AC3A-09F97958FB9B}"/>
              </a:ext>
            </a:extLst>
          </p:cNvPr>
          <p:cNvSpPr/>
          <p:nvPr/>
        </p:nvSpPr>
        <p:spPr>
          <a:xfrm>
            <a:off x="471950" y="5657458"/>
            <a:ext cx="11248101" cy="494431"/>
          </a:xfrm>
          <a:prstGeom prst="rect">
            <a:avLst/>
          </a:prstGeom>
        </p:spPr>
        <p:txBody>
          <a:bodyPr wrap="square" anchor="b" anchorCtr="0">
            <a:spAutoFit/>
          </a:bodyPr>
          <a:lstStyle/>
          <a:p>
            <a:pPr algn="ctr">
              <a:lnSpc>
                <a:spcPct val="70000"/>
              </a:lnSpc>
            </a:pPr>
            <a:r>
              <a:rPr lang="en-US" sz="3733" dirty="0">
                <a:solidFill>
                  <a:schemeClr val="accent3"/>
                </a:solidFill>
                <a:latin typeface="+mj-lt"/>
              </a:rPr>
              <a:t>Applicable for brownfield and greenfield sites and infrastructures</a:t>
            </a:r>
          </a:p>
        </p:txBody>
      </p:sp>
      <p:sp>
        <p:nvSpPr>
          <p:cNvPr id="29" name="TextBox 28">
            <a:extLst>
              <a:ext uri="{FF2B5EF4-FFF2-40B4-BE49-F238E27FC236}">
                <a16:creationId xmlns:a16="http://schemas.microsoft.com/office/drawing/2014/main" id="{00A5CF91-6AEC-4A3D-8EE0-223667278E24}"/>
              </a:ext>
            </a:extLst>
          </p:cNvPr>
          <p:cNvSpPr txBox="1"/>
          <p:nvPr/>
        </p:nvSpPr>
        <p:spPr>
          <a:xfrm>
            <a:off x="471949" y="1332979"/>
            <a:ext cx="3708708" cy="4108972"/>
          </a:xfrm>
          <a:prstGeom prst="rect">
            <a:avLst/>
          </a:prstGeom>
          <a:solidFill>
            <a:schemeClr val="bg2">
              <a:alpha val="90000"/>
            </a:schemeClr>
          </a:solidFill>
          <a:ln>
            <a:solidFill>
              <a:schemeClr val="accent2"/>
            </a:solidFill>
          </a:ln>
        </p:spPr>
        <p:txBody>
          <a:bodyPr wrap="square" tIns="121920" rIns="121920" bIns="60960" rtlCol="0" anchor="t" anchorCtr="0">
            <a:noAutofit/>
          </a:bodyPr>
          <a:lstStyle/>
          <a:p>
            <a:pPr algn="ctr">
              <a:lnSpc>
                <a:spcPct val="70000"/>
              </a:lnSpc>
              <a:spcBef>
                <a:spcPts val="800"/>
              </a:spcBef>
            </a:pPr>
            <a:r>
              <a:rPr lang="en-US" sz="4267" dirty="0">
                <a:solidFill>
                  <a:srgbClr val="FFFFFF"/>
                </a:solidFill>
                <a:latin typeface="Intel Clear Pro"/>
              </a:rPr>
              <a:t>Defect </a:t>
            </a:r>
            <a:br>
              <a:rPr lang="en-US" sz="4267" dirty="0">
                <a:solidFill>
                  <a:srgbClr val="FFFFFF"/>
                </a:solidFill>
                <a:latin typeface="Intel Clear Pro"/>
              </a:rPr>
            </a:br>
            <a:r>
              <a:rPr lang="en-US" sz="4267" dirty="0">
                <a:solidFill>
                  <a:srgbClr val="FFFFFF"/>
                </a:solidFill>
                <a:latin typeface="Intel Clear Pro"/>
              </a:rPr>
              <a:t>Detection</a:t>
            </a:r>
          </a:p>
        </p:txBody>
      </p:sp>
      <p:sp>
        <p:nvSpPr>
          <p:cNvPr id="30" name="TextBox 29">
            <a:extLst>
              <a:ext uri="{FF2B5EF4-FFF2-40B4-BE49-F238E27FC236}">
                <a16:creationId xmlns:a16="http://schemas.microsoft.com/office/drawing/2014/main" id="{11575288-7485-49B1-AA76-91EDDDF92344}"/>
              </a:ext>
            </a:extLst>
          </p:cNvPr>
          <p:cNvSpPr txBox="1"/>
          <p:nvPr/>
        </p:nvSpPr>
        <p:spPr>
          <a:xfrm>
            <a:off x="4241647" y="1332979"/>
            <a:ext cx="3708708" cy="4108972"/>
          </a:xfrm>
          <a:prstGeom prst="rect">
            <a:avLst/>
          </a:prstGeom>
          <a:solidFill>
            <a:schemeClr val="bg2">
              <a:alpha val="90000"/>
            </a:schemeClr>
          </a:solidFill>
          <a:ln>
            <a:solidFill>
              <a:schemeClr val="accent2"/>
            </a:solidFill>
          </a:ln>
        </p:spPr>
        <p:txBody>
          <a:bodyPr wrap="square" tIns="121920" rIns="121920" bIns="60960" rtlCol="0" anchor="t" anchorCtr="0">
            <a:noAutofit/>
          </a:bodyPr>
          <a:lstStyle/>
          <a:p>
            <a:pPr algn="ctr">
              <a:lnSpc>
                <a:spcPct val="70000"/>
              </a:lnSpc>
              <a:spcBef>
                <a:spcPts val="800"/>
              </a:spcBef>
            </a:pPr>
            <a:r>
              <a:rPr lang="en-US" sz="4267" dirty="0">
                <a:solidFill>
                  <a:srgbClr val="FFFFFF"/>
                </a:solidFill>
                <a:latin typeface="Intel Clear Pro"/>
              </a:rPr>
              <a:t>Predictive </a:t>
            </a:r>
            <a:br>
              <a:rPr lang="en-US" sz="4267" dirty="0">
                <a:solidFill>
                  <a:srgbClr val="FFFFFF"/>
                </a:solidFill>
                <a:latin typeface="Intel Clear Pro"/>
              </a:rPr>
            </a:br>
            <a:r>
              <a:rPr lang="en-US" sz="4267" dirty="0">
                <a:solidFill>
                  <a:srgbClr val="FFFFFF"/>
                </a:solidFill>
                <a:latin typeface="Intel Clear Pro"/>
              </a:rPr>
              <a:t>analytics</a:t>
            </a:r>
          </a:p>
        </p:txBody>
      </p:sp>
      <p:sp>
        <p:nvSpPr>
          <p:cNvPr id="31" name="TextBox 30">
            <a:extLst>
              <a:ext uri="{FF2B5EF4-FFF2-40B4-BE49-F238E27FC236}">
                <a16:creationId xmlns:a16="http://schemas.microsoft.com/office/drawing/2014/main" id="{1D737AEC-BDB2-47DF-ABE0-DC3850B24C92}"/>
              </a:ext>
            </a:extLst>
          </p:cNvPr>
          <p:cNvSpPr txBox="1"/>
          <p:nvPr/>
        </p:nvSpPr>
        <p:spPr>
          <a:xfrm>
            <a:off x="8011343" y="1332979"/>
            <a:ext cx="3708708" cy="4108971"/>
          </a:xfrm>
          <a:prstGeom prst="rect">
            <a:avLst/>
          </a:prstGeom>
          <a:solidFill>
            <a:schemeClr val="bg2">
              <a:alpha val="90000"/>
            </a:schemeClr>
          </a:solidFill>
          <a:ln>
            <a:solidFill>
              <a:schemeClr val="accent2"/>
            </a:solidFill>
          </a:ln>
        </p:spPr>
        <p:txBody>
          <a:bodyPr wrap="square" tIns="121920" rIns="121920" bIns="60960" rtlCol="0" anchor="t" anchorCtr="0">
            <a:noAutofit/>
          </a:bodyPr>
          <a:lstStyle/>
          <a:p>
            <a:pPr algn="ctr">
              <a:lnSpc>
                <a:spcPct val="70000"/>
              </a:lnSpc>
              <a:spcBef>
                <a:spcPts val="800"/>
              </a:spcBef>
            </a:pPr>
            <a:r>
              <a:rPr lang="en-US" sz="4267" dirty="0">
                <a:solidFill>
                  <a:srgbClr val="FFFFFF"/>
                </a:solidFill>
                <a:latin typeface="Intel Clear Pro"/>
              </a:rPr>
              <a:t>Manufacturing Productivity</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t="13752" b="9411"/>
          <a:stretch/>
        </p:blipFill>
        <p:spPr>
          <a:xfrm>
            <a:off x="550915" y="2374839"/>
            <a:ext cx="3550773" cy="1361407"/>
          </a:xfrm>
          <a:prstGeom prst="rect">
            <a:avLst/>
          </a:prstGeom>
        </p:spPr>
      </p:pic>
      <p:sp>
        <p:nvSpPr>
          <p:cNvPr id="16" name="Rectangle 15"/>
          <p:cNvSpPr/>
          <p:nvPr/>
        </p:nvSpPr>
        <p:spPr>
          <a:xfrm>
            <a:off x="4320614" y="2374838"/>
            <a:ext cx="3550773" cy="1361409"/>
          </a:xfrm>
          <a:prstGeom prst="rect">
            <a:avLst/>
          </a:prstGeom>
          <a:blipFill>
            <a:blip r:embed="rId4" cstate="print">
              <a:extLst>
                <a:ext uri="{28A0092B-C50C-407E-A947-70E740481C1C}">
                  <a14:useLocalDpi xmlns:a14="http://schemas.microsoft.com/office/drawing/2010/main"/>
                </a:ext>
              </a:extLst>
            </a:blip>
            <a:srcRect/>
            <a:stretch>
              <a:fillRect b="-19632"/>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2400">
              <a:solidFill>
                <a:prstClr val="white"/>
              </a:solidFill>
            </a:endParaRPr>
          </a:p>
        </p:txBody>
      </p:sp>
      <p:sp>
        <p:nvSpPr>
          <p:cNvPr id="33" name="Rectangle 32">
            <a:extLst>
              <a:ext uri="{FF2B5EF4-FFF2-40B4-BE49-F238E27FC236}">
                <a16:creationId xmlns:a16="http://schemas.microsoft.com/office/drawing/2014/main" id="{D2DB59FE-1C87-437C-B9C3-EC0199D77AD4}"/>
              </a:ext>
            </a:extLst>
          </p:cNvPr>
          <p:cNvSpPr/>
          <p:nvPr/>
        </p:nvSpPr>
        <p:spPr>
          <a:xfrm>
            <a:off x="471949" y="3736247"/>
            <a:ext cx="3708708" cy="1271823"/>
          </a:xfrm>
          <a:prstGeom prst="rect">
            <a:avLst/>
          </a:prstGeom>
        </p:spPr>
        <p:txBody>
          <a:bodyPr wrap="square">
            <a:spAutoFit/>
          </a:bodyPr>
          <a:lstStyle/>
          <a:p>
            <a:pPr>
              <a:spcBef>
                <a:spcPts val="400"/>
              </a:spcBef>
            </a:pPr>
            <a:r>
              <a:rPr lang="en-US" sz="1333" b="1" dirty="0"/>
              <a:t>Package, part, or surface defects detection using AI and vision technology </a:t>
            </a:r>
          </a:p>
          <a:p>
            <a:pPr marL="228594" indent="-228594">
              <a:spcBef>
                <a:spcPts val="400"/>
              </a:spcBef>
              <a:buFont typeface="Wingdings" panose="05000000000000000000" pitchFamily="2" charset="2"/>
              <a:buChar char="§"/>
            </a:pPr>
            <a:r>
              <a:rPr lang="en-US" sz="1333" dirty="0"/>
              <a:t>Inline quality control/assurance</a:t>
            </a:r>
          </a:p>
          <a:p>
            <a:pPr marL="228594" indent="-228594">
              <a:spcBef>
                <a:spcPts val="400"/>
              </a:spcBef>
              <a:buFont typeface="Wingdings" panose="05000000000000000000" pitchFamily="2" charset="2"/>
              <a:buChar char="§"/>
            </a:pPr>
            <a:r>
              <a:rPr lang="en-US" sz="1333" dirty="0"/>
              <a:t>Reduce production losses and cost</a:t>
            </a:r>
          </a:p>
          <a:p>
            <a:pPr marL="228594" indent="-228594">
              <a:spcBef>
                <a:spcPts val="400"/>
              </a:spcBef>
              <a:buFont typeface="Wingdings" panose="05000000000000000000" pitchFamily="2" charset="2"/>
              <a:buChar char="§"/>
            </a:pPr>
            <a:r>
              <a:rPr lang="en-US" sz="1333" dirty="0"/>
              <a:t>Reduce customer returns</a:t>
            </a:r>
          </a:p>
        </p:txBody>
      </p:sp>
      <p:sp>
        <p:nvSpPr>
          <p:cNvPr id="34" name="Rectangle 33">
            <a:extLst>
              <a:ext uri="{FF2B5EF4-FFF2-40B4-BE49-F238E27FC236}">
                <a16:creationId xmlns:a16="http://schemas.microsoft.com/office/drawing/2014/main" id="{F4A1B5FA-B8AB-45C0-B9FA-AF79964CA13C}"/>
              </a:ext>
            </a:extLst>
          </p:cNvPr>
          <p:cNvSpPr/>
          <p:nvPr/>
        </p:nvSpPr>
        <p:spPr>
          <a:xfrm>
            <a:off x="4241647" y="3736247"/>
            <a:ext cx="3708708" cy="1528239"/>
          </a:xfrm>
          <a:prstGeom prst="rect">
            <a:avLst/>
          </a:prstGeom>
        </p:spPr>
        <p:txBody>
          <a:bodyPr wrap="square">
            <a:spAutoFit/>
          </a:bodyPr>
          <a:lstStyle/>
          <a:p>
            <a:pPr>
              <a:spcBef>
                <a:spcPts val="400"/>
              </a:spcBef>
            </a:pPr>
            <a:r>
              <a:rPr lang="en-US" sz="1333" b="1" dirty="0"/>
              <a:t>Predicting future outcomes based on historical data </a:t>
            </a:r>
          </a:p>
          <a:p>
            <a:pPr marL="228594" indent="-228594">
              <a:spcBef>
                <a:spcPts val="400"/>
              </a:spcBef>
              <a:buFont typeface="Wingdings" panose="05000000000000000000" pitchFamily="2" charset="2"/>
              <a:buChar char="§"/>
            </a:pPr>
            <a:r>
              <a:rPr lang="en-US" sz="1333" dirty="0"/>
              <a:t>Predict product quality</a:t>
            </a:r>
          </a:p>
          <a:p>
            <a:pPr marL="228594" indent="-228594">
              <a:spcBef>
                <a:spcPts val="400"/>
              </a:spcBef>
              <a:buFont typeface="Wingdings" panose="05000000000000000000" pitchFamily="2" charset="2"/>
              <a:buChar char="§"/>
            </a:pPr>
            <a:r>
              <a:rPr lang="en-US" sz="1333" dirty="0"/>
              <a:t>Predict equipment maintenance</a:t>
            </a:r>
          </a:p>
          <a:p>
            <a:pPr marL="228594" indent="-228594">
              <a:spcBef>
                <a:spcPts val="400"/>
              </a:spcBef>
              <a:buFont typeface="Wingdings" panose="05000000000000000000" pitchFamily="2" charset="2"/>
              <a:buChar char="§"/>
            </a:pPr>
            <a:r>
              <a:rPr lang="en-US" sz="1333" dirty="0"/>
              <a:t>Prevent costly maintenance</a:t>
            </a:r>
          </a:p>
          <a:p>
            <a:pPr marL="228594" indent="-228594">
              <a:spcBef>
                <a:spcPts val="400"/>
              </a:spcBef>
              <a:buFont typeface="Wingdings" panose="05000000000000000000" pitchFamily="2" charset="2"/>
              <a:buChar char="§"/>
            </a:pPr>
            <a:r>
              <a:rPr lang="en-US" sz="1333" dirty="0"/>
              <a:t>Predict yield fluctuation</a:t>
            </a:r>
          </a:p>
        </p:txBody>
      </p:sp>
      <p:sp>
        <p:nvSpPr>
          <p:cNvPr id="35" name="Rectangle 34">
            <a:extLst>
              <a:ext uri="{FF2B5EF4-FFF2-40B4-BE49-F238E27FC236}">
                <a16:creationId xmlns:a16="http://schemas.microsoft.com/office/drawing/2014/main" id="{18DB79D0-F87F-4C73-AFAB-629B93B7B454}"/>
              </a:ext>
            </a:extLst>
          </p:cNvPr>
          <p:cNvSpPr/>
          <p:nvPr/>
        </p:nvSpPr>
        <p:spPr>
          <a:xfrm>
            <a:off x="8011343" y="3736247"/>
            <a:ext cx="3708708" cy="1682064"/>
          </a:xfrm>
          <a:prstGeom prst="rect">
            <a:avLst/>
          </a:prstGeom>
        </p:spPr>
        <p:txBody>
          <a:bodyPr wrap="square">
            <a:spAutoFit/>
          </a:bodyPr>
          <a:lstStyle/>
          <a:p>
            <a:pPr>
              <a:spcBef>
                <a:spcPts val="400"/>
              </a:spcBef>
            </a:pPr>
            <a:r>
              <a:rPr lang="en-US" sz="1333" b="1" dirty="0"/>
              <a:t>Identifying opportunities/processes to improve on</a:t>
            </a:r>
          </a:p>
          <a:p>
            <a:pPr marL="228594" indent="-228594">
              <a:spcBef>
                <a:spcPts val="400"/>
              </a:spcBef>
              <a:buFont typeface="Wingdings" panose="05000000000000000000" pitchFamily="2" charset="2"/>
              <a:buChar char="§"/>
            </a:pPr>
            <a:r>
              <a:rPr lang="en-US" sz="1333" dirty="0"/>
              <a:t>Monitor and improve factory production efficiency</a:t>
            </a:r>
          </a:p>
          <a:p>
            <a:pPr marL="228594" indent="-228594">
              <a:spcBef>
                <a:spcPts val="400"/>
              </a:spcBef>
              <a:buFont typeface="Wingdings" panose="05000000000000000000" pitchFamily="2" charset="2"/>
              <a:buChar char="§"/>
            </a:pPr>
            <a:r>
              <a:rPr lang="en-US" sz="1333" dirty="0"/>
              <a:t>Monitor and identify production line constraints</a:t>
            </a:r>
          </a:p>
          <a:p>
            <a:pPr marL="228594" indent="-228594">
              <a:spcBef>
                <a:spcPts val="400"/>
              </a:spcBef>
              <a:buFont typeface="Wingdings" panose="05000000000000000000" pitchFamily="2" charset="2"/>
              <a:buChar char="§"/>
            </a:pPr>
            <a:r>
              <a:rPr lang="en-US" sz="1333" dirty="0"/>
              <a:t>Monitor worker safety </a:t>
            </a:r>
          </a:p>
        </p:txBody>
      </p:sp>
      <p:pic>
        <p:nvPicPr>
          <p:cNvPr id="12" name="Picture 11"/>
          <p:cNvPicPr/>
          <p:nvPr/>
        </p:nvPicPr>
        <p:blipFill rotWithShape="1">
          <a:blip r:embed="rId5" cstate="print">
            <a:extLst>
              <a:ext uri="{28A0092B-C50C-407E-A947-70E740481C1C}">
                <a14:useLocalDpi xmlns:a14="http://schemas.microsoft.com/office/drawing/2010/main"/>
              </a:ext>
            </a:extLst>
          </a:blip>
          <a:srcRect t="15909" b="15154"/>
          <a:stretch/>
        </p:blipFill>
        <p:spPr>
          <a:xfrm>
            <a:off x="8090311" y="2374837"/>
            <a:ext cx="3550772" cy="1361411"/>
          </a:xfrm>
          <a:prstGeom prst="rect">
            <a:avLst/>
          </a:prstGeom>
        </p:spPr>
      </p:pic>
    </p:spTree>
    <p:extLst>
      <p:ext uri="{BB962C8B-B14F-4D97-AF65-F5344CB8AC3E}">
        <p14:creationId xmlns:p14="http://schemas.microsoft.com/office/powerpoint/2010/main" val="209499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A65BDD-E095-4059-91E9-7A17B60D3256}"/>
              </a:ext>
            </a:extLst>
          </p:cNvPr>
          <p:cNvSpPr>
            <a:spLocks noGrp="1"/>
          </p:cNvSpPr>
          <p:nvPr>
            <p:ph idx="14"/>
          </p:nvPr>
        </p:nvSpPr>
        <p:spPr>
          <a:xfrm>
            <a:off x="471949" y="1210429"/>
            <a:ext cx="5522451" cy="4628275"/>
          </a:xfrm>
        </p:spPr>
        <p:txBody>
          <a:bodyPr/>
          <a:lstStyle/>
          <a:p>
            <a:r>
              <a:rPr lang="en-US" sz="3733" dirty="0">
                <a:solidFill>
                  <a:schemeClr val="accent3"/>
                </a:solidFill>
                <a:latin typeface="+mj-lt"/>
              </a:rPr>
              <a:t>VIDEO Ingestion Services</a:t>
            </a:r>
          </a:p>
          <a:p>
            <a:pPr marL="380990" indent="-380990">
              <a:buFont typeface="Arial" panose="020B0604020202020204" pitchFamily="34" charset="0"/>
              <a:buChar char="•"/>
            </a:pPr>
            <a:r>
              <a:rPr lang="en-US" sz="1867" dirty="0" err="1"/>
              <a:t>ia_video_ingestion</a:t>
            </a:r>
            <a:r>
              <a:rPr lang="en-US" sz="1867" dirty="0"/>
              <a:t> – this service is responsible for initializing the video input sources, which may be streaming RTSP sources (like a RTSP camera) or video files may be used as a source.</a:t>
            </a:r>
          </a:p>
          <a:p>
            <a:pPr marL="380990" indent="-380990">
              <a:buFont typeface="Arial" panose="020B0604020202020204" pitchFamily="34" charset="0"/>
              <a:buChar char="•"/>
            </a:pPr>
            <a:r>
              <a:rPr lang="en-US" sz="1867" dirty="0" err="1"/>
              <a:t>ia_imagestore</a:t>
            </a:r>
            <a:r>
              <a:rPr lang="en-US" sz="1867" dirty="0"/>
              <a:t> – responsible for storing select frames of the video input</a:t>
            </a:r>
          </a:p>
          <a:p>
            <a:pPr marL="380990" indent="-380990">
              <a:buFont typeface="Arial" panose="020B0604020202020204" pitchFamily="34" charset="0"/>
              <a:buChar char="•"/>
            </a:pPr>
            <a:r>
              <a:rPr lang="en-US" sz="1867" dirty="0" err="1"/>
              <a:t>ia_video</a:t>
            </a:r>
            <a:r>
              <a:rPr lang="en-US" sz="1867" dirty="0"/>
              <a:t>-analytics – responsible for performing inference or other types of analysis on the video frames</a:t>
            </a:r>
          </a:p>
          <a:p>
            <a:pPr marL="609585" lvl="1" indent="-380990">
              <a:buFont typeface="Arial" panose="020B0604020202020204" pitchFamily="34" charset="0"/>
              <a:buChar char="•"/>
            </a:pPr>
            <a:endParaRPr lang="en-US" sz="1867" dirty="0"/>
          </a:p>
          <a:p>
            <a:pPr marL="609585" indent="-609585">
              <a:buFont typeface="Arial" panose="020B0604020202020204" pitchFamily="34" charset="0"/>
              <a:buChar char="•"/>
            </a:pPr>
            <a:endParaRPr lang="en-US" sz="3733" dirty="0">
              <a:solidFill>
                <a:schemeClr val="accent3"/>
              </a:solidFill>
              <a:latin typeface="+mj-lt"/>
            </a:endParaRPr>
          </a:p>
        </p:txBody>
      </p:sp>
      <p:sp>
        <p:nvSpPr>
          <p:cNvPr id="11" name="Content Placeholder 10">
            <a:extLst>
              <a:ext uri="{FF2B5EF4-FFF2-40B4-BE49-F238E27FC236}">
                <a16:creationId xmlns:a16="http://schemas.microsoft.com/office/drawing/2014/main" id="{AA139C22-BCDD-473C-82B4-FF7DBEBD4D1D}"/>
              </a:ext>
            </a:extLst>
          </p:cNvPr>
          <p:cNvSpPr>
            <a:spLocks noGrp="1"/>
          </p:cNvSpPr>
          <p:nvPr>
            <p:ph idx="15"/>
          </p:nvPr>
        </p:nvSpPr>
        <p:spPr>
          <a:xfrm>
            <a:off x="6197600" y="1210429"/>
            <a:ext cx="5522451" cy="4628275"/>
          </a:xfrm>
        </p:spPr>
        <p:txBody>
          <a:bodyPr/>
          <a:lstStyle/>
          <a:p>
            <a:r>
              <a:rPr lang="en-US" sz="3733" dirty="0">
                <a:solidFill>
                  <a:schemeClr val="accent3"/>
                </a:solidFill>
                <a:latin typeface="+mj-lt"/>
              </a:rPr>
              <a:t>Point Data Ingestion</a:t>
            </a:r>
          </a:p>
          <a:p>
            <a:pPr marL="380990" indent="-380990">
              <a:buFont typeface="Arial" panose="020B0604020202020204" pitchFamily="34" charset="0"/>
              <a:buChar char="•"/>
            </a:pPr>
            <a:r>
              <a:rPr lang="en-US" sz="1867" dirty="0" err="1"/>
              <a:t>ia_telegraf</a:t>
            </a:r>
            <a:r>
              <a:rPr lang="en-US" sz="1867" dirty="0"/>
              <a:t> – responsible for collecting point data and sending it to the database</a:t>
            </a:r>
          </a:p>
          <a:p>
            <a:pPr marL="380990" indent="-380990">
              <a:buFont typeface="Arial" panose="020B0604020202020204" pitchFamily="34" charset="0"/>
              <a:buChar char="•"/>
            </a:pPr>
            <a:r>
              <a:rPr lang="en-US" sz="1867" dirty="0" err="1"/>
              <a:t>ia_data_analytics</a:t>
            </a:r>
            <a:r>
              <a:rPr lang="en-US" sz="1867" dirty="0"/>
              <a:t> – responsible for classifying the readings and sending alerts and monitoring to external applications</a:t>
            </a:r>
            <a:endParaRPr lang="en-US" sz="3733" dirty="0">
              <a:solidFill>
                <a:schemeClr val="accent3"/>
              </a:solidFill>
              <a:latin typeface="+mj-lt"/>
            </a:endParaRPr>
          </a:p>
        </p:txBody>
      </p:sp>
      <p:sp>
        <p:nvSpPr>
          <p:cNvPr id="10" name="Text Placeholder 9">
            <a:extLst>
              <a:ext uri="{FF2B5EF4-FFF2-40B4-BE49-F238E27FC236}">
                <a16:creationId xmlns:a16="http://schemas.microsoft.com/office/drawing/2014/main" id="{219808C4-0C08-43F8-94AC-E2396CE05FC2}"/>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ABA0B7BF-2D33-4B99-B0BF-D3B23AD72357}"/>
              </a:ext>
            </a:extLst>
          </p:cNvPr>
          <p:cNvSpPr>
            <a:spLocks noGrp="1"/>
          </p:cNvSpPr>
          <p:nvPr>
            <p:ph type="sldNum" sz="quarter" idx="16"/>
          </p:nvPr>
        </p:nvSpPr>
        <p:spPr>
          <a:xfrm>
            <a:off x="15730389" y="8764905"/>
            <a:ext cx="81754" cy="164212"/>
          </a:xfrm>
        </p:spPr>
        <p:txBody>
          <a:bodyPr/>
          <a:lstStyle/>
          <a:p>
            <a:pPr defTabSz="609585" eaLnBrk="0" fontAlgn="base" hangingPunct="0">
              <a:spcBef>
                <a:spcPct val="50000"/>
              </a:spcBef>
              <a:spcAft>
                <a:spcPct val="0"/>
              </a:spcAft>
            </a:pPr>
            <a:fld id="{FD44707B-D922-47D5-BD24-D96E91B70543}" type="slidenum">
              <a:rPr lang="en-US">
                <a:latin typeface="Intel Clear"/>
              </a:rPr>
              <a:pPr defTabSz="609585" eaLnBrk="0" fontAlgn="base" hangingPunct="0">
                <a:spcBef>
                  <a:spcPct val="50000"/>
                </a:spcBef>
                <a:spcAft>
                  <a:spcPct val="0"/>
                </a:spcAft>
              </a:pPr>
              <a:t>46</a:t>
            </a:fld>
            <a:endParaRPr lang="en-US" dirty="0">
              <a:latin typeface="Intel Clear"/>
            </a:endParaRPr>
          </a:p>
        </p:txBody>
      </p:sp>
      <p:sp>
        <p:nvSpPr>
          <p:cNvPr id="6" name="Title 5">
            <a:extLst>
              <a:ext uri="{FF2B5EF4-FFF2-40B4-BE49-F238E27FC236}">
                <a16:creationId xmlns:a16="http://schemas.microsoft.com/office/drawing/2014/main" id="{F38AB976-ABD7-4DF5-A86E-DBB5880C5251}"/>
              </a:ext>
            </a:extLst>
          </p:cNvPr>
          <p:cNvSpPr>
            <a:spLocks noGrp="1"/>
          </p:cNvSpPr>
          <p:nvPr>
            <p:ph type="title"/>
          </p:nvPr>
        </p:nvSpPr>
        <p:spPr/>
        <p:txBody>
          <a:bodyPr/>
          <a:lstStyle/>
          <a:p>
            <a:r>
              <a:rPr lang="en-US" dirty="0">
                <a:solidFill>
                  <a:schemeClr val="accent3"/>
                </a:solidFill>
              </a:rPr>
              <a:t>TWO</a:t>
            </a:r>
            <a:r>
              <a:rPr lang="en-US" dirty="0"/>
              <a:t> INGESTION PIPLINES: Video &amp; Point Data</a:t>
            </a:r>
          </a:p>
        </p:txBody>
      </p:sp>
    </p:spTree>
    <p:extLst>
      <p:ext uri="{BB962C8B-B14F-4D97-AF65-F5344CB8AC3E}">
        <p14:creationId xmlns:p14="http://schemas.microsoft.com/office/powerpoint/2010/main" val="270610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3B6F42B-0B6D-4943-8CDD-3D38913330CF}"/>
              </a:ext>
            </a:extLst>
          </p:cNvPr>
          <p:cNvSpPr>
            <a:spLocks noGrp="1"/>
          </p:cNvSpPr>
          <p:nvPr>
            <p:ph type="title"/>
          </p:nvPr>
        </p:nvSpPr>
        <p:spPr/>
        <p:txBody>
          <a:bodyPr/>
          <a:lstStyle/>
          <a:p>
            <a:r>
              <a:rPr lang="en-US" dirty="0"/>
              <a:t>High-level view of industrial edge insights Platform</a:t>
            </a:r>
          </a:p>
        </p:txBody>
      </p:sp>
      <p:sp>
        <p:nvSpPr>
          <p:cNvPr id="4" name="Text Placeholder 3">
            <a:extLst>
              <a:ext uri="{FF2B5EF4-FFF2-40B4-BE49-F238E27FC236}">
                <a16:creationId xmlns:a16="http://schemas.microsoft.com/office/drawing/2014/main" id="{D4A23356-2000-46D9-97B5-B663E996693D}"/>
              </a:ext>
            </a:extLst>
          </p:cNvPr>
          <p:cNvSpPr>
            <a:spLocks noGrp="1"/>
          </p:cNvSpPr>
          <p:nvPr>
            <p:ph type="body" sz="quarter" idx="13"/>
          </p:nvPr>
        </p:nvSpPr>
        <p:spPr>
          <a:xfrm>
            <a:off x="471950" y="6185035"/>
            <a:ext cx="11248101" cy="222305"/>
          </a:xfrm>
        </p:spPr>
        <p:txBody>
          <a:bodyPr/>
          <a:lstStyle/>
          <a:p>
            <a:r>
              <a:rPr lang="en-US" dirty="0"/>
              <a:t>*Other names and brands may be claimed as the property of others. </a:t>
            </a:r>
          </a:p>
        </p:txBody>
      </p:sp>
      <p:sp>
        <p:nvSpPr>
          <p:cNvPr id="3" name="Slide Number Placeholder 2"/>
          <p:cNvSpPr>
            <a:spLocks noGrp="1"/>
          </p:cNvSpPr>
          <p:nvPr>
            <p:ph type="sldNum" sz="quarter" idx="14"/>
          </p:nvPr>
        </p:nvSpPr>
        <p:spPr>
          <a:xfrm>
            <a:off x="11797792" y="6553153"/>
            <a:ext cx="163506" cy="164212"/>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47</a:t>
            </a:fld>
            <a:endParaRPr lang="en-US" dirty="0"/>
          </a:p>
        </p:txBody>
      </p:sp>
      <p:sp>
        <p:nvSpPr>
          <p:cNvPr id="60" name="Rectangle 59">
            <a:extLst>
              <a:ext uri="{FF2B5EF4-FFF2-40B4-BE49-F238E27FC236}">
                <a16:creationId xmlns:a16="http://schemas.microsoft.com/office/drawing/2014/main" id="{8F289D22-74EF-4AA0-9B7E-75C609C5F343}"/>
              </a:ext>
            </a:extLst>
          </p:cNvPr>
          <p:cNvSpPr/>
          <p:nvPr/>
        </p:nvSpPr>
        <p:spPr>
          <a:xfrm>
            <a:off x="471950" y="1059780"/>
            <a:ext cx="11248101" cy="50945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60">
            <a:extLst>
              <a:ext uri="{FF2B5EF4-FFF2-40B4-BE49-F238E27FC236}">
                <a16:creationId xmlns:a16="http://schemas.microsoft.com/office/drawing/2014/main" id="{806CE55B-77E2-4113-ABF7-DEF18DC036F0}"/>
              </a:ext>
            </a:extLst>
          </p:cNvPr>
          <p:cNvGrpSpPr/>
          <p:nvPr/>
        </p:nvGrpSpPr>
        <p:grpSpPr>
          <a:xfrm>
            <a:off x="785834" y="1157553"/>
            <a:ext cx="10620333" cy="4754960"/>
            <a:chOff x="353961" y="762764"/>
            <a:chExt cx="8436077" cy="3777019"/>
          </a:xfrm>
        </p:grpSpPr>
        <p:sp>
          <p:nvSpPr>
            <p:cNvPr id="62" name="Rectangle 61">
              <a:extLst>
                <a:ext uri="{FF2B5EF4-FFF2-40B4-BE49-F238E27FC236}">
                  <a16:creationId xmlns:a16="http://schemas.microsoft.com/office/drawing/2014/main" id="{E94F7AA7-CFBC-4094-B902-0EFA6F47A3BC}"/>
                </a:ext>
              </a:extLst>
            </p:cNvPr>
            <p:cNvSpPr/>
            <p:nvPr/>
          </p:nvSpPr>
          <p:spPr>
            <a:xfrm>
              <a:off x="353961" y="3222920"/>
              <a:ext cx="8354999" cy="470947"/>
            </a:xfrm>
            <a:prstGeom prst="rect">
              <a:avLst/>
            </a:prstGeom>
            <a:solidFill>
              <a:schemeClr val="bg2">
                <a:alpha val="9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tIns="121920" rtlCol="0" anchor="ctr"/>
            <a:lstStyle/>
            <a:p>
              <a:pPr>
                <a:lnSpc>
                  <a:spcPct val="70000"/>
                </a:lnSpc>
              </a:pPr>
              <a:r>
                <a:rPr lang="en-US" sz="2667" dirty="0">
                  <a:latin typeface="+mj-lt"/>
                </a:rPr>
                <a:t>OS LAYER</a:t>
              </a:r>
            </a:p>
          </p:txBody>
        </p:sp>
        <p:sp>
          <p:nvSpPr>
            <p:cNvPr id="63" name="Rectangle 62">
              <a:extLst>
                <a:ext uri="{FF2B5EF4-FFF2-40B4-BE49-F238E27FC236}">
                  <a16:creationId xmlns:a16="http://schemas.microsoft.com/office/drawing/2014/main" id="{89161D62-87CB-40AC-B55A-6A5FBBE7C75E}"/>
                </a:ext>
              </a:extLst>
            </p:cNvPr>
            <p:cNvSpPr/>
            <p:nvPr/>
          </p:nvSpPr>
          <p:spPr>
            <a:xfrm>
              <a:off x="353964" y="961085"/>
              <a:ext cx="8353874" cy="2225199"/>
            </a:xfrm>
            <a:prstGeom prst="rect">
              <a:avLst/>
            </a:prstGeom>
            <a:solidFill>
              <a:schemeClr val="bg2">
                <a:alpha val="9000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a:p>
          </p:txBody>
        </p:sp>
        <p:sp>
          <p:nvSpPr>
            <p:cNvPr id="64" name="Rectangle 63">
              <a:extLst>
                <a:ext uri="{FF2B5EF4-FFF2-40B4-BE49-F238E27FC236}">
                  <a16:creationId xmlns:a16="http://schemas.microsoft.com/office/drawing/2014/main" id="{D4F2FC36-0B63-4374-8CBF-052F8BF97C9E}"/>
                </a:ext>
              </a:extLst>
            </p:cNvPr>
            <p:cNvSpPr/>
            <p:nvPr/>
          </p:nvSpPr>
          <p:spPr>
            <a:xfrm>
              <a:off x="353962" y="1435881"/>
              <a:ext cx="1120419" cy="1275610"/>
            </a:xfrm>
            <a:prstGeom prst="rect">
              <a:avLst/>
            </a:prstGeom>
          </p:spPr>
          <p:txBody>
            <a:bodyPr wrap="square" tIns="121920" anchor="ctr" anchorCtr="0">
              <a:spAutoFit/>
            </a:bodyPr>
            <a:lstStyle/>
            <a:p>
              <a:pPr>
                <a:lnSpc>
                  <a:spcPct val="70000"/>
                </a:lnSpc>
              </a:pPr>
              <a:r>
                <a:rPr lang="en-US" sz="2667" dirty="0">
                  <a:latin typeface="+mj-lt"/>
                </a:rPr>
                <a:t>Intel’s industrial edge insights software </a:t>
              </a:r>
            </a:p>
          </p:txBody>
        </p:sp>
        <p:sp>
          <p:nvSpPr>
            <p:cNvPr id="65" name="Rectangle 64">
              <a:extLst>
                <a:ext uri="{FF2B5EF4-FFF2-40B4-BE49-F238E27FC236}">
                  <a16:creationId xmlns:a16="http://schemas.microsoft.com/office/drawing/2014/main" id="{A10510C8-E1C1-4A4D-AB86-A68375922F11}"/>
                </a:ext>
              </a:extLst>
            </p:cNvPr>
            <p:cNvSpPr/>
            <p:nvPr/>
          </p:nvSpPr>
          <p:spPr>
            <a:xfrm>
              <a:off x="353962" y="3730504"/>
              <a:ext cx="8354999" cy="809279"/>
            </a:xfrm>
            <a:prstGeom prst="rect">
              <a:avLst/>
            </a:prstGeom>
            <a:solidFill>
              <a:schemeClr val="bg2">
                <a:alpha val="9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21920" rtlCol="0" anchor="ctr"/>
            <a:lstStyle/>
            <a:p>
              <a:pPr>
                <a:lnSpc>
                  <a:spcPct val="70000"/>
                </a:lnSpc>
              </a:pPr>
              <a:r>
                <a:rPr lang="en-US" sz="2667" dirty="0">
                  <a:latin typeface="+mj-lt"/>
                </a:rPr>
                <a:t>INTEL </a:t>
              </a:r>
              <a:br>
                <a:rPr lang="en-US" sz="2667" dirty="0">
                  <a:latin typeface="+mj-lt"/>
                </a:rPr>
              </a:br>
              <a:r>
                <a:rPr lang="en-US" sz="2667" dirty="0">
                  <a:latin typeface="+mj-lt"/>
                </a:rPr>
                <a:t>SILICON</a:t>
              </a:r>
            </a:p>
          </p:txBody>
        </p:sp>
        <p:sp>
          <p:nvSpPr>
            <p:cNvPr id="66" name="TextBox 65">
              <a:extLst>
                <a:ext uri="{FF2B5EF4-FFF2-40B4-BE49-F238E27FC236}">
                  <a16:creationId xmlns:a16="http://schemas.microsoft.com/office/drawing/2014/main" id="{16025DD6-8A93-4359-823E-64313231E5F3}"/>
                </a:ext>
              </a:extLst>
            </p:cNvPr>
            <p:cNvSpPr txBox="1"/>
            <p:nvPr/>
          </p:nvSpPr>
          <p:spPr>
            <a:xfrm>
              <a:off x="3816131" y="4203108"/>
              <a:ext cx="1331918" cy="293372"/>
            </a:xfrm>
            <a:prstGeom prst="rect">
              <a:avLst/>
            </a:prstGeom>
            <a:noFill/>
          </p:spPr>
          <p:txBody>
            <a:bodyPr wrap="square" lIns="121920" tIns="60960" rIns="121920" bIns="60960" rtlCol="0">
              <a:spAutoFit/>
            </a:bodyPr>
            <a:lstStyle/>
            <a:p>
              <a:pPr algn="ctr"/>
              <a:r>
                <a:rPr lang="en-US" sz="1600" dirty="0">
                  <a:solidFill>
                    <a:prstClr val="white"/>
                  </a:solidFill>
                  <a:latin typeface="Intel Clear Pro"/>
                </a:rPr>
                <a:t>Accelerators</a:t>
              </a:r>
            </a:p>
          </p:txBody>
        </p:sp>
        <p:sp>
          <p:nvSpPr>
            <p:cNvPr id="67" name="TextBox 66">
              <a:extLst>
                <a:ext uri="{FF2B5EF4-FFF2-40B4-BE49-F238E27FC236}">
                  <a16:creationId xmlns:a16="http://schemas.microsoft.com/office/drawing/2014/main" id="{49C24F30-6F59-4A2B-9F7B-16CCD6FEA913}"/>
                </a:ext>
              </a:extLst>
            </p:cNvPr>
            <p:cNvSpPr txBox="1"/>
            <p:nvPr/>
          </p:nvSpPr>
          <p:spPr>
            <a:xfrm>
              <a:off x="6359796" y="4203108"/>
              <a:ext cx="1266808" cy="293372"/>
            </a:xfrm>
            <a:prstGeom prst="rect">
              <a:avLst/>
            </a:prstGeom>
            <a:noFill/>
          </p:spPr>
          <p:txBody>
            <a:bodyPr wrap="square" lIns="121920" tIns="60960" rIns="121920" bIns="60960" rtlCol="0">
              <a:spAutoFit/>
            </a:bodyPr>
            <a:lstStyle>
              <a:defPPr>
                <a:defRPr lang="en-US"/>
              </a:defPPr>
              <a:lvl1pPr algn="ctr">
                <a:defRPr sz="1000">
                  <a:solidFill>
                    <a:schemeClr val="bg1">
                      <a:lumMod val="95000"/>
                    </a:schemeClr>
                  </a:solidFill>
                </a:defRPr>
              </a:lvl1pPr>
            </a:lstStyle>
            <a:p>
              <a:r>
                <a:rPr lang="en-US" sz="1600" dirty="0">
                  <a:solidFill>
                    <a:prstClr val="white"/>
                  </a:solidFill>
                  <a:latin typeface="Intel Clear Pro"/>
                </a:rPr>
                <a:t>Connectivity</a:t>
              </a:r>
            </a:p>
          </p:txBody>
        </p:sp>
        <p:pic>
          <p:nvPicPr>
            <p:cNvPr id="68" name="Picture 67">
              <a:extLst>
                <a:ext uri="{FF2B5EF4-FFF2-40B4-BE49-F238E27FC236}">
                  <a16:creationId xmlns:a16="http://schemas.microsoft.com/office/drawing/2014/main" id="{4108E313-07D3-4FD7-8215-E61489AE54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95051" y="3891572"/>
              <a:ext cx="596300" cy="339020"/>
            </a:xfrm>
            <a:prstGeom prst="rect">
              <a:avLst/>
            </a:prstGeom>
          </p:spPr>
        </p:pic>
        <p:sp>
          <p:nvSpPr>
            <p:cNvPr id="69" name="TextBox 68">
              <a:extLst>
                <a:ext uri="{FF2B5EF4-FFF2-40B4-BE49-F238E27FC236}">
                  <a16:creationId xmlns:a16="http://schemas.microsoft.com/office/drawing/2014/main" id="{2486F774-585E-4820-B434-436BCA7B4D2B}"/>
                </a:ext>
              </a:extLst>
            </p:cNvPr>
            <p:cNvSpPr txBox="1"/>
            <p:nvPr/>
          </p:nvSpPr>
          <p:spPr>
            <a:xfrm>
              <a:off x="5401297" y="4203108"/>
              <a:ext cx="883952" cy="293372"/>
            </a:xfrm>
            <a:prstGeom prst="rect">
              <a:avLst/>
            </a:prstGeom>
            <a:noFill/>
          </p:spPr>
          <p:txBody>
            <a:bodyPr wrap="square" lIns="121920" tIns="60960" rIns="121920" bIns="60960" rtlCol="0">
              <a:spAutoFit/>
            </a:bodyPr>
            <a:lstStyle/>
            <a:p>
              <a:pPr algn="ctr"/>
              <a:r>
                <a:rPr lang="en-US" sz="1600" dirty="0">
                  <a:solidFill>
                    <a:prstClr val="white"/>
                  </a:solidFill>
                  <a:latin typeface="Intel Clear Pro"/>
                </a:rPr>
                <a:t>Storage</a:t>
              </a:r>
            </a:p>
          </p:txBody>
        </p:sp>
        <p:grpSp>
          <p:nvGrpSpPr>
            <p:cNvPr id="70" name="Group 69">
              <a:extLst>
                <a:ext uri="{FF2B5EF4-FFF2-40B4-BE49-F238E27FC236}">
                  <a16:creationId xmlns:a16="http://schemas.microsoft.com/office/drawing/2014/main" id="{AF403B40-2547-4535-87DE-D35D7C74331B}"/>
                </a:ext>
              </a:extLst>
            </p:cNvPr>
            <p:cNvGrpSpPr/>
            <p:nvPr/>
          </p:nvGrpSpPr>
          <p:grpSpPr>
            <a:xfrm>
              <a:off x="3801709" y="3800824"/>
              <a:ext cx="1360762" cy="429768"/>
              <a:chOff x="3470303" y="3810017"/>
              <a:chExt cx="1360762" cy="429768"/>
            </a:xfrm>
          </p:grpSpPr>
          <p:pic>
            <p:nvPicPr>
              <p:cNvPr id="161" name="Picture 160">
                <a:extLst>
                  <a:ext uri="{FF2B5EF4-FFF2-40B4-BE49-F238E27FC236}">
                    <a16:creationId xmlns:a16="http://schemas.microsoft.com/office/drawing/2014/main" id="{B163D578-E6B1-4070-949D-41FE13FF3A44}"/>
                  </a:ext>
                </a:extLst>
              </p:cNvPr>
              <p:cNvPicPr>
                <a:picLocks/>
              </p:cNvPicPr>
              <p:nvPr/>
            </p:nvPicPr>
            <p:blipFill>
              <a:blip r:embed="rId4" cstate="print">
                <a:extLst>
                  <a:ext uri="{28A0092B-C50C-407E-A947-70E740481C1C}">
                    <a14:useLocalDpi xmlns:a14="http://schemas.microsoft.com/office/drawing/2010/main"/>
                  </a:ext>
                </a:extLst>
              </a:blip>
              <a:stretch>
                <a:fillRect/>
              </a:stretch>
            </p:blipFill>
            <p:spPr>
              <a:xfrm>
                <a:off x="3470303" y="3810017"/>
                <a:ext cx="429768" cy="429768"/>
              </a:xfrm>
              <a:prstGeom prst="rect">
                <a:avLst/>
              </a:prstGeom>
              <a:noFill/>
              <a:ln>
                <a:noFill/>
              </a:ln>
            </p:spPr>
          </p:pic>
          <p:pic>
            <p:nvPicPr>
              <p:cNvPr id="162" name="Picture 161">
                <a:extLst>
                  <a:ext uri="{FF2B5EF4-FFF2-40B4-BE49-F238E27FC236}">
                    <a16:creationId xmlns:a16="http://schemas.microsoft.com/office/drawing/2014/main" id="{1ED1C5A1-AE9E-41DD-ACBA-D9989CB8A6C0}"/>
                  </a:ext>
                </a:extLst>
              </p:cNvPr>
              <p:cNvPicPr>
                <a:picLocks/>
              </p:cNvPicPr>
              <p:nvPr/>
            </p:nvPicPr>
            <p:blipFill>
              <a:blip r:embed="rId5" cstate="print">
                <a:extLst>
                  <a:ext uri="{28A0092B-C50C-407E-A947-70E740481C1C}">
                    <a14:useLocalDpi xmlns:a14="http://schemas.microsoft.com/office/drawing/2010/main"/>
                  </a:ext>
                </a:extLst>
              </a:blip>
              <a:stretch>
                <a:fillRect/>
              </a:stretch>
            </p:blipFill>
            <p:spPr>
              <a:xfrm>
                <a:off x="3935800" y="3810017"/>
                <a:ext cx="429768" cy="429768"/>
              </a:xfrm>
              <a:prstGeom prst="rect">
                <a:avLst/>
              </a:prstGeom>
              <a:noFill/>
              <a:ln>
                <a:noFill/>
              </a:ln>
            </p:spPr>
          </p:pic>
          <p:pic>
            <p:nvPicPr>
              <p:cNvPr id="163" name="Picture 1" descr="image001">
                <a:extLst>
                  <a:ext uri="{FF2B5EF4-FFF2-40B4-BE49-F238E27FC236}">
                    <a16:creationId xmlns:a16="http://schemas.microsoft.com/office/drawing/2014/main" id="{7DFC6EAA-FD95-48CC-850D-1161B40CAC6C}"/>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01297" y="3810017"/>
                <a:ext cx="429768" cy="42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 name="Group 70">
              <a:extLst>
                <a:ext uri="{FF2B5EF4-FFF2-40B4-BE49-F238E27FC236}">
                  <a16:creationId xmlns:a16="http://schemas.microsoft.com/office/drawing/2014/main" id="{587AED31-3D21-4CAA-ADBB-F7B6886E2B35}"/>
                </a:ext>
              </a:extLst>
            </p:cNvPr>
            <p:cNvGrpSpPr/>
            <p:nvPr/>
          </p:nvGrpSpPr>
          <p:grpSpPr>
            <a:xfrm>
              <a:off x="5068294" y="3758518"/>
              <a:ext cx="1291503" cy="507412"/>
              <a:chOff x="4834934" y="3780188"/>
              <a:chExt cx="1291503" cy="507412"/>
            </a:xfrm>
          </p:grpSpPr>
          <p:pic>
            <p:nvPicPr>
              <p:cNvPr id="159" name="Picture 158">
                <a:extLst>
                  <a:ext uri="{FF2B5EF4-FFF2-40B4-BE49-F238E27FC236}">
                    <a16:creationId xmlns:a16="http://schemas.microsoft.com/office/drawing/2014/main" id="{9767D0AA-F6BC-4550-89F0-D7B93061D61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64380" y="3810802"/>
                <a:ext cx="662057" cy="441460"/>
              </a:xfrm>
              <a:prstGeom prst="rect">
                <a:avLst/>
              </a:prstGeom>
            </p:spPr>
          </p:pic>
          <p:pic>
            <p:nvPicPr>
              <p:cNvPr id="160" name="Picture 159">
                <a:extLst>
                  <a:ext uri="{FF2B5EF4-FFF2-40B4-BE49-F238E27FC236}">
                    <a16:creationId xmlns:a16="http://schemas.microsoft.com/office/drawing/2014/main" id="{EE70890B-365C-4C7C-9756-857DA27C79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34934" y="3780188"/>
                <a:ext cx="902066" cy="507412"/>
              </a:xfrm>
              <a:prstGeom prst="rect">
                <a:avLst/>
              </a:prstGeom>
            </p:spPr>
          </p:pic>
        </p:grpSp>
        <p:pic>
          <p:nvPicPr>
            <p:cNvPr id="72" name="Picture 71">
              <a:extLst>
                <a:ext uri="{FF2B5EF4-FFF2-40B4-BE49-F238E27FC236}">
                  <a16:creationId xmlns:a16="http://schemas.microsoft.com/office/drawing/2014/main" id="{6A317408-B3AE-4060-B31D-68F0B2227D5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398527" y="3800910"/>
              <a:ext cx="790080" cy="528536"/>
            </a:xfrm>
            <a:prstGeom prst="rect">
              <a:avLst/>
            </a:prstGeom>
          </p:spPr>
        </p:pic>
        <p:sp>
          <p:nvSpPr>
            <p:cNvPr id="73" name="TextBox 72">
              <a:extLst>
                <a:ext uri="{FF2B5EF4-FFF2-40B4-BE49-F238E27FC236}">
                  <a16:creationId xmlns:a16="http://schemas.microsoft.com/office/drawing/2014/main" id="{9108E42A-17C7-4E2B-8B39-1CE8A62045B1}"/>
                </a:ext>
              </a:extLst>
            </p:cNvPr>
            <p:cNvSpPr txBox="1"/>
            <p:nvPr/>
          </p:nvSpPr>
          <p:spPr>
            <a:xfrm>
              <a:off x="7538121" y="4203108"/>
              <a:ext cx="521932" cy="293372"/>
            </a:xfrm>
            <a:prstGeom prst="rect">
              <a:avLst/>
            </a:prstGeom>
            <a:noFill/>
          </p:spPr>
          <p:txBody>
            <a:bodyPr wrap="square" lIns="121920" tIns="60960" rIns="121920" bIns="60960" rtlCol="0">
              <a:spAutoFit/>
            </a:bodyPr>
            <a:lstStyle>
              <a:defPPr>
                <a:defRPr lang="en-US"/>
              </a:defPPr>
              <a:lvl1pPr algn="ctr">
                <a:defRPr sz="1000">
                  <a:solidFill>
                    <a:schemeClr val="bg1">
                      <a:lumMod val="95000"/>
                    </a:schemeClr>
                  </a:solidFill>
                </a:defRPr>
              </a:lvl1pPr>
            </a:lstStyle>
            <a:p>
              <a:r>
                <a:rPr lang="en-US" sz="1600" dirty="0">
                  <a:solidFill>
                    <a:prstClr val="white"/>
                  </a:solidFill>
                  <a:latin typeface="Intel Clear Pro"/>
                </a:rPr>
                <a:t>GPU</a:t>
              </a:r>
            </a:p>
          </p:txBody>
        </p:sp>
        <p:sp>
          <p:nvSpPr>
            <p:cNvPr id="74" name="TextBox 73">
              <a:extLst>
                <a:ext uri="{FF2B5EF4-FFF2-40B4-BE49-F238E27FC236}">
                  <a16:creationId xmlns:a16="http://schemas.microsoft.com/office/drawing/2014/main" id="{23D22E88-0F91-4992-873F-D10BC8127B07}"/>
                </a:ext>
              </a:extLst>
            </p:cNvPr>
            <p:cNvSpPr txBox="1"/>
            <p:nvPr/>
          </p:nvSpPr>
          <p:spPr>
            <a:xfrm>
              <a:off x="2563745" y="4203108"/>
              <a:ext cx="659966" cy="293372"/>
            </a:xfrm>
            <a:prstGeom prst="rect">
              <a:avLst/>
            </a:prstGeom>
            <a:noFill/>
          </p:spPr>
          <p:txBody>
            <a:bodyPr wrap="square" lIns="121920" tIns="60960" rIns="121920" bIns="60960" rtlCol="0">
              <a:spAutoFit/>
            </a:bodyPr>
            <a:lstStyle/>
            <a:p>
              <a:pPr algn="ctr"/>
              <a:r>
                <a:rPr lang="en-US" sz="1600" dirty="0">
                  <a:solidFill>
                    <a:prstClr val="white"/>
                  </a:solidFill>
                  <a:latin typeface="Intel Clear Pro"/>
                </a:rPr>
                <a:t>CPUs</a:t>
              </a:r>
            </a:p>
          </p:txBody>
        </p:sp>
        <p:pic>
          <p:nvPicPr>
            <p:cNvPr id="75" name="Picture 74">
              <a:extLst>
                <a:ext uri="{FF2B5EF4-FFF2-40B4-BE49-F238E27FC236}">
                  <a16:creationId xmlns:a16="http://schemas.microsoft.com/office/drawing/2014/main" id="{F2D095B3-1C83-4F8E-B54D-D0599B5177A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132279" y="3850662"/>
              <a:ext cx="374430" cy="379930"/>
            </a:xfrm>
            <a:prstGeom prst="rect">
              <a:avLst/>
            </a:prstGeom>
          </p:spPr>
        </p:pic>
        <p:sp>
          <p:nvSpPr>
            <p:cNvPr id="76" name="TextBox 75">
              <a:extLst>
                <a:ext uri="{FF2B5EF4-FFF2-40B4-BE49-F238E27FC236}">
                  <a16:creationId xmlns:a16="http://schemas.microsoft.com/office/drawing/2014/main" id="{B2DBA979-B3C9-4BBD-823F-B06074EC50DB}"/>
                </a:ext>
              </a:extLst>
            </p:cNvPr>
            <p:cNvSpPr txBox="1"/>
            <p:nvPr/>
          </p:nvSpPr>
          <p:spPr>
            <a:xfrm>
              <a:off x="7911814" y="4203108"/>
              <a:ext cx="878224" cy="293372"/>
            </a:xfrm>
            <a:prstGeom prst="rect">
              <a:avLst/>
            </a:prstGeom>
            <a:noFill/>
          </p:spPr>
          <p:txBody>
            <a:bodyPr wrap="square" lIns="121920" tIns="60960" rIns="121920" bIns="60960" rtlCol="0">
              <a:spAutoFit/>
            </a:bodyPr>
            <a:lstStyle/>
            <a:p>
              <a:pPr algn="ctr" defTabSz="609546"/>
              <a:r>
                <a:rPr lang="en-US" sz="1600" dirty="0">
                  <a:solidFill>
                    <a:prstClr val="white"/>
                  </a:solidFill>
                  <a:latin typeface="Intel Clear Pro"/>
                </a:rPr>
                <a:t>Real time</a:t>
              </a:r>
            </a:p>
          </p:txBody>
        </p:sp>
        <p:sp>
          <p:nvSpPr>
            <p:cNvPr id="127" name="Rectangle 126">
              <a:extLst>
                <a:ext uri="{FF2B5EF4-FFF2-40B4-BE49-F238E27FC236}">
                  <a16:creationId xmlns:a16="http://schemas.microsoft.com/office/drawing/2014/main" id="{75BA5217-BAF4-43C1-B5CB-A3D46C8B3D5B}"/>
                </a:ext>
              </a:extLst>
            </p:cNvPr>
            <p:cNvSpPr/>
            <p:nvPr/>
          </p:nvSpPr>
          <p:spPr>
            <a:xfrm>
              <a:off x="1637906" y="1574431"/>
              <a:ext cx="1301078" cy="828318"/>
            </a:xfrm>
            <a:prstGeom prst="rect">
              <a:avLst/>
            </a:prstGeom>
            <a:solidFill>
              <a:schemeClr val="accent4"/>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t>Time Series Data Ingest/Egress with flexible Industrial protocol support </a:t>
              </a:r>
            </a:p>
            <a:p>
              <a:pPr algn="ctr"/>
              <a:r>
                <a:rPr lang="en-US" sz="1067" dirty="0"/>
                <a:t>(</a:t>
              </a:r>
              <a:r>
                <a:rPr lang="en-US" sz="1067" dirty="0" err="1"/>
                <a:t>Telegraf</a:t>
              </a:r>
              <a:r>
                <a:rPr lang="en-US" sz="1067" dirty="0"/>
                <a:t>*)</a:t>
              </a:r>
            </a:p>
          </p:txBody>
        </p:sp>
        <p:sp>
          <p:nvSpPr>
            <p:cNvPr id="128" name="Rectangle 127">
              <a:extLst>
                <a:ext uri="{FF2B5EF4-FFF2-40B4-BE49-F238E27FC236}">
                  <a16:creationId xmlns:a16="http://schemas.microsoft.com/office/drawing/2014/main" id="{649A7023-7CA1-4F6C-9641-39B9262B54CD}"/>
                </a:ext>
              </a:extLst>
            </p:cNvPr>
            <p:cNvSpPr/>
            <p:nvPr/>
          </p:nvSpPr>
          <p:spPr>
            <a:xfrm>
              <a:off x="1637906" y="2439320"/>
              <a:ext cx="1301078" cy="594577"/>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t>Video Data Ingestion with Video Decode</a:t>
              </a:r>
            </a:p>
            <a:p>
              <a:pPr algn="ctr"/>
              <a:r>
                <a:rPr lang="en-US" sz="1067" dirty="0"/>
                <a:t>(Intel® Media SDK)</a:t>
              </a:r>
            </a:p>
          </p:txBody>
        </p:sp>
        <p:sp>
          <p:nvSpPr>
            <p:cNvPr id="129" name="Cylinder 128">
              <a:extLst>
                <a:ext uri="{FF2B5EF4-FFF2-40B4-BE49-F238E27FC236}">
                  <a16:creationId xmlns:a16="http://schemas.microsoft.com/office/drawing/2014/main" id="{33CC3FFF-3633-4597-AF1E-EAACE43CAF4E}"/>
                </a:ext>
              </a:extLst>
            </p:cNvPr>
            <p:cNvSpPr/>
            <p:nvPr/>
          </p:nvSpPr>
          <p:spPr>
            <a:xfrm>
              <a:off x="3444796" y="1574431"/>
              <a:ext cx="866856" cy="692329"/>
            </a:xfrm>
            <a:prstGeom prst="can">
              <a:avLst/>
            </a:prstGeom>
            <a:solidFill>
              <a:schemeClr val="accent4"/>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67" dirty="0"/>
                <a:t>Time Series DB (Influx DB*)</a:t>
              </a:r>
            </a:p>
          </p:txBody>
        </p:sp>
        <p:sp>
          <p:nvSpPr>
            <p:cNvPr id="130" name="Cylinder 129">
              <a:extLst>
                <a:ext uri="{FF2B5EF4-FFF2-40B4-BE49-F238E27FC236}">
                  <a16:creationId xmlns:a16="http://schemas.microsoft.com/office/drawing/2014/main" id="{2F751B16-2BDF-450E-91F0-E319951A809B}"/>
                </a:ext>
              </a:extLst>
            </p:cNvPr>
            <p:cNvSpPr/>
            <p:nvPr/>
          </p:nvSpPr>
          <p:spPr>
            <a:xfrm>
              <a:off x="3444796" y="2341568"/>
              <a:ext cx="866856" cy="692329"/>
            </a:xfrm>
            <a:prstGeom prst="can">
              <a:avLst/>
            </a:prstGeom>
            <a:solidFill>
              <a:schemeClr val="accent4"/>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67" dirty="0"/>
                <a:t>Image DB</a:t>
              </a:r>
            </a:p>
            <a:p>
              <a:pPr algn="ctr"/>
              <a:r>
                <a:rPr lang="en-US" sz="1067" dirty="0"/>
                <a:t>(Redis/</a:t>
              </a:r>
              <a:br>
                <a:rPr lang="en-US" sz="1067" dirty="0"/>
              </a:br>
              <a:r>
                <a:rPr lang="en-US" sz="1067" dirty="0" err="1"/>
                <a:t>MinIO</a:t>
              </a:r>
              <a:r>
                <a:rPr lang="en-US" sz="1067" dirty="0"/>
                <a:t>) *</a:t>
              </a:r>
            </a:p>
          </p:txBody>
        </p:sp>
        <p:sp>
          <p:nvSpPr>
            <p:cNvPr id="131" name="Rectangle 130">
              <a:extLst>
                <a:ext uri="{FF2B5EF4-FFF2-40B4-BE49-F238E27FC236}">
                  <a16:creationId xmlns:a16="http://schemas.microsoft.com/office/drawing/2014/main" id="{81908481-CD23-417D-9977-09645D41052E}"/>
                </a:ext>
              </a:extLst>
            </p:cNvPr>
            <p:cNvSpPr/>
            <p:nvPr/>
          </p:nvSpPr>
          <p:spPr>
            <a:xfrm>
              <a:off x="4514007" y="1964688"/>
              <a:ext cx="1079254" cy="678953"/>
            </a:xfrm>
            <a:prstGeom prst="rect">
              <a:avLst/>
            </a:prstGeom>
            <a:solidFill>
              <a:schemeClr val="accent6"/>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bg2"/>
                  </a:solidFill>
                </a:rPr>
                <a:t>User Defined Event Driven Machine Control Service</a:t>
              </a:r>
            </a:p>
          </p:txBody>
        </p:sp>
        <p:grpSp>
          <p:nvGrpSpPr>
            <p:cNvPr id="132" name="Group 131">
              <a:extLst>
                <a:ext uri="{FF2B5EF4-FFF2-40B4-BE49-F238E27FC236}">
                  <a16:creationId xmlns:a16="http://schemas.microsoft.com/office/drawing/2014/main" id="{DD525410-82D7-4EAD-B9D4-9CB707A36818}"/>
                </a:ext>
              </a:extLst>
            </p:cNvPr>
            <p:cNvGrpSpPr/>
            <p:nvPr/>
          </p:nvGrpSpPr>
          <p:grpSpPr>
            <a:xfrm>
              <a:off x="1475506" y="1080055"/>
              <a:ext cx="4221271" cy="360648"/>
              <a:chOff x="1052663" y="1021613"/>
              <a:chExt cx="4221271" cy="360648"/>
            </a:xfrm>
          </p:grpSpPr>
          <p:sp>
            <p:nvSpPr>
              <p:cNvPr id="157" name="Rectangle 156">
                <a:extLst>
                  <a:ext uri="{FF2B5EF4-FFF2-40B4-BE49-F238E27FC236}">
                    <a16:creationId xmlns:a16="http://schemas.microsoft.com/office/drawing/2014/main" id="{47EC7CA1-B057-48FA-8256-35BBC3B41D6B}"/>
                  </a:ext>
                </a:extLst>
              </p:cNvPr>
              <p:cNvSpPr/>
              <p:nvPr/>
            </p:nvSpPr>
            <p:spPr>
              <a:xfrm>
                <a:off x="1052663" y="1021613"/>
                <a:ext cx="4221271" cy="360648"/>
              </a:xfrm>
              <a:prstGeom prst="rect">
                <a:avLst/>
              </a:prstGeom>
              <a:solidFill>
                <a:schemeClr val="accent6"/>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bg2"/>
                    </a:solidFill>
                  </a:rPr>
                  <a:t>Data Management Service</a:t>
                </a:r>
              </a:p>
            </p:txBody>
          </p:sp>
          <p:sp>
            <p:nvSpPr>
              <p:cNvPr id="158" name="Rectangle 157">
                <a:extLst>
                  <a:ext uri="{FF2B5EF4-FFF2-40B4-BE49-F238E27FC236}">
                    <a16:creationId xmlns:a16="http://schemas.microsoft.com/office/drawing/2014/main" id="{B2DF83D0-996F-49CB-AE90-5EED2E3D5B15}"/>
                  </a:ext>
                </a:extLst>
              </p:cNvPr>
              <p:cNvSpPr/>
              <p:nvPr/>
            </p:nvSpPr>
            <p:spPr>
              <a:xfrm>
                <a:off x="3918486" y="1087364"/>
                <a:ext cx="1301078" cy="229146"/>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dirty="0"/>
                  <a:t>Data agent service</a:t>
                </a:r>
              </a:p>
              <a:p>
                <a:pPr algn="ctr"/>
                <a:r>
                  <a:rPr lang="en-US" sz="667" dirty="0"/>
                  <a:t>(access/query/config)</a:t>
                </a:r>
              </a:p>
            </p:txBody>
          </p:sp>
        </p:grpSp>
        <p:grpSp>
          <p:nvGrpSpPr>
            <p:cNvPr id="133" name="Group 132">
              <a:extLst>
                <a:ext uri="{FF2B5EF4-FFF2-40B4-BE49-F238E27FC236}">
                  <a16:creationId xmlns:a16="http://schemas.microsoft.com/office/drawing/2014/main" id="{A3464B1C-A7EA-4C92-BC49-09D190894E6F}"/>
                </a:ext>
              </a:extLst>
            </p:cNvPr>
            <p:cNvGrpSpPr/>
            <p:nvPr/>
          </p:nvGrpSpPr>
          <p:grpSpPr>
            <a:xfrm>
              <a:off x="5852168" y="1080055"/>
              <a:ext cx="1705392" cy="1987259"/>
              <a:chOff x="3742697" y="1057327"/>
              <a:chExt cx="1705392" cy="1987259"/>
            </a:xfrm>
          </p:grpSpPr>
          <p:sp>
            <p:nvSpPr>
              <p:cNvPr id="150" name="Rectangle 149">
                <a:extLst>
                  <a:ext uri="{FF2B5EF4-FFF2-40B4-BE49-F238E27FC236}">
                    <a16:creationId xmlns:a16="http://schemas.microsoft.com/office/drawing/2014/main" id="{BF264A82-D0DC-486C-8EA3-C0D4376B52E6}"/>
                  </a:ext>
                </a:extLst>
              </p:cNvPr>
              <p:cNvSpPr/>
              <p:nvPr/>
            </p:nvSpPr>
            <p:spPr>
              <a:xfrm>
                <a:off x="3742697" y="1057327"/>
                <a:ext cx="1705392" cy="1987259"/>
              </a:xfrm>
              <a:prstGeom prst="rect">
                <a:avLst/>
              </a:prstGeom>
              <a:solidFill>
                <a:schemeClr val="bg2">
                  <a:alpha val="9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67" b="1" dirty="0"/>
                  <a:t>Data Processing</a:t>
                </a:r>
              </a:p>
            </p:txBody>
          </p:sp>
          <p:sp>
            <p:nvSpPr>
              <p:cNvPr id="151" name="Rectangle 150">
                <a:extLst>
                  <a:ext uri="{FF2B5EF4-FFF2-40B4-BE49-F238E27FC236}">
                    <a16:creationId xmlns:a16="http://schemas.microsoft.com/office/drawing/2014/main" id="{756EC914-CEB3-4CA6-9575-13586F242E7C}"/>
                  </a:ext>
                </a:extLst>
              </p:cNvPr>
              <p:cNvSpPr/>
              <p:nvPr/>
            </p:nvSpPr>
            <p:spPr>
              <a:xfrm>
                <a:off x="3796038" y="1335398"/>
                <a:ext cx="1598710" cy="360648"/>
              </a:xfrm>
              <a:prstGeom prst="rect">
                <a:avLst/>
              </a:prstGeom>
              <a:solidFill>
                <a:schemeClr val="accent6"/>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67" dirty="0">
                    <a:solidFill>
                      <a:schemeClr val="bg2"/>
                    </a:solidFill>
                  </a:rPr>
                  <a:t>User Defined Data Functions</a:t>
                </a:r>
              </a:p>
              <a:p>
                <a:pPr algn="ctr"/>
                <a:r>
                  <a:rPr lang="en-US" sz="1067" dirty="0">
                    <a:solidFill>
                      <a:schemeClr val="bg2"/>
                    </a:solidFill>
                  </a:rPr>
                  <a:t>(</a:t>
                </a:r>
                <a:r>
                  <a:rPr lang="en-US" sz="1067" dirty="0" err="1">
                    <a:solidFill>
                      <a:schemeClr val="bg2"/>
                    </a:solidFill>
                  </a:rPr>
                  <a:t>Kapacitor</a:t>
                </a:r>
                <a:r>
                  <a:rPr lang="en-US" sz="1067" dirty="0">
                    <a:solidFill>
                      <a:schemeClr val="bg2"/>
                    </a:solidFill>
                  </a:rPr>
                  <a:t>*)</a:t>
                </a:r>
              </a:p>
            </p:txBody>
          </p:sp>
          <p:sp>
            <p:nvSpPr>
              <p:cNvPr id="152" name="Rectangle 151">
                <a:extLst>
                  <a:ext uri="{FF2B5EF4-FFF2-40B4-BE49-F238E27FC236}">
                    <a16:creationId xmlns:a16="http://schemas.microsoft.com/office/drawing/2014/main" id="{9DC15046-9D62-4E17-B90F-623D252B83C3}"/>
                  </a:ext>
                </a:extLst>
              </p:cNvPr>
              <p:cNvSpPr/>
              <p:nvPr/>
            </p:nvSpPr>
            <p:spPr>
              <a:xfrm>
                <a:off x="3796038" y="1746963"/>
                <a:ext cx="776496" cy="376686"/>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t>CV lib for Industrial </a:t>
                </a:r>
              </a:p>
            </p:txBody>
          </p:sp>
          <p:sp>
            <p:nvSpPr>
              <p:cNvPr id="153" name="Rectangle 152">
                <a:extLst>
                  <a:ext uri="{FF2B5EF4-FFF2-40B4-BE49-F238E27FC236}">
                    <a16:creationId xmlns:a16="http://schemas.microsoft.com/office/drawing/2014/main" id="{A670667E-DEBB-4C37-97D3-D27019115E19}"/>
                  </a:ext>
                </a:extLst>
              </p:cNvPr>
              <p:cNvSpPr/>
              <p:nvPr/>
            </p:nvSpPr>
            <p:spPr>
              <a:xfrm>
                <a:off x="4618252" y="1746963"/>
                <a:ext cx="776496" cy="376686"/>
              </a:xfrm>
              <a:prstGeom prst="rect">
                <a:avLst/>
              </a:prstGeom>
              <a:solidFill>
                <a:schemeClr val="accent4"/>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sz="933" dirty="0">
                    <a:solidFill>
                      <a:prstClr val="white"/>
                    </a:solidFill>
                    <a:cs typeface="Arial" charset="0"/>
                  </a:rPr>
                  <a:t>Data Visualization</a:t>
                </a:r>
              </a:p>
              <a:p>
                <a:pPr lvl="0" algn="ctr">
                  <a:defRPr/>
                </a:pPr>
                <a:r>
                  <a:rPr lang="en-US" altLang="zh-CN" sz="933" dirty="0">
                    <a:solidFill>
                      <a:prstClr val="white"/>
                    </a:solidFill>
                    <a:cs typeface="Arial" charset="0"/>
                  </a:rPr>
                  <a:t>(</a:t>
                </a:r>
                <a:r>
                  <a:rPr lang="en-US" altLang="zh-CN" sz="933" dirty="0" err="1">
                    <a:solidFill>
                      <a:prstClr val="white"/>
                    </a:solidFill>
                    <a:cs typeface="Arial" charset="0"/>
                  </a:rPr>
                  <a:t>Chronograf</a:t>
                </a:r>
                <a:r>
                  <a:rPr lang="en-US" altLang="zh-CN" sz="933" dirty="0">
                    <a:solidFill>
                      <a:prstClr val="white"/>
                    </a:solidFill>
                    <a:cs typeface="Arial" charset="0"/>
                  </a:rPr>
                  <a:t>*)</a:t>
                </a:r>
              </a:p>
            </p:txBody>
          </p:sp>
          <p:sp>
            <p:nvSpPr>
              <p:cNvPr id="154" name="Rectangle 153">
                <a:extLst>
                  <a:ext uri="{FF2B5EF4-FFF2-40B4-BE49-F238E27FC236}">
                    <a16:creationId xmlns:a16="http://schemas.microsoft.com/office/drawing/2014/main" id="{A93FE509-CA37-4E4A-B670-744135060524}"/>
                  </a:ext>
                </a:extLst>
              </p:cNvPr>
              <p:cNvSpPr/>
              <p:nvPr/>
            </p:nvSpPr>
            <p:spPr>
              <a:xfrm>
                <a:off x="3796038" y="2175705"/>
                <a:ext cx="776496" cy="376686"/>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67" dirty="0"/>
                  <a:t>Model Zoo </a:t>
                </a:r>
                <a:br>
                  <a:rPr lang="en-US" sz="1067" dirty="0"/>
                </a:br>
                <a:r>
                  <a:rPr lang="en-US" sz="1067" dirty="0"/>
                  <a:t>for Industrial</a:t>
                </a:r>
              </a:p>
            </p:txBody>
          </p:sp>
          <p:sp>
            <p:nvSpPr>
              <p:cNvPr id="155" name="Rectangle 154">
                <a:extLst>
                  <a:ext uri="{FF2B5EF4-FFF2-40B4-BE49-F238E27FC236}">
                    <a16:creationId xmlns:a16="http://schemas.microsoft.com/office/drawing/2014/main" id="{C1C5D644-71F0-45D4-B21E-62A8DAF6D971}"/>
                  </a:ext>
                </a:extLst>
              </p:cNvPr>
              <p:cNvSpPr/>
              <p:nvPr/>
            </p:nvSpPr>
            <p:spPr>
              <a:xfrm>
                <a:off x="4618252" y="2175705"/>
                <a:ext cx="776496" cy="376686"/>
              </a:xfrm>
              <a:prstGeom prst="rect">
                <a:avLst/>
              </a:prstGeom>
              <a:solidFill>
                <a:schemeClr val="accent6"/>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sz="933" dirty="0">
                    <a:solidFill>
                      <a:schemeClr val="bg2"/>
                    </a:solidFill>
                    <a:cs typeface="Arial" charset="0"/>
                  </a:rPr>
                  <a:t>Training</a:t>
                </a:r>
              </a:p>
            </p:txBody>
          </p:sp>
          <p:sp>
            <p:nvSpPr>
              <p:cNvPr id="156" name="Rectangle 155">
                <a:extLst>
                  <a:ext uri="{FF2B5EF4-FFF2-40B4-BE49-F238E27FC236}">
                    <a16:creationId xmlns:a16="http://schemas.microsoft.com/office/drawing/2014/main" id="{2C5DFF98-DE2B-4D0B-A4B7-62F86521E684}"/>
                  </a:ext>
                </a:extLst>
              </p:cNvPr>
              <p:cNvSpPr/>
              <p:nvPr/>
            </p:nvSpPr>
            <p:spPr>
              <a:xfrm>
                <a:off x="3796039" y="2606284"/>
                <a:ext cx="1598710" cy="376686"/>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err="1"/>
                  <a:t>OpenVINO</a:t>
                </a:r>
                <a:r>
                  <a:rPr lang="en-US" sz="1067" dirty="0"/>
                  <a:t>™ toolkit</a:t>
                </a:r>
              </a:p>
            </p:txBody>
          </p:sp>
        </p:grpSp>
        <p:grpSp>
          <p:nvGrpSpPr>
            <p:cNvPr id="134" name="Group 133">
              <a:extLst>
                <a:ext uri="{FF2B5EF4-FFF2-40B4-BE49-F238E27FC236}">
                  <a16:creationId xmlns:a16="http://schemas.microsoft.com/office/drawing/2014/main" id="{46AC5C70-3112-4958-9693-B5A8DCA144C0}"/>
                </a:ext>
              </a:extLst>
            </p:cNvPr>
            <p:cNvGrpSpPr/>
            <p:nvPr/>
          </p:nvGrpSpPr>
          <p:grpSpPr>
            <a:xfrm>
              <a:off x="7712950" y="1080055"/>
              <a:ext cx="893370" cy="1987259"/>
              <a:chOff x="7290107" y="1057327"/>
              <a:chExt cx="893370" cy="1987259"/>
            </a:xfrm>
          </p:grpSpPr>
          <p:sp>
            <p:nvSpPr>
              <p:cNvPr id="148" name="Rectangle 147">
                <a:extLst>
                  <a:ext uri="{FF2B5EF4-FFF2-40B4-BE49-F238E27FC236}">
                    <a16:creationId xmlns:a16="http://schemas.microsoft.com/office/drawing/2014/main" id="{7051DB55-3E60-4EAF-90E7-08E038CF42B9}"/>
                  </a:ext>
                </a:extLst>
              </p:cNvPr>
              <p:cNvSpPr/>
              <p:nvPr/>
            </p:nvSpPr>
            <p:spPr>
              <a:xfrm>
                <a:off x="7290107" y="1057327"/>
                <a:ext cx="893370" cy="1987259"/>
              </a:xfrm>
              <a:prstGeom prst="rect">
                <a:avLst/>
              </a:prstGeom>
              <a:solidFill>
                <a:schemeClr val="accent4"/>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t>Data Bus</a:t>
                </a:r>
              </a:p>
              <a:p>
                <a:pPr algn="ctr"/>
                <a:r>
                  <a:rPr lang="en-US" sz="1067" dirty="0"/>
                  <a:t>(MQTT, OPC-UA, AMQP, NATS, DDS) * </a:t>
                </a:r>
              </a:p>
            </p:txBody>
          </p:sp>
          <p:sp>
            <p:nvSpPr>
              <p:cNvPr id="149" name="Rectangle 148">
                <a:extLst>
                  <a:ext uri="{FF2B5EF4-FFF2-40B4-BE49-F238E27FC236}">
                    <a16:creationId xmlns:a16="http://schemas.microsoft.com/office/drawing/2014/main" id="{83D9C1BF-D969-48BC-8965-88153CC2CD0B}"/>
                  </a:ext>
                </a:extLst>
              </p:cNvPr>
              <p:cNvSpPr/>
              <p:nvPr/>
            </p:nvSpPr>
            <p:spPr>
              <a:xfrm>
                <a:off x="7348544" y="2384551"/>
                <a:ext cx="776496" cy="376686"/>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67" dirty="0"/>
                  <a:t>Data Bus Abstraction</a:t>
                </a:r>
              </a:p>
            </p:txBody>
          </p:sp>
        </p:grpSp>
        <p:sp>
          <p:nvSpPr>
            <p:cNvPr id="135" name="Rectangle 134">
              <a:extLst>
                <a:ext uri="{FF2B5EF4-FFF2-40B4-BE49-F238E27FC236}">
                  <a16:creationId xmlns:a16="http://schemas.microsoft.com/office/drawing/2014/main" id="{EFB69327-BFA1-421B-A554-70902DF0F763}"/>
                </a:ext>
              </a:extLst>
            </p:cNvPr>
            <p:cNvSpPr/>
            <p:nvPr/>
          </p:nvSpPr>
          <p:spPr>
            <a:xfrm>
              <a:off x="353964" y="3189032"/>
              <a:ext cx="8354998" cy="54422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tIns="121920" rtlCol="0" anchor="ctr"/>
            <a:lstStyle/>
            <a:p>
              <a:pPr>
                <a:lnSpc>
                  <a:spcPct val="70000"/>
                </a:lnSpc>
              </a:pPr>
              <a:r>
                <a:rPr lang="en-US" sz="2667" dirty="0">
                  <a:latin typeface="+mj-lt"/>
                </a:rPr>
                <a:t>OS LAYER</a:t>
              </a:r>
            </a:p>
          </p:txBody>
        </p:sp>
        <p:grpSp>
          <p:nvGrpSpPr>
            <p:cNvPr id="136" name="Group 135">
              <a:extLst>
                <a:ext uri="{FF2B5EF4-FFF2-40B4-BE49-F238E27FC236}">
                  <a16:creationId xmlns:a16="http://schemas.microsoft.com/office/drawing/2014/main" id="{5099CBE4-055F-40CD-A043-7D2861750EAF}"/>
                </a:ext>
              </a:extLst>
            </p:cNvPr>
            <p:cNvGrpSpPr/>
            <p:nvPr/>
          </p:nvGrpSpPr>
          <p:grpSpPr>
            <a:xfrm>
              <a:off x="2224142" y="3799317"/>
              <a:ext cx="1339171" cy="431275"/>
              <a:chOff x="1924966" y="3808510"/>
              <a:chExt cx="2167299" cy="697970"/>
            </a:xfrm>
          </p:grpSpPr>
          <p:pic>
            <p:nvPicPr>
              <p:cNvPr id="145" name="Picture 144" descr="A close up of a sign&#10;&#10;Description automatically generated">
                <a:extLst>
                  <a:ext uri="{FF2B5EF4-FFF2-40B4-BE49-F238E27FC236}">
                    <a16:creationId xmlns:a16="http://schemas.microsoft.com/office/drawing/2014/main" id="{6ECE818A-A868-4698-8FA7-34DB44F2EE74}"/>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924966" y="3808510"/>
                <a:ext cx="697970" cy="697970"/>
              </a:xfrm>
              <a:prstGeom prst="rect">
                <a:avLst/>
              </a:prstGeom>
            </p:spPr>
          </p:pic>
          <p:pic>
            <p:nvPicPr>
              <p:cNvPr id="146" name="Picture 145">
                <a:extLst>
                  <a:ext uri="{FF2B5EF4-FFF2-40B4-BE49-F238E27FC236}">
                    <a16:creationId xmlns:a16="http://schemas.microsoft.com/office/drawing/2014/main" id="{FE50CB42-0CDF-4CFE-946B-0B7F3D1576B2}"/>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659630" y="3808510"/>
                <a:ext cx="697970" cy="697970"/>
              </a:xfrm>
              <a:prstGeom prst="rect">
                <a:avLst/>
              </a:prstGeom>
            </p:spPr>
          </p:pic>
          <p:pic>
            <p:nvPicPr>
              <p:cNvPr id="147" name="Picture 146">
                <a:extLst>
                  <a:ext uri="{FF2B5EF4-FFF2-40B4-BE49-F238E27FC236}">
                    <a16:creationId xmlns:a16="http://schemas.microsoft.com/office/drawing/2014/main" id="{9994CDC7-2BF3-4C9F-9676-B3AC38E7363E}"/>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394295" y="3808510"/>
                <a:ext cx="697970" cy="697970"/>
              </a:xfrm>
              <a:prstGeom prst="rect">
                <a:avLst/>
              </a:prstGeom>
            </p:spPr>
          </p:pic>
        </p:grpSp>
        <p:grpSp>
          <p:nvGrpSpPr>
            <p:cNvPr id="137" name="Group 136">
              <a:extLst>
                <a:ext uri="{FF2B5EF4-FFF2-40B4-BE49-F238E27FC236}">
                  <a16:creationId xmlns:a16="http://schemas.microsoft.com/office/drawing/2014/main" id="{6B55725B-BE67-4919-A67E-D14E1AE797AE}"/>
                </a:ext>
              </a:extLst>
            </p:cNvPr>
            <p:cNvGrpSpPr/>
            <p:nvPr/>
          </p:nvGrpSpPr>
          <p:grpSpPr>
            <a:xfrm>
              <a:off x="1933036" y="3254476"/>
              <a:ext cx="6673284" cy="413333"/>
              <a:chOff x="1924044" y="3254476"/>
              <a:chExt cx="6673284" cy="413333"/>
            </a:xfrm>
          </p:grpSpPr>
          <p:sp>
            <p:nvSpPr>
              <p:cNvPr id="142" name="Rectangle 141">
                <a:extLst>
                  <a:ext uri="{FF2B5EF4-FFF2-40B4-BE49-F238E27FC236}">
                    <a16:creationId xmlns:a16="http://schemas.microsoft.com/office/drawing/2014/main" id="{2714DD8E-57E0-4A7A-9C5B-A6DDE8D984E2}"/>
                  </a:ext>
                </a:extLst>
              </p:cNvPr>
              <p:cNvSpPr/>
              <p:nvPr/>
            </p:nvSpPr>
            <p:spPr>
              <a:xfrm>
                <a:off x="1924044" y="3254476"/>
                <a:ext cx="2194560" cy="413333"/>
              </a:xfrm>
              <a:prstGeom prst="rect">
                <a:avLst/>
              </a:prstGeom>
              <a:solidFill>
                <a:schemeClr val="accent4"/>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t>Linux*, </a:t>
                </a:r>
                <a:r>
                  <a:rPr lang="en-US" sz="1067" dirty="0" err="1"/>
                  <a:t>AliOS</a:t>
                </a:r>
                <a:r>
                  <a:rPr lang="en-US" sz="1067" dirty="0"/>
                  <a:t>*</a:t>
                </a:r>
                <a:br>
                  <a:rPr lang="en-US" sz="1067" dirty="0"/>
                </a:br>
                <a:r>
                  <a:rPr lang="en-US" sz="1067" dirty="0"/>
                  <a:t>(Windows* supported)</a:t>
                </a:r>
              </a:p>
            </p:txBody>
          </p:sp>
          <p:sp>
            <p:nvSpPr>
              <p:cNvPr id="143" name="Rectangle 142">
                <a:extLst>
                  <a:ext uri="{FF2B5EF4-FFF2-40B4-BE49-F238E27FC236}">
                    <a16:creationId xmlns:a16="http://schemas.microsoft.com/office/drawing/2014/main" id="{3847D47F-D80F-47B4-8646-BA211128E641}"/>
                  </a:ext>
                </a:extLst>
              </p:cNvPr>
              <p:cNvSpPr/>
              <p:nvPr/>
            </p:nvSpPr>
            <p:spPr>
              <a:xfrm>
                <a:off x="4163406" y="3254476"/>
                <a:ext cx="2194560" cy="413333"/>
              </a:xfrm>
              <a:prstGeom prst="rect">
                <a:avLst/>
              </a:prstGeom>
              <a:solidFill>
                <a:schemeClr val="accent4"/>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t>Hypervisor</a:t>
                </a:r>
              </a:p>
              <a:p>
                <a:pPr algn="ctr"/>
                <a:r>
                  <a:rPr lang="en-US" sz="1067" dirty="0"/>
                  <a:t>(KVM*, ACRN*)</a:t>
                </a:r>
              </a:p>
            </p:txBody>
          </p:sp>
          <p:sp>
            <p:nvSpPr>
              <p:cNvPr id="144" name="Rectangle 143">
                <a:extLst>
                  <a:ext uri="{FF2B5EF4-FFF2-40B4-BE49-F238E27FC236}">
                    <a16:creationId xmlns:a16="http://schemas.microsoft.com/office/drawing/2014/main" id="{E06996ED-E248-446E-A356-14DC882F15C6}"/>
                  </a:ext>
                </a:extLst>
              </p:cNvPr>
              <p:cNvSpPr/>
              <p:nvPr/>
            </p:nvSpPr>
            <p:spPr>
              <a:xfrm>
                <a:off x="6402768" y="3254476"/>
                <a:ext cx="2194560" cy="413333"/>
              </a:xfrm>
              <a:prstGeom prst="rect">
                <a:avLst/>
              </a:prstGeom>
              <a:solidFill>
                <a:schemeClr val="accent4"/>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t>Container Orchestration</a:t>
                </a:r>
                <a:br>
                  <a:rPr lang="en-US" sz="1067" dirty="0"/>
                </a:br>
                <a:r>
                  <a:rPr lang="en-US" sz="1067" dirty="0"/>
                  <a:t>(Kubernetes*)</a:t>
                </a:r>
              </a:p>
            </p:txBody>
          </p:sp>
        </p:grpSp>
        <p:grpSp>
          <p:nvGrpSpPr>
            <p:cNvPr id="138" name="Group 137">
              <a:extLst>
                <a:ext uri="{FF2B5EF4-FFF2-40B4-BE49-F238E27FC236}">
                  <a16:creationId xmlns:a16="http://schemas.microsoft.com/office/drawing/2014/main" id="{98D1B1FB-0427-45F2-8774-BB3034FC692A}"/>
                </a:ext>
              </a:extLst>
            </p:cNvPr>
            <p:cNvGrpSpPr/>
            <p:nvPr/>
          </p:nvGrpSpPr>
          <p:grpSpPr>
            <a:xfrm>
              <a:off x="6926741" y="762764"/>
              <a:ext cx="1679579" cy="261411"/>
              <a:chOff x="3461147" y="4720417"/>
              <a:chExt cx="2420227" cy="376686"/>
            </a:xfrm>
          </p:grpSpPr>
          <p:sp>
            <p:nvSpPr>
              <p:cNvPr id="139" name="Rectangle 138">
                <a:extLst>
                  <a:ext uri="{FF2B5EF4-FFF2-40B4-BE49-F238E27FC236}">
                    <a16:creationId xmlns:a16="http://schemas.microsoft.com/office/drawing/2014/main" id="{01EBB5EF-071F-4EAD-8EC3-03D920D6030F}"/>
                  </a:ext>
                </a:extLst>
              </p:cNvPr>
              <p:cNvSpPr/>
              <p:nvPr/>
            </p:nvSpPr>
            <p:spPr>
              <a:xfrm>
                <a:off x="3461147" y="4720417"/>
                <a:ext cx="776496" cy="376686"/>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7" dirty="0"/>
                  <a:t>Intel IP</a:t>
                </a:r>
              </a:p>
            </p:txBody>
          </p:sp>
          <p:sp>
            <p:nvSpPr>
              <p:cNvPr id="140" name="Rectangle 139">
                <a:extLst>
                  <a:ext uri="{FF2B5EF4-FFF2-40B4-BE49-F238E27FC236}">
                    <a16:creationId xmlns:a16="http://schemas.microsoft.com/office/drawing/2014/main" id="{F47493C0-80B4-414C-85DC-A34846BA0D21}"/>
                  </a:ext>
                </a:extLst>
              </p:cNvPr>
              <p:cNvSpPr/>
              <p:nvPr/>
            </p:nvSpPr>
            <p:spPr>
              <a:xfrm>
                <a:off x="5104878" y="4720417"/>
                <a:ext cx="776496" cy="376686"/>
              </a:xfrm>
              <a:prstGeom prst="rect">
                <a:avLst/>
              </a:prstGeom>
              <a:solidFill>
                <a:schemeClr val="accent4"/>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sz="667" dirty="0">
                    <a:solidFill>
                      <a:prstClr val="white"/>
                    </a:solidFill>
                    <a:cs typeface="Arial" charset="0"/>
                  </a:rPr>
                  <a:t>Open Source</a:t>
                </a:r>
              </a:p>
            </p:txBody>
          </p:sp>
          <p:sp>
            <p:nvSpPr>
              <p:cNvPr id="141" name="Rectangle 140">
                <a:extLst>
                  <a:ext uri="{FF2B5EF4-FFF2-40B4-BE49-F238E27FC236}">
                    <a16:creationId xmlns:a16="http://schemas.microsoft.com/office/drawing/2014/main" id="{07D460FC-D85E-476A-BEA6-C258F97F59DE}"/>
                  </a:ext>
                </a:extLst>
              </p:cNvPr>
              <p:cNvSpPr/>
              <p:nvPr/>
            </p:nvSpPr>
            <p:spPr>
              <a:xfrm>
                <a:off x="4283012" y="4720417"/>
                <a:ext cx="776496" cy="376686"/>
              </a:xfrm>
              <a:prstGeom prst="rect">
                <a:avLst/>
              </a:prstGeom>
              <a:solidFill>
                <a:schemeClr val="accent6"/>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sz="667" dirty="0">
                    <a:solidFill>
                      <a:schemeClr val="bg2"/>
                    </a:solidFill>
                    <a:cs typeface="Arial" charset="0"/>
                  </a:rPr>
                  <a:t>3rd-Party</a:t>
                </a:r>
                <a:br>
                  <a:rPr lang="en-US" altLang="zh-CN" sz="667" dirty="0">
                    <a:solidFill>
                      <a:schemeClr val="bg2"/>
                    </a:solidFill>
                    <a:cs typeface="Arial" charset="0"/>
                  </a:rPr>
                </a:br>
                <a:r>
                  <a:rPr lang="en-US" altLang="zh-CN" sz="667" dirty="0">
                    <a:solidFill>
                      <a:schemeClr val="bg2"/>
                    </a:solidFill>
                    <a:cs typeface="Arial" charset="0"/>
                  </a:rPr>
                  <a:t>(SI, </a:t>
                </a:r>
                <a:r>
                  <a:rPr lang="en-US" altLang="zh-CN" sz="667" dirty="0" err="1">
                    <a:solidFill>
                      <a:schemeClr val="bg2"/>
                    </a:solidFill>
                    <a:cs typeface="Arial" charset="0"/>
                  </a:rPr>
                  <a:t>OxM</a:t>
                </a:r>
                <a:r>
                  <a:rPr lang="en-US" altLang="zh-CN" sz="667" dirty="0">
                    <a:solidFill>
                      <a:schemeClr val="bg2"/>
                    </a:solidFill>
                    <a:cs typeface="Arial" charset="0"/>
                  </a:rPr>
                  <a:t>, CSP, ISV)</a:t>
                </a:r>
              </a:p>
            </p:txBody>
          </p:sp>
        </p:grpSp>
      </p:grpSp>
    </p:spTree>
    <p:extLst>
      <p:ext uri="{BB962C8B-B14F-4D97-AF65-F5344CB8AC3E}">
        <p14:creationId xmlns:p14="http://schemas.microsoft.com/office/powerpoint/2010/main" val="154362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2A53DC3-0408-41E1-A0EC-EE4F5681EF93}"/>
              </a:ext>
            </a:extLst>
          </p:cNvPr>
          <p:cNvSpPr/>
          <p:nvPr/>
        </p:nvSpPr>
        <p:spPr>
          <a:xfrm>
            <a:off x="569028" y="1278229"/>
            <a:ext cx="2604053" cy="4534575"/>
          </a:xfrm>
          <a:prstGeom prst="rect">
            <a:avLst/>
          </a:prstGeom>
          <a:solidFill>
            <a:schemeClr val="bg2">
              <a:alpha val="9000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
        <p:nvSpPr>
          <p:cNvPr id="2" name="Title 1"/>
          <p:cNvSpPr>
            <a:spLocks noGrp="1"/>
          </p:cNvSpPr>
          <p:nvPr>
            <p:ph type="title"/>
          </p:nvPr>
        </p:nvSpPr>
        <p:spPr>
          <a:xfrm>
            <a:off x="471950" y="304701"/>
            <a:ext cx="11248101" cy="724365"/>
          </a:xfrm>
        </p:spPr>
        <p:txBody>
          <a:bodyPr/>
          <a:lstStyle/>
          <a:p>
            <a:r>
              <a:rPr lang="en-US" dirty="0"/>
              <a:t>Intel’s industrial edge insights software </a:t>
            </a:r>
          </a:p>
        </p:txBody>
      </p:sp>
      <p:sp>
        <p:nvSpPr>
          <p:cNvPr id="4" name="Text Placeholder 3">
            <a:extLst>
              <a:ext uri="{FF2B5EF4-FFF2-40B4-BE49-F238E27FC236}">
                <a16:creationId xmlns:a16="http://schemas.microsoft.com/office/drawing/2014/main" id="{A9A854BE-4B9D-4282-A910-64D1873FAC7B}"/>
              </a:ext>
            </a:extLst>
          </p:cNvPr>
          <p:cNvSpPr>
            <a:spLocks noGrp="1"/>
          </p:cNvSpPr>
          <p:nvPr>
            <p:ph type="body" sz="quarter" idx="13"/>
          </p:nvPr>
        </p:nvSpPr>
        <p:spPr>
          <a:xfrm>
            <a:off x="471950" y="5938686"/>
            <a:ext cx="11248101" cy="468654"/>
          </a:xfrm>
        </p:spPr>
        <p:txBody>
          <a:bodyPr/>
          <a:lstStyle/>
          <a:p>
            <a:endParaRPr lang="en-US" dirty="0"/>
          </a:p>
          <a:p>
            <a:r>
              <a:rPr lang="en-US" dirty="0"/>
              <a:t>1- Available in future Industrial Edge Insights software releases</a:t>
            </a:r>
            <a:br>
              <a:rPr lang="en-US" dirty="0"/>
            </a:br>
            <a:r>
              <a:rPr lang="en-US" dirty="0"/>
              <a:t>*Other names and brands may be claimed as the property of others</a:t>
            </a:r>
          </a:p>
        </p:txBody>
      </p:sp>
      <p:grpSp>
        <p:nvGrpSpPr>
          <p:cNvPr id="37" name="Group 36">
            <a:extLst>
              <a:ext uri="{FF2B5EF4-FFF2-40B4-BE49-F238E27FC236}">
                <a16:creationId xmlns:a16="http://schemas.microsoft.com/office/drawing/2014/main" id="{D39539A0-3AA2-4E34-B5A3-AD2FD101C531}"/>
              </a:ext>
            </a:extLst>
          </p:cNvPr>
          <p:cNvGrpSpPr/>
          <p:nvPr/>
        </p:nvGrpSpPr>
        <p:grpSpPr>
          <a:xfrm>
            <a:off x="658560" y="2694677"/>
            <a:ext cx="2434224" cy="557672"/>
            <a:chOff x="6904147" y="1853199"/>
            <a:chExt cx="1825668" cy="418254"/>
          </a:xfrm>
        </p:grpSpPr>
        <p:pic>
          <p:nvPicPr>
            <p:cNvPr id="7" name="Grafi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30451" y="1931521"/>
              <a:ext cx="799364" cy="261610"/>
            </a:xfrm>
            <a:prstGeom prst="rect">
              <a:avLst/>
            </a:prstGeom>
            <a:ln>
              <a:noFill/>
            </a:ln>
            <a:effectLst>
              <a:outerShdw blurRad="44450" dist="27940" dir="5400000" algn="ctr">
                <a:srgbClr val="000000">
                  <a:alpha val="32000"/>
                </a:srgbClr>
              </a:outerShdw>
            </a:effectLst>
            <a:sp3d>
              <a:bevelT w="190500" h="38100"/>
            </a:sp3d>
          </p:spPr>
        </p:pic>
        <p:pic>
          <p:nvPicPr>
            <p:cNvPr id="12" name="Picture 6" descr="https://rtos.com/wp-content/uploads/2019/01/partener-logo-intel-fpga.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904147" y="1853199"/>
              <a:ext cx="887232" cy="418254"/>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4307" y="2070413"/>
            <a:ext cx="2033496" cy="414156"/>
          </a:xfrm>
          <a:prstGeom prst="rect">
            <a:avLst/>
          </a:prstGeom>
        </p:spPr>
      </p:pic>
      <p:grpSp>
        <p:nvGrpSpPr>
          <p:cNvPr id="14" name="Group 13"/>
          <p:cNvGrpSpPr/>
          <p:nvPr/>
        </p:nvGrpSpPr>
        <p:grpSpPr>
          <a:xfrm>
            <a:off x="850317" y="4247602"/>
            <a:ext cx="2041479" cy="882014"/>
            <a:chOff x="7044822" y="2354985"/>
            <a:chExt cx="1531109" cy="661510"/>
          </a:xfrm>
        </p:grpSpPr>
        <p:pic>
          <p:nvPicPr>
            <p:cNvPr id="15" name="Picture 1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40809" y="2362338"/>
              <a:ext cx="386026" cy="391696"/>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20914" y="2365353"/>
              <a:ext cx="352228" cy="357403"/>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177283" y="2354985"/>
              <a:ext cx="398648" cy="404504"/>
            </a:xfrm>
            <a:prstGeom prst="rect">
              <a:avLst/>
            </a:prstGeom>
          </p:spPr>
        </p:pic>
        <p:sp>
          <p:nvSpPr>
            <p:cNvPr id="18" name="TextBox 17"/>
            <p:cNvSpPr txBox="1"/>
            <p:nvPr/>
          </p:nvSpPr>
          <p:spPr>
            <a:xfrm>
              <a:off x="7587590" y="2709654"/>
              <a:ext cx="490759" cy="238575"/>
            </a:xfrm>
            <a:prstGeom prst="rect">
              <a:avLst/>
            </a:prstGeom>
            <a:noFill/>
          </p:spPr>
          <p:txBody>
            <a:bodyPr wrap="none" rtlCol="0">
              <a:spAutoFit/>
            </a:bodyPr>
            <a:lstStyle/>
            <a:p>
              <a:pPr defTabSz="609570"/>
              <a:r>
                <a:rPr lang="en-US" sz="1467" dirty="0">
                  <a:solidFill>
                    <a:prstClr val="white"/>
                  </a:solidFill>
                  <a:latin typeface="Intel Clear Pro"/>
                </a:rPr>
                <a:t>Real time</a:t>
              </a:r>
            </a:p>
          </p:txBody>
        </p:sp>
        <p:sp>
          <p:nvSpPr>
            <p:cNvPr id="19" name="TextBox 18"/>
            <p:cNvSpPr txBox="1"/>
            <p:nvPr/>
          </p:nvSpPr>
          <p:spPr>
            <a:xfrm>
              <a:off x="7044822" y="2709654"/>
              <a:ext cx="475130" cy="238575"/>
            </a:xfrm>
            <a:prstGeom prst="rect">
              <a:avLst/>
            </a:prstGeom>
            <a:noFill/>
          </p:spPr>
          <p:txBody>
            <a:bodyPr wrap="none" rtlCol="0">
              <a:spAutoFit/>
            </a:bodyPr>
            <a:lstStyle/>
            <a:p>
              <a:pPr defTabSz="609570"/>
              <a:r>
                <a:rPr lang="en-US" sz="1467" dirty="0">
                  <a:solidFill>
                    <a:prstClr val="white"/>
                  </a:solidFill>
                  <a:latin typeface="Intel Clear Pro"/>
                </a:rPr>
                <a:t>security</a:t>
              </a:r>
            </a:p>
          </p:txBody>
        </p:sp>
        <p:sp>
          <p:nvSpPr>
            <p:cNvPr id="20" name="TextBox 19"/>
            <p:cNvSpPr txBox="1"/>
            <p:nvPr/>
          </p:nvSpPr>
          <p:spPr>
            <a:xfrm>
              <a:off x="8214968" y="2777920"/>
              <a:ext cx="138547" cy="238575"/>
            </a:xfrm>
            <a:prstGeom prst="rect">
              <a:avLst/>
            </a:prstGeom>
            <a:noFill/>
          </p:spPr>
          <p:txBody>
            <a:bodyPr wrap="none" rtlCol="0">
              <a:spAutoFit/>
            </a:bodyPr>
            <a:lstStyle/>
            <a:p>
              <a:pPr algn="ctr" defTabSz="609570"/>
              <a:endParaRPr lang="en-US" sz="1467" dirty="0">
                <a:solidFill>
                  <a:prstClr val="white"/>
                </a:solidFill>
                <a:latin typeface="Intel Clear Pro"/>
              </a:endParaRPr>
            </a:p>
          </p:txBody>
        </p:sp>
        <p:sp>
          <p:nvSpPr>
            <p:cNvPr id="21" name="TextBox 20"/>
            <p:cNvSpPr txBox="1"/>
            <p:nvPr/>
          </p:nvSpPr>
          <p:spPr>
            <a:xfrm>
              <a:off x="8250424" y="2709654"/>
              <a:ext cx="214242" cy="253915"/>
            </a:xfrm>
            <a:prstGeom prst="rect">
              <a:avLst/>
            </a:prstGeom>
            <a:noFill/>
          </p:spPr>
          <p:txBody>
            <a:bodyPr wrap="none" rtlCol="0">
              <a:spAutoFit/>
            </a:bodyPr>
            <a:lstStyle/>
            <a:p>
              <a:pPr defTabSz="609570"/>
              <a:r>
                <a:rPr lang="en-US" sz="1600" dirty="0">
                  <a:solidFill>
                    <a:prstClr val="white"/>
                  </a:solidFill>
                  <a:latin typeface="Intel Clear Pro"/>
                </a:rPr>
                <a:t>AI</a:t>
              </a:r>
            </a:p>
          </p:txBody>
        </p:sp>
      </p:grpSp>
      <p:sp>
        <p:nvSpPr>
          <p:cNvPr id="31" name="Rectangle 30">
            <a:extLst>
              <a:ext uri="{FF2B5EF4-FFF2-40B4-BE49-F238E27FC236}">
                <a16:creationId xmlns:a16="http://schemas.microsoft.com/office/drawing/2014/main" id="{5CFE9394-801A-415F-98BC-3F15B8E1B220}"/>
              </a:ext>
            </a:extLst>
          </p:cNvPr>
          <p:cNvSpPr/>
          <p:nvPr/>
        </p:nvSpPr>
        <p:spPr>
          <a:xfrm>
            <a:off x="3202875" y="1312038"/>
            <a:ext cx="8644048" cy="4504118"/>
          </a:xfrm>
          <a:prstGeom prst="rect">
            <a:avLst/>
          </a:prstGeom>
          <a:gradFill flip="none" rotWithShape="1">
            <a:gsLst>
              <a:gs pos="100000">
                <a:schemeClr val="bg2"/>
              </a:gs>
              <a:gs pos="0">
                <a:schemeClr val="bg2">
                  <a:alpha val="0"/>
                </a:schemeClr>
              </a:gs>
            </a:gsLst>
            <a:lin ang="0" scaled="1"/>
            <a:tileRect/>
          </a:gradFill>
          <a:ln>
            <a:gradFill flip="none" rotWithShape="1">
              <a:gsLst>
                <a:gs pos="0">
                  <a:schemeClr val="accent2">
                    <a:alpha val="0"/>
                  </a:schemeClr>
                </a:gs>
                <a:gs pos="100000">
                  <a:schemeClr val="accent2"/>
                </a:gs>
              </a:gsLst>
              <a:lin ang="0" scaled="1"/>
              <a:tileRect/>
            </a:gradFill>
          </a:ln>
        </p:spPr>
        <p:txBody>
          <a:bodyPr wrap="square">
            <a:spAutoFit/>
          </a:bodyPr>
          <a:lstStyle/>
          <a:p>
            <a:pPr defTabSz="1219170">
              <a:spcBef>
                <a:spcPts val="800"/>
              </a:spcBef>
              <a:buClr>
                <a:prstClr val="white"/>
              </a:buClr>
            </a:pPr>
            <a:r>
              <a:rPr lang="en-US" sz="1867" dirty="0">
                <a:solidFill>
                  <a:prstClr val="white"/>
                </a:solidFill>
                <a:latin typeface="Intel Clear"/>
              </a:rPr>
              <a:t>Industrial Edge Insights Software is a product-quality software stack designed to enable secure ingestion, processing, storage, orchestration and management of data, and near real-time (~10mS) event-driven control, across a diverse set of operating systems (OS) and industrial protocols.  </a:t>
            </a:r>
          </a:p>
          <a:p>
            <a:pPr defTabSz="1219170">
              <a:spcBef>
                <a:spcPts val="800"/>
              </a:spcBef>
              <a:buClr>
                <a:prstClr val="white"/>
              </a:buClr>
            </a:pPr>
            <a:r>
              <a:rPr lang="en-US" sz="1867" b="1" dirty="0">
                <a:solidFill>
                  <a:prstClr val="white"/>
                </a:solidFill>
                <a:latin typeface="Intel Clear"/>
              </a:rPr>
              <a:t>The software provides: </a:t>
            </a:r>
          </a:p>
          <a:p>
            <a:pPr marL="228594" lvl="1" indent="-228594" defTabSz="1219170">
              <a:spcBef>
                <a:spcPts val="400"/>
              </a:spcBef>
              <a:buClr>
                <a:prstClr val="white"/>
              </a:buClr>
              <a:buFont typeface="Wingdings" panose="05000000000000000000" pitchFamily="2" charset="2"/>
              <a:buChar char="§"/>
            </a:pPr>
            <a:r>
              <a:rPr lang="en-US" sz="1600" dirty="0">
                <a:solidFill>
                  <a:prstClr val="white"/>
                </a:solidFill>
                <a:latin typeface="Intel Clear"/>
              </a:rPr>
              <a:t>modular message/data bus for machine, video, and audio</a:t>
            </a:r>
            <a:r>
              <a:rPr lang="en-US" sz="1600" baseline="30000" dirty="0">
                <a:solidFill>
                  <a:prstClr val="white"/>
                </a:solidFill>
                <a:latin typeface="Intel Clear"/>
              </a:rPr>
              <a:t>1</a:t>
            </a:r>
            <a:r>
              <a:rPr lang="en-US" sz="1600" dirty="0">
                <a:solidFill>
                  <a:prstClr val="white"/>
                </a:solidFill>
                <a:latin typeface="Intel Clear"/>
              </a:rPr>
              <a:t> workloads</a:t>
            </a:r>
          </a:p>
          <a:p>
            <a:pPr marL="228594" lvl="1" indent="-228594" defTabSz="1219170">
              <a:spcBef>
                <a:spcPts val="400"/>
              </a:spcBef>
              <a:buClr>
                <a:prstClr val="white"/>
              </a:buClr>
              <a:buFont typeface="Wingdings" panose="05000000000000000000" pitchFamily="2" charset="2"/>
              <a:buChar char="§"/>
            </a:pPr>
            <a:r>
              <a:rPr lang="en-US" sz="1600" dirty="0">
                <a:solidFill>
                  <a:prstClr val="white"/>
                </a:solidFill>
                <a:latin typeface="Intel Clear"/>
              </a:rPr>
              <a:t>containerized ingredients for image processing, storage, and analytics</a:t>
            </a:r>
          </a:p>
          <a:p>
            <a:pPr marL="228594" lvl="1" indent="-228594" defTabSz="1219170">
              <a:spcBef>
                <a:spcPts val="400"/>
              </a:spcBef>
              <a:buClr>
                <a:prstClr val="white"/>
              </a:buClr>
              <a:buFont typeface="Wingdings" panose="05000000000000000000" pitchFamily="2" charset="2"/>
              <a:buChar char="§"/>
            </a:pPr>
            <a:r>
              <a:rPr lang="en-US" sz="1600" dirty="0">
                <a:solidFill>
                  <a:prstClr val="white"/>
                </a:solidFill>
                <a:latin typeface="Intel Clear"/>
              </a:rPr>
              <a:t>support for industrial optimized inference and training</a:t>
            </a:r>
            <a:r>
              <a:rPr lang="en-US" sz="1600" baseline="30000" dirty="0">
                <a:solidFill>
                  <a:prstClr val="white"/>
                </a:solidFill>
                <a:latin typeface="Intel Clear"/>
              </a:rPr>
              <a:t>1</a:t>
            </a:r>
            <a:r>
              <a:rPr lang="en-US" sz="1600" dirty="0">
                <a:solidFill>
                  <a:prstClr val="white"/>
                </a:solidFill>
                <a:latin typeface="Intel Clear"/>
              </a:rPr>
              <a:t> at the Edge</a:t>
            </a:r>
          </a:p>
          <a:p>
            <a:pPr marL="228594" lvl="1" indent="-228594" defTabSz="1219170">
              <a:spcBef>
                <a:spcPts val="400"/>
              </a:spcBef>
              <a:buClr>
                <a:prstClr val="white"/>
              </a:buClr>
              <a:buFont typeface="Wingdings" panose="05000000000000000000" pitchFamily="2" charset="2"/>
              <a:buChar char="§"/>
            </a:pPr>
            <a:r>
              <a:rPr lang="en-US" sz="1600" dirty="0">
                <a:solidFill>
                  <a:prstClr val="white"/>
                </a:solidFill>
                <a:latin typeface="Intel Clear"/>
              </a:rPr>
              <a:t>support for Windows*, Linux*, and </a:t>
            </a:r>
            <a:r>
              <a:rPr lang="en-US" sz="1600" dirty="0" err="1">
                <a:solidFill>
                  <a:prstClr val="white"/>
                </a:solidFill>
                <a:latin typeface="Intel Clear"/>
              </a:rPr>
              <a:t>AliOS</a:t>
            </a:r>
            <a:r>
              <a:rPr lang="en-US" sz="1600" dirty="0">
                <a:solidFill>
                  <a:prstClr val="white"/>
                </a:solidFill>
                <a:latin typeface="Intel Clear"/>
              </a:rPr>
              <a:t>* </a:t>
            </a:r>
          </a:p>
          <a:p>
            <a:pPr marL="228594" lvl="1" indent="-228594" defTabSz="1219170">
              <a:spcBef>
                <a:spcPts val="400"/>
              </a:spcBef>
              <a:buClr>
                <a:prstClr val="white"/>
              </a:buClr>
              <a:buFont typeface="Wingdings" panose="05000000000000000000" pitchFamily="2" charset="2"/>
              <a:buChar char="§"/>
            </a:pPr>
            <a:r>
              <a:rPr lang="en-US" sz="1600" dirty="0">
                <a:solidFill>
                  <a:prstClr val="white"/>
                </a:solidFill>
                <a:latin typeface="Intel Clear"/>
              </a:rPr>
              <a:t>multitenant microservices support for Azure*, </a:t>
            </a:r>
            <a:r>
              <a:rPr lang="en-US" sz="1600" dirty="0" err="1">
                <a:solidFill>
                  <a:prstClr val="white"/>
                </a:solidFill>
                <a:latin typeface="Intel Clear"/>
              </a:rPr>
              <a:t>Aliyun</a:t>
            </a:r>
            <a:r>
              <a:rPr lang="en-US" sz="1600" dirty="0">
                <a:solidFill>
                  <a:prstClr val="white"/>
                </a:solidFill>
                <a:latin typeface="Intel Clear"/>
              </a:rPr>
              <a:t>*, AWS</a:t>
            </a:r>
            <a:r>
              <a:rPr lang="en-US" sz="1600" baseline="30000" dirty="0">
                <a:solidFill>
                  <a:prstClr val="white"/>
                </a:solidFill>
                <a:latin typeface="Intel Clear"/>
              </a:rPr>
              <a:t>1</a:t>
            </a:r>
            <a:r>
              <a:rPr lang="en-US" sz="1600" dirty="0">
                <a:solidFill>
                  <a:prstClr val="white"/>
                </a:solidFill>
                <a:latin typeface="Intel Clear"/>
              </a:rPr>
              <a:t> cloud connectors</a:t>
            </a:r>
          </a:p>
          <a:p>
            <a:pPr marL="228594" lvl="1" indent="-228594" defTabSz="1219170">
              <a:spcBef>
                <a:spcPts val="400"/>
              </a:spcBef>
              <a:buClr>
                <a:prstClr val="white"/>
              </a:buClr>
              <a:buFont typeface="Wingdings" panose="05000000000000000000" pitchFamily="2" charset="2"/>
              <a:buChar char="§"/>
            </a:pPr>
            <a:r>
              <a:rPr lang="en-US" sz="1600" dirty="0">
                <a:solidFill>
                  <a:prstClr val="white"/>
                </a:solidFill>
                <a:latin typeface="Intel Clear"/>
              </a:rPr>
              <a:t>connectors for easy usage of Intel® Media Software Development Kit (Intel® Media SDK), </a:t>
            </a:r>
            <a:r>
              <a:rPr lang="en-US" sz="1600" dirty="0" err="1">
                <a:solidFill>
                  <a:prstClr val="white"/>
                </a:solidFill>
                <a:latin typeface="Intel Clear"/>
              </a:rPr>
              <a:t>GStreamer</a:t>
            </a:r>
            <a:r>
              <a:rPr lang="en-US" sz="1600" dirty="0">
                <a:solidFill>
                  <a:prstClr val="white"/>
                </a:solidFill>
                <a:latin typeface="Intel Clear"/>
              </a:rPr>
              <a:t>, </a:t>
            </a:r>
            <a:r>
              <a:rPr lang="en-US" sz="1600" dirty="0" err="1">
                <a:solidFill>
                  <a:prstClr val="white"/>
                </a:solidFill>
                <a:latin typeface="Intel Clear"/>
              </a:rPr>
              <a:t>OpenVINO</a:t>
            </a:r>
            <a:r>
              <a:rPr lang="en-US" sz="1600" dirty="0">
                <a:solidFill>
                  <a:prstClr val="white"/>
                </a:solidFill>
                <a:latin typeface="Intel Clear"/>
              </a:rPr>
              <a:t>™ toolkit, and Intel® Math Kernel Library (Intel® MKL)</a:t>
            </a:r>
          </a:p>
          <a:p>
            <a:pPr marL="228594" lvl="1" indent="-228594" defTabSz="1219170">
              <a:spcBef>
                <a:spcPts val="400"/>
              </a:spcBef>
              <a:buClr>
                <a:prstClr val="white"/>
              </a:buClr>
              <a:buFont typeface="Wingdings" panose="05000000000000000000" pitchFamily="2" charset="2"/>
              <a:buChar char="§"/>
            </a:pPr>
            <a:r>
              <a:rPr lang="en-US" sz="1600" dirty="0">
                <a:solidFill>
                  <a:prstClr val="white"/>
                </a:solidFill>
                <a:latin typeface="Intel Clear"/>
              </a:rPr>
              <a:t>support for Intel’s CPU, GPU, FPGA, and VPU portfolio with hardware ranging from Gateways, Industrial PCs (IPCs), Edge Compute Nodes (ECNs), to Edge Servers</a:t>
            </a:r>
          </a:p>
          <a:p>
            <a:pPr marL="228594" lvl="1" indent="-228594" defTabSz="1219170">
              <a:spcBef>
                <a:spcPts val="400"/>
              </a:spcBef>
              <a:buClr>
                <a:prstClr val="white"/>
              </a:buClr>
              <a:buFont typeface="Wingdings" panose="05000000000000000000" pitchFamily="2" charset="2"/>
              <a:buChar char="§"/>
            </a:pPr>
            <a:r>
              <a:rPr lang="en-US" sz="1600" dirty="0">
                <a:solidFill>
                  <a:prstClr val="white"/>
                </a:solidFill>
                <a:latin typeface="Intel Clear"/>
              </a:rPr>
              <a:t>$0 binary distribution (OBL) to Intel’s ecosystem partners</a:t>
            </a:r>
          </a:p>
        </p:txBody>
      </p:sp>
      <p:sp>
        <p:nvSpPr>
          <p:cNvPr id="5" name="Slide Number Placeholder 4"/>
          <p:cNvSpPr>
            <a:spLocks noGrp="1"/>
          </p:cNvSpPr>
          <p:nvPr>
            <p:ph type="sldNum" sz="quarter" idx="14"/>
          </p:nvPr>
        </p:nvSpPr>
        <p:spPr>
          <a:xfrm>
            <a:off x="15730389" y="8764905"/>
            <a:ext cx="163506" cy="164212"/>
          </a:xfrm>
        </p:spPr>
        <p:txBody>
          <a:bodyPr/>
          <a:lstStyle/>
          <a:p>
            <a:pPr defTabSz="609585" eaLnBrk="0" fontAlgn="base" hangingPunct="0">
              <a:spcBef>
                <a:spcPct val="50000"/>
              </a:spcBef>
              <a:spcAft>
                <a:spcPct val="0"/>
              </a:spcAft>
            </a:pPr>
            <a:fld id="{FD44707B-D922-47D5-BD24-D96E91B70543}" type="slidenum">
              <a:rPr lang="en-US">
                <a:latin typeface="Intel Clear"/>
              </a:rPr>
              <a:pPr defTabSz="609585" eaLnBrk="0" fontAlgn="base" hangingPunct="0">
                <a:spcBef>
                  <a:spcPct val="50000"/>
                </a:spcBef>
                <a:spcAft>
                  <a:spcPct val="0"/>
                </a:spcAft>
              </a:pPr>
              <a:t>48</a:t>
            </a:fld>
            <a:endParaRPr lang="en-US" dirty="0">
              <a:latin typeface="Intel Clear"/>
            </a:endParaRPr>
          </a:p>
        </p:txBody>
      </p:sp>
      <p:grpSp>
        <p:nvGrpSpPr>
          <p:cNvPr id="3" name="Group 2">
            <a:extLst>
              <a:ext uri="{FF2B5EF4-FFF2-40B4-BE49-F238E27FC236}">
                <a16:creationId xmlns:a16="http://schemas.microsoft.com/office/drawing/2014/main" id="{4A9ED424-1F7C-4A01-A3BB-20CA7891A547}"/>
              </a:ext>
            </a:extLst>
          </p:cNvPr>
          <p:cNvGrpSpPr/>
          <p:nvPr/>
        </p:nvGrpSpPr>
        <p:grpSpPr>
          <a:xfrm>
            <a:off x="738671" y="3486249"/>
            <a:ext cx="2264768" cy="368464"/>
            <a:chOff x="590359" y="2606019"/>
            <a:chExt cx="1698576" cy="276348"/>
          </a:xfrm>
        </p:grpSpPr>
        <p:pic>
          <p:nvPicPr>
            <p:cNvPr id="24" name="Picture 23" descr="A close up of a sign&#10;&#10;Description automatically generated">
              <a:extLst>
                <a:ext uri="{FF2B5EF4-FFF2-40B4-BE49-F238E27FC236}">
                  <a16:creationId xmlns:a16="http://schemas.microsoft.com/office/drawing/2014/main" id="{4039E0C3-681E-4588-B172-C58FFF96A98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590359" y="2673109"/>
              <a:ext cx="400934" cy="142168"/>
            </a:xfrm>
            <a:prstGeom prst="rect">
              <a:avLst/>
            </a:prstGeom>
          </p:spPr>
        </p:pic>
        <p:pic>
          <p:nvPicPr>
            <p:cNvPr id="26" name="Picture 25" descr="A close up of a toy&#10;&#10;Description automatically generated">
              <a:extLst>
                <a:ext uri="{FF2B5EF4-FFF2-40B4-BE49-F238E27FC236}">
                  <a16:creationId xmlns:a16="http://schemas.microsoft.com/office/drawing/2014/main" id="{4E8E9A59-27A5-4FAD-BBC6-C7139A38F07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4473" y="2606019"/>
              <a:ext cx="233224" cy="276348"/>
            </a:xfrm>
            <a:prstGeom prst="rect">
              <a:avLst/>
            </a:prstGeom>
          </p:spPr>
        </p:pic>
        <p:pic>
          <p:nvPicPr>
            <p:cNvPr id="27" name="Picture 26" descr="A picture containing object&#10;&#10;Description automatically generated">
              <a:extLst>
                <a:ext uri="{FF2B5EF4-FFF2-40B4-BE49-F238E27FC236}">
                  <a16:creationId xmlns:a16="http://schemas.microsoft.com/office/drawing/2014/main" id="{0C384E33-73E0-41A2-8639-FD5AA1A4440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50877" y="2663215"/>
              <a:ext cx="738058" cy="161956"/>
            </a:xfrm>
            <a:prstGeom prst="rect">
              <a:avLst/>
            </a:prstGeom>
          </p:spPr>
        </p:pic>
      </p:grpSp>
    </p:spTree>
    <p:extLst>
      <p:ext uri="{BB962C8B-B14F-4D97-AF65-F5344CB8AC3E}">
        <p14:creationId xmlns:p14="http://schemas.microsoft.com/office/powerpoint/2010/main" val="278918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778919BD-6404-41EC-A902-9FCD2924B77C}"/>
              </a:ext>
            </a:extLst>
          </p:cNvPr>
          <p:cNvSpPr>
            <a:spLocks noGrp="1"/>
          </p:cNvSpPr>
          <p:nvPr>
            <p:ph idx="14"/>
          </p:nvPr>
        </p:nvSpPr>
        <p:spPr>
          <a:xfrm>
            <a:off x="471949" y="1707557"/>
            <a:ext cx="5522451" cy="4280248"/>
          </a:xfrm>
        </p:spPr>
        <p:txBody>
          <a:bodyPr/>
          <a:lstStyle/>
          <a:p>
            <a:r>
              <a:rPr lang="en-US" sz="3733" dirty="0">
                <a:solidFill>
                  <a:schemeClr val="accent3"/>
                </a:solidFill>
                <a:latin typeface="+mj-lt"/>
              </a:rPr>
              <a:t>Responsibilities of Video </a:t>
            </a:r>
            <a:r>
              <a:rPr lang="en-US" sz="3733" dirty="0" err="1">
                <a:solidFill>
                  <a:schemeClr val="accent3"/>
                </a:solidFill>
                <a:latin typeface="+mj-lt"/>
              </a:rPr>
              <a:t>Ingestor</a:t>
            </a:r>
            <a:endParaRPr lang="en-US" sz="3733" dirty="0">
              <a:solidFill>
                <a:schemeClr val="accent3"/>
              </a:solidFill>
              <a:latin typeface="+mj-lt"/>
            </a:endParaRPr>
          </a:p>
          <a:p>
            <a:pPr marL="380990" indent="-380990">
              <a:buFont typeface="Arial" panose="020B0604020202020204" pitchFamily="34" charset="0"/>
              <a:buChar char="•"/>
            </a:pPr>
            <a:r>
              <a:rPr lang="en-US" sz="1867" dirty="0"/>
              <a:t>The Video Ingestion module starts capturing frames from Basler camera / RTSP camera (or video file) and sends the frames to the Trigger Algorithm.</a:t>
            </a:r>
          </a:p>
          <a:p>
            <a:pPr marL="380990" indent="-380990">
              <a:buFont typeface="Arial" panose="020B0604020202020204" pitchFamily="34" charset="0"/>
              <a:buChar char="•"/>
            </a:pPr>
            <a:r>
              <a:rPr lang="en-US" sz="1867" dirty="0"/>
              <a:t>Uses Trigger Functions to select Key Frames</a:t>
            </a:r>
          </a:p>
          <a:p>
            <a:pPr marL="380990" indent="-380990">
              <a:buFont typeface="Arial" panose="020B0604020202020204" pitchFamily="34" charset="0"/>
              <a:buChar char="•"/>
            </a:pPr>
            <a:r>
              <a:rPr lang="en-US" sz="1867" dirty="0"/>
              <a:t>Queues Key Frames to be published on the Data Bus</a:t>
            </a:r>
          </a:p>
          <a:p>
            <a:pPr marL="380990" indent="-380990">
              <a:buFont typeface="Arial" panose="020B0604020202020204" pitchFamily="34" charset="0"/>
              <a:buChar char="•"/>
            </a:pPr>
            <a:r>
              <a:rPr lang="en-US" sz="1867" dirty="0"/>
              <a:t>Triggers are defined by the application developer</a:t>
            </a:r>
          </a:p>
        </p:txBody>
      </p:sp>
      <p:pic>
        <p:nvPicPr>
          <p:cNvPr id="19" name="Content Placeholder 18">
            <a:extLst>
              <a:ext uri="{FF2B5EF4-FFF2-40B4-BE49-F238E27FC236}">
                <a16:creationId xmlns:a16="http://schemas.microsoft.com/office/drawing/2014/main" id="{75360335-CECB-4458-AAAC-F64406B61281}"/>
              </a:ext>
            </a:extLst>
          </p:cNvPr>
          <p:cNvPicPr>
            <a:picLocks noGrp="1" noChangeAspect="1"/>
          </p:cNvPicPr>
          <p:nvPr>
            <p:ph idx="15"/>
          </p:nvPr>
        </p:nvPicPr>
        <p:blipFill>
          <a:blip r:embed="rId2"/>
          <a:stretch>
            <a:fillRect/>
          </a:stretch>
        </p:blipFill>
        <p:spPr>
          <a:xfrm>
            <a:off x="6197603" y="2071132"/>
            <a:ext cx="5522384" cy="4089987"/>
          </a:xfrm>
          <a:prstGeom prst="rect">
            <a:avLst/>
          </a:prstGeom>
        </p:spPr>
      </p:pic>
      <p:sp>
        <p:nvSpPr>
          <p:cNvPr id="3" name="Text Placeholder 2">
            <a:extLst>
              <a:ext uri="{FF2B5EF4-FFF2-40B4-BE49-F238E27FC236}">
                <a16:creationId xmlns:a16="http://schemas.microsoft.com/office/drawing/2014/main" id="{313B1CF2-18EF-44F6-B3DC-51D2C5A0199C}"/>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73CB07D6-D010-4B2D-AA72-6832F7A1967B}"/>
              </a:ext>
            </a:extLst>
          </p:cNvPr>
          <p:cNvSpPr>
            <a:spLocks noGrp="1"/>
          </p:cNvSpPr>
          <p:nvPr>
            <p:ph type="title"/>
          </p:nvPr>
        </p:nvSpPr>
        <p:spPr/>
        <p:txBody>
          <a:bodyPr/>
          <a:lstStyle/>
          <a:p>
            <a:r>
              <a:rPr lang="en-US" dirty="0">
                <a:solidFill>
                  <a:schemeClr val="accent3"/>
                </a:solidFill>
              </a:rPr>
              <a:t>Step 1a: </a:t>
            </a:r>
            <a:r>
              <a:rPr lang="en-US" dirty="0"/>
              <a:t>Video ingestion</a:t>
            </a:r>
          </a:p>
        </p:txBody>
      </p:sp>
      <p:sp>
        <p:nvSpPr>
          <p:cNvPr id="18" name="TextBox 17">
            <a:extLst>
              <a:ext uri="{FF2B5EF4-FFF2-40B4-BE49-F238E27FC236}">
                <a16:creationId xmlns:a16="http://schemas.microsoft.com/office/drawing/2014/main" id="{80CADB17-343F-4EAE-B1BA-7E4819A8794F}"/>
              </a:ext>
            </a:extLst>
          </p:cNvPr>
          <p:cNvSpPr txBox="1"/>
          <p:nvPr/>
        </p:nvSpPr>
        <p:spPr>
          <a:xfrm>
            <a:off x="471947" y="1059779"/>
            <a:ext cx="11248103" cy="666977"/>
          </a:xfrm>
          <a:prstGeom prst="rect">
            <a:avLst/>
          </a:prstGeom>
          <a:noFill/>
        </p:spPr>
        <p:txBody>
          <a:bodyPr wrap="square" rtlCol="0">
            <a:spAutoFit/>
          </a:bodyPr>
          <a:lstStyle/>
          <a:p>
            <a:r>
              <a:rPr lang="en-US" sz="1867" dirty="0"/>
              <a:t>This module ingests video frames from a video source like video file or </a:t>
            </a:r>
            <a:r>
              <a:rPr lang="en-US" sz="1867" dirty="0" err="1"/>
              <a:t>basler</a:t>
            </a:r>
            <a:r>
              <a:rPr lang="en-US" sz="1867" dirty="0"/>
              <a:t>/RTSP/USB camera using </a:t>
            </a:r>
            <a:r>
              <a:rPr lang="en-US" sz="1867" dirty="0" err="1"/>
              <a:t>gstreamer</a:t>
            </a:r>
            <a:r>
              <a:rPr lang="en-US" sz="1867" dirty="0"/>
              <a:t> pipeline and publishes the (metadata, frame) tuple to the data bus.</a:t>
            </a:r>
          </a:p>
        </p:txBody>
      </p:sp>
      <p:sp>
        <p:nvSpPr>
          <p:cNvPr id="2" name="TextBox 1">
            <a:extLst>
              <a:ext uri="{FF2B5EF4-FFF2-40B4-BE49-F238E27FC236}">
                <a16:creationId xmlns:a16="http://schemas.microsoft.com/office/drawing/2014/main" id="{7C84408B-403C-4760-865C-95B03671255B}"/>
              </a:ext>
            </a:extLst>
          </p:cNvPr>
          <p:cNvSpPr txBox="1"/>
          <p:nvPr/>
        </p:nvSpPr>
        <p:spPr>
          <a:xfrm>
            <a:off x="6095997" y="1766572"/>
            <a:ext cx="5522451" cy="297454"/>
          </a:xfrm>
          <a:prstGeom prst="rect">
            <a:avLst/>
          </a:prstGeom>
          <a:noFill/>
        </p:spPr>
        <p:txBody>
          <a:bodyPr wrap="square" rtlCol="0">
            <a:spAutoFit/>
          </a:bodyPr>
          <a:lstStyle/>
          <a:p>
            <a:r>
              <a:rPr lang="en-US" sz="1333" dirty="0"/>
              <a:t>./</a:t>
            </a:r>
            <a:r>
              <a:rPr lang="en-US" sz="1333" dirty="0" err="1"/>
              <a:t>docker_setup</a:t>
            </a:r>
            <a:r>
              <a:rPr lang="en-US" sz="1333" dirty="0"/>
              <a:t>/config/</a:t>
            </a:r>
            <a:r>
              <a:rPr lang="en-US" sz="1333" dirty="0" err="1"/>
              <a:t>algo_config</a:t>
            </a:r>
            <a:r>
              <a:rPr lang="en-US" sz="1333" dirty="0"/>
              <a:t>/</a:t>
            </a:r>
            <a:r>
              <a:rPr lang="en-US" sz="1333" dirty="0" err="1"/>
              <a:t>factory_pcbdemo.json</a:t>
            </a:r>
            <a:endParaRPr lang="en-US" sz="1333" dirty="0"/>
          </a:p>
        </p:txBody>
      </p:sp>
    </p:spTree>
    <p:extLst>
      <p:ext uri="{BB962C8B-B14F-4D97-AF65-F5344CB8AC3E}">
        <p14:creationId xmlns:p14="http://schemas.microsoft.com/office/powerpoint/2010/main" val="344416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968953-9F17-436C-9450-E9D6AFFC6B4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350" b="315"/>
          <a:stretch/>
        </p:blipFill>
        <p:spPr>
          <a:xfrm>
            <a:off x="0" y="1"/>
            <a:ext cx="12192000" cy="6407340"/>
          </a:xfrm>
          <a:prstGeom prst="rect">
            <a:avLst/>
          </a:prstGeom>
        </p:spPr>
      </p:pic>
      <p:sp>
        <p:nvSpPr>
          <p:cNvPr id="14" name="Rectangle 13">
            <a:extLst>
              <a:ext uri="{FF2B5EF4-FFF2-40B4-BE49-F238E27FC236}">
                <a16:creationId xmlns:a16="http://schemas.microsoft.com/office/drawing/2014/main" id="{B4C02C19-0AD3-45D1-8955-B29D2A2AE485}"/>
              </a:ext>
            </a:extLst>
          </p:cNvPr>
          <p:cNvSpPr/>
          <p:nvPr/>
        </p:nvSpPr>
        <p:spPr>
          <a:xfrm>
            <a:off x="0" y="2308"/>
            <a:ext cx="12192000" cy="6405033"/>
          </a:xfrm>
          <a:prstGeom prst="rect">
            <a:avLst/>
          </a:prstGeom>
          <a:gradFill flip="none" rotWithShape="1">
            <a:gsLst>
              <a:gs pos="18000">
                <a:srgbClr val="000000">
                  <a:alpha val="60000"/>
                </a:srgbClr>
              </a:gs>
              <a:gs pos="58000">
                <a:srgbClr val="000000">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2400" dirty="0">
              <a:solidFill>
                <a:prstClr val="white"/>
              </a:solidFill>
              <a:latin typeface="Intel Clear"/>
            </a:endParaRPr>
          </a:p>
        </p:txBody>
      </p:sp>
      <p:sp>
        <p:nvSpPr>
          <p:cNvPr id="15" name="Text Placeholder 1">
            <a:extLst>
              <a:ext uri="{FF2B5EF4-FFF2-40B4-BE49-F238E27FC236}">
                <a16:creationId xmlns:a16="http://schemas.microsoft.com/office/drawing/2014/main" id="{E448D243-EFC4-494C-BC74-8386E5E8129E}"/>
              </a:ext>
            </a:extLst>
          </p:cNvPr>
          <p:cNvSpPr txBox="1">
            <a:spLocks/>
          </p:cNvSpPr>
          <p:nvPr/>
        </p:nvSpPr>
        <p:spPr>
          <a:xfrm>
            <a:off x="471950" y="1753589"/>
            <a:ext cx="11257548" cy="3266600"/>
          </a:xfrm>
          <a:prstGeom prst="rect">
            <a:avLst/>
          </a:prstGeom>
        </p:spPr>
        <p:txBody>
          <a:bodyPr vert="horz" wrap="square" lIns="121920" tIns="60960" rIns="121920" bIns="60960" rtlCol="0" anchor="b" anchorCtr="0">
            <a:spAutoFit/>
          </a:bodyPr>
          <a:lstStyle>
            <a:lvl1pPr marL="0" indent="0" algn="l" defTabSz="914400" rtl="0" eaLnBrk="1" latinLnBrk="0" hangingPunct="1">
              <a:spcBef>
                <a:spcPts val="0"/>
              </a:spcBef>
              <a:buClr>
                <a:schemeClr val="accent2"/>
              </a:buClr>
              <a:buFont typeface="Wingdings" panose="05000000000000000000" pitchFamily="2" charset="2"/>
              <a:buNone/>
              <a:defRPr sz="1600" kern="1200">
                <a:solidFill>
                  <a:schemeClr val="accent2">
                    <a:lumMod val="40000"/>
                    <a:lumOff val="60000"/>
                  </a:schemeClr>
                </a:solidFill>
                <a:latin typeface="+mn-lt"/>
                <a:ea typeface="+mn-ea"/>
                <a:cs typeface="+mn-cs"/>
              </a:defRPr>
            </a:lvl1pPr>
            <a:lvl2pPr marL="171450" indent="-171450" algn="l" defTabSz="914400" rtl="0" eaLnBrk="1" latinLnBrk="0" hangingPunct="1">
              <a:spcBef>
                <a:spcPts val="0"/>
              </a:spcBef>
              <a:buClrTx/>
              <a:buFont typeface="Wingdings" panose="05000000000000000000" pitchFamily="2" charset="2"/>
              <a:buChar char="§"/>
              <a:defRPr sz="1400" kern="1200">
                <a:solidFill>
                  <a:schemeClr val="accent2">
                    <a:lumMod val="40000"/>
                    <a:lumOff val="60000"/>
                  </a:schemeClr>
                </a:solidFill>
                <a:latin typeface="+mn-lt"/>
                <a:ea typeface="+mn-ea"/>
                <a:cs typeface="+mn-cs"/>
              </a:defRPr>
            </a:lvl2pPr>
            <a:lvl3pPr marL="347663" indent="-171450" algn="l" defTabSz="914400" rtl="0" eaLnBrk="1" latinLnBrk="0" hangingPunct="1">
              <a:spcBef>
                <a:spcPts val="0"/>
              </a:spcBef>
              <a:buClrTx/>
              <a:buFont typeface="Intel Clear" panose="020B0604020203020204" pitchFamily="34" charset="0"/>
              <a:buChar char="–"/>
              <a:defRPr sz="1400" kern="1200">
                <a:solidFill>
                  <a:schemeClr val="accent2">
                    <a:lumMod val="40000"/>
                    <a:lumOff val="60000"/>
                  </a:schemeClr>
                </a:solidFill>
                <a:latin typeface="+mn-lt"/>
                <a:ea typeface="+mn-ea"/>
                <a:cs typeface="+mn-cs"/>
              </a:defRPr>
            </a:lvl3pPr>
            <a:lvl4pPr marL="511175" indent="-171450" algn="l" defTabSz="914400" rtl="0" eaLnBrk="1" latinLnBrk="0" hangingPunct="1">
              <a:spcBef>
                <a:spcPts val="0"/>
              </a:spcBef>
              <a:buClrTx/>
              <a:buFont typeface="Intel Clear" panose="020B0604020203020204" pitchFamily="34" charset="0"/>
              <a:buChar char="–"/>
              <a:defRPr sz="1400" kern="1200">
                <a:solidFill>
                  <a:schemeClr val="accent2">
                    <a:lumMod val="40000"/>
                    <a:lumOff val="60000"/>
                  </a:schemeClr>
                </a:solidFill>
                <a:latin typeface="+mn-lt"/>
                <a:ea typeface="+mn-ea"/>
                <a:cs typeface="+mn-cs"/>
              </a:defRPr>
            </a:lvl4pPr>
            <a:lvl5pPr marL="688975" indent="-168275" algn="l" defTabSz="914400" rtl="0" eaLnBrk="1" latinLnBrk="0" hangingPunct="1">
              <a:spcBef>
                <a:spcPts val="0"/>
              </a:spcBef>
              <a:buClrTx/>
              <a:buFont typeface="Intel Clear" panose="020B0604020203020204" pitchFamily="34" charset="0"/>
              <a:buChar char="–"/>
              <a:defRPr sz="1400" kern="1200">
                <a:solidFill>
                  <a:schemeClr val="accent2">
                    <a:lumMod val="40000"/>
                    <a:lumOff val="6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70">
              <a:lnSpc>
                <a:spcPct val="70000"/>
              </a:lnSpc>
              <a:spcBef>
                <a:spcPct val="0"/>
              </a:spcBef>
              <a:buClrTx/>
              <a:defRPr/>
            </a:pPr>
            <a:r>
              <a:rPr lang="en-US" sz="5867" dirty="0">
                <a:solidFill>
                  <a:prstClr val="white">
                    <a:alpha val="90000"/>
                  </a:prstClr>
                </a:solidFill>
                <a:effectLst>
                  <a:outerShdw blurRad="266700" dist="38100" dir="2700000" algn="tl" rotWithShape="0">
                    <a:prstClr val="black"/>
                  </a:outerShdw>
                </a:effectLst>
                <a:latin typeface="Intel Clear Pro"/>
              </a:rPr>
              <a:t>The Economy Is Powered </a:t>
            </a:r>
            <a:br>
              <a:rPr lang="en-US" sz="5867" dirty="0">
                <a:solidFill>
                  <a:prstClr val="white">
                    <a:alpha val="90000"/>
                  </a:prstClr>
                </a:solidFill>
                <a:effectLst>
                  <a:outerShdw blurRad="266700" dist="38100" dir="2700000" algn="tl" rotWithShape="0">
                    <a:prstClr val="black"/>
                  </a:outerShdw>
                </a:effectLst>
                <a:latin typeface="Intel Clear Pro"/>
              </a:rPr>
            </a:br>
            <a:r>
              <a:rPr lang="en-US" sz="5867" dirty="0">
                <a:solidFill>
                  <a:prstClr val="white">
                    <a:alpha val="90000"/>
                  </a:prstClr>
                </a:solidFill>
                <a:effectLst>
                  <a:outerShdw blurRad="266700" dist="38100" dir="2700000" algn="tl" rotWithShape="0">
                    <a:prstClr val="black"/>
                  </a:outerShdw>
                </a:effectLst>
                <a:latin typeface="Intel Clear Pro"/>
              </a:rPr>
              <a:t>By The Industrial Sector</a:t>
            </a:r>
          </a:p>
          <a:p>
            <a:pPr defTabSz="1219170">
              <a:lnSpc>
                <a:spcPct val="70000"/>
              </a:lnSpc>
              <a:spcBef>
                <a:spcPct val="0"/>
              </a:spcBef>
              <a:buClrTx/>
              <a:defRPr/>
            </a:pPr>
            <a:endParaRPr lang="en-US" sz="7200" dirty="0">
              <a:solidFill>
                <a:prstClr val="white">
                  <a:alpha val="90000"/>
                </a:prstClr>
              </a:solidFill>
              <a:effectLst>
                <a:outerShdw blurRad="266700" dist="38100" dir="2700000" algn="tl" rotWithShape="0">
                  <a:prstClr val="black"/>
                </a:outerShdw>
              </a:effectLst>
              <a:latin typeface="Intel Clear Pro"/>
            </a:endParaRPr>
          </a:p>
          <a:p>
            <a:pPr defTabSz="1219170">
              <a:lnSpc>
                <a:spcPct val="70000"/>
              </a:lnSpc>
              <a:spcBef>
                <a:spcPct val="0"/>
              </a:spcBef>
              <a:buClrTx/>
              <a:defRPr/>
            </a:pPr>
            <a:r>
              <a:rPr lang="en-US" sz="7200" dirty="0">
                <a:solidFill>
                  <a:prstClr val="white">
                    <a:alpha val="90000"/>
                  </a:prstClr>
                </a:solidFill>
                <a:effectLst>
                  <a:outerShdw blurRad="266700" dist="38100" dir="2700000" algn="tl" rotWithShape="0">
                    <a:prstClr val="black"/>
                  </a:outerShdw>
                </a:effectLst>
                <a:latin typeface="Intel Clear Pro"/>
              </a:rPr>
              <a:t>The Industrial PC Is Its Digital Foundation</a:t>
            </a:r>
          </a:p>
          <a:p>
            <a:pPr defTabSz="1219170">
              <a:spcBef>
                <a:spcPct val="0"/>
              </a:spcBef>
              <a:buClrTx/>
              <a:defRPr/>
            </a:pPr>
            <a:r>
              <a:rPr lang="en-US" sz="2133">
                <a:solidFill>
                  <a:prstClr val="white"/>
                </a:solidFill>
                <a:effectLst>
                  <a:outerShdw blurRad="266700" dist="38100" dir="2700000" algn="tl" rotWithShape="0">
                    <a:prstClr val="black"/>
                  </a:outerShdw>
                </a:effectLst>
                <a:latin typeface="Intel Clear"/>
              </a:rPr>
              <a:t>The economic impact of factory IoT applications forecast to reach </a:t>
            </a:r>
            <a:r>
              <a:rPr lang="en-US" sz="2133" b="1">
                <a:solidFill>
                  <a:srgbClr val="00AEEF">
                    <a:lumMod val="40000"/>
                    <a:lumOff val="60000"/>
                  </a:srgbClr>
                </a:solidFill>
                <a:effectLst>
                  <a:outerShdw blurRad="266700" dist="38100" dir="2700000" algn="tl" rotWithShape="0">
                    <a:prstClr val="black"/>
                  </a:outerShdw>
                </a:effectLst>
                <a:latin typeface="Intel Clear"/>
              </a:rPr>
              <a:t>$1.2 Trillion </a:t>
            </a:r>
            <a:r>
              <a:rPr lang="en-US" sz="2133">
                <a:solidFill>
                  <a:prstClr val="white"/>
                </a:solidFill>
                <a:effectLst>
                  <a:outerShdw blurRad="266700" dist="38100" dir="2700000" algn="tl" rotWithShape="0">
                    <a:prstClr val="black"/>
                  </a:outerShdw>
                </a:effectLst>
                <a:latin typeface="Intel Clear"/>
              </a:rPr>
              <a:t>by 2025</a:t>
            </a:r>
            <a:r>
              <a:rPr lang="en-US" sz="2133" baseline="30000">
                <a:solidFill>
                  <a:prstClr val="white"/>
                </a:solidFill>
                <a:effectLst>
                  <a:outerShdw blurRad="266700" dist="38100" dir="2700000" algn="tl" rotWithShape="0">
                    <a:prstClr val="black"/>
                  </a:outerShdw>
                </a:effectLst>
                <a:latin typeface="Intel Clear"/>
              </a:rPr>
              <a:t>1</a:t>
            </a:r>
            <a:endParaRPr lang="en-US" sz="2133" baseline="30000" dirty="0">
              <a:solidFill>
                <a:prstClr val="white"/>
              </a:solidFill>
              <a:effectLst>
                <a:outerShdw blurRad="266700" dist="38100" dir="2700000" algn="tl" rotWithShape="0">
                  <a:prstClr val="black"/>
                </a:outerShdw>
              </a:effectLst>
              <a:latin typeface="Intel Clear"/>
            </a:endParaRPr>
          </a:p>
        </p:txBody>
      </p:sp>
      <p:sp>
        <p:nvSpPr>
          <p:cNvPr id="2" name="Slide Number Placeholder 1"/>
          <p:cNvSpPr>
            <a:spLocks noGrp="1"/>
          </p:cNvSpPr>
          <p:nvPr>
            <p:ph type="sldNum" sz="quarter" idx="14"/>
          </p:nvPr>
        </p:nvSpPr>
        <p:spPr>
          <a:xfrm>
            <a:off x="15730389" y="8764905"/>
            <a:ext cx="163506" cy="164212"/>
          </a:xfrm>
        </p:spPr>
        <p:txBody>
          <a:bodyPr/>
          <a:lstStyle/>
          <a:p>
            <a:pPr defTabSz="609585"/>
            <a:fld id="{FD44707B-D922-47D5-BD24-D96E91B70543}" type="slidenum">
              <a:rPr lang="en-US">
                <a:latin typeface="Intel Clear"/>
              </a:rPr>
              <a:pPr defTabSz="609585"/>
              <a:t>5</a:t>
            </a:fld>
            <a:endParaRPr lang="en-US" dirty="0">
              <a:latin typeface="Intel Clear"/>
            </a:endParaRPr>
          </a:p>
        </p:txBody>
      </p:sp>
      <p:sp>
        <p:nvSpPr>
          <p:cNvPr id="11" name="Text Placeholder 10">
            <a:extLst>
              <a:ext uri="{FF2B5EF4-FFF2-40B4-BE49-F238E27FC236}">
                <a16:creationId xmlns:a16="http://schemas.microsoft.com/office/drawing/2014/main" id="{E15121FE-C834-4444-B1FD-0CA2C2D12EEB}"/>
              </a:ext>
            </a:extLst>
          </p:cNvPr>
          <p:cNvSpPr>
            <a:spLocks noGrp="1"/>
          </p:cNvSpPr>
          <p:nvPr>
            <p:ph type="body" sz="quarter" idx="13"/>
          </p:nvPr>
        </p:nvSpPr>
        <p:spPr>
          <a:xfrm>
            <a:off x="471950" y="6185035"/>
            <a:ext cx="11248101" cy="222305"/>
          </a:xfrm>
        </p:spPr>
        <p:txBody>
          <a:bodyPr/>
          <a:lstStyle/>
          <a:p>
            <a:r>
              <a:rPr lang="en-US" dirty="0"/>
              <a:t>1) McKinsey &amp; Company, The Internet Of Things: Mapping The Value Beyond The Hype. </a:t>
            </a:r>
            <a:r>
              <a:rPr lang="en-US" dirty="0">
                <a:hlinkClick r:id="rId4"/>
              </a:rPr>
              <a:t>Link</a:t>
            </a:r>
            <a:r>
              <a:rPr lang="en-US" dirty="0"/>
              <a:t> </a:t>
            </a:r>
          </a:p>
        </p:txBody>
      </p:sp>
    </p:spTree>
    <p:extLst>
      <p:ext uri="{BB962C8B-B14F-4D97-AF65-F5344CB8AC3E}">
        <p14:creationId xmlns:p14="http://schemas.microsoft.com/office/powerpoint/2010/main" val="128622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8CE4FD-6250-4B16-BD23-199B1CA94464}"/>
              </a:ext>
            </a:extLst>
          </p:cNvPr>
          <p:cNvSpPr>
            <a:spLocks noGrp="1"/>
          </p:cNvSpPr>
          <p:nvPr>
            <p:ph idx="14"/>
          </p:nvPr>
        </p:nvSpPr>
        <p:spPr>
          <a:xfrm>
            <a:off x="471950" y="1059779"/>
            <a:ext cx="11070980" cy="1133027"/>
          </a:xfrm>
        </p:spPr>
        <p:txBody>
          <a:bodyPr/>
          <a:lstStyle/>
          <a:p>
            <a:r>
              <a:rPr lang="en-US" sz="1867" b="1" dirty="0"/>
              <a:t>Step-1.a:</a:t>
            </a:r>
            <a:r>
              <a:rPr lang="en-US" sz="1867" dirty="0"/>
              <a:t> The Video Ingestion module starts capturing frames from Basler camera / RTSP camera (or video file) and sends the frames to the Trigger Algorithm.</a:t>
            </a:r>
          </a:p>
        </p:txBody>
      </p:sp>
      <p:sp>
        <p:nvSpPr>
          <p:cNvPr id="4" name="Text Placeholder 3">
            <a:extLst>
              <a:ext uri="{FF2B5EF4-FFF2-40B4-BE49-F238E27FC236}">
                <a16:creationId xmlns:a16="http://schemas.microsoft.com/office/drawing/2014/main" id="{3F959DF0-1EDB-400C-82D9-A031DF2C5C5D}"/>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29DFD70A-278E-4612-B8E7-DE14BC56B2B3}"/>
              </a:ext>
            </a:extLst>
          </p:cNvPr>
          <p:cNvSpPr>
            <a:spLocks noGrp="1"/>
          </p:cNvSpPr>
          <p:nvPr>
            <p:ph type="sldNum" sz="quarter" idx="16"/>
          </p:nvPr>
        </p:nvSpPr>
        <p:spPr>
          <a:xfrm>
            <a:off x="11797792" y="6553153"/>
            <a:ext cx="81754" cy="164212"/>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50</a:t>
            </a:fld>
            <a:endParaRPr lang="en-US" dirty="0"/>
          </a:p>
        </p:txBody>
      </p:sp>
      <p:sp>
        <p:nvSpPr>
          <p:cNvPr id="6" name="Title 5">
            <a:extLst>
              <a:ext uri="{FF2B5EF4-FFF2-40B4-BE49-F238E27FC236}">
                <a16:creationId xmlns:a16="http://schemas.microsoft.com/office/drawing/2014/main" id="{845B2182-AB3E-49CC-8A97-AB9E7BB07AB4}"/>
              </a:ext>
            </a:extLst>
          </p:cNvPr>
          <p:cNvSpPr>
            <a:spLocks noGrp="1"/>
          </p:cNvSpPr>
          <p:nvPr>
            <p:ph type="title"/>
          </p:nvPr>
        </p:nvSpPr>
        <p:spPr/>
        <p:txBody>
          <a:bodyPr/>
          <a:lstStyle/>
          <a:p>
            <a:r>
              <a:rPr lang="en-US" dirty="0">
                <a:solidFill>
                  <a:schemeClr val="accent3"/>
                </a:solidFill>
              </a:rPr>
              <a:t>Capturing</a:t>
            </a:r>
            <a:r>
              <a:rPr lang="en-US" dirty="0"/>
              <a:t> Video from Camera or File sources</a:t>
            </a:r>
          </a:p>
        </p:txBody>
      </p:sp>
      <p:pic>
        <p:nvPicPr>
          <p:cNvPr id="3074" name="Picture 2" descr="https://lh5.googleusercontent.com/oo3_32KhIRkzLnxudhTz1LV--FYE2pa_3W3R2r_JB0xyrBYM7k3DaZK9omnBxpFyjIbFOs0g7VqaLTvNMvZJMS8BN4q3GUQ7PYgx3vUEZnwTlCkxyy0Vbjc2F4kVlHYAMS2JALhl">
            <a:extLst>
              <a:ext uri="{FF2B5EF4-FFF2-40B4-BE49-F238E27FC236}">
                <a16:creationId xmlns:a16="http://schemas.microsoft.com/office/drawing/2014/main" id="{70509577-91AA-44F2-AFE5-2FD88B28E2CC}"/>
              </a:ext>
            </a:extLst>
          </p:cNvPr>
          <p:cNvPicPr>
            <a:picLocks noGrp="1" noChangeAspect="1" noChangeArrowheads="1"/>
          </p:cNvPicPr>
          <p:nvPr>
            <p:ph idx="15"/>
          </p:nvPr>
        </p:nvPicPr>
        <p:blipFill>
          <a:blip r:embed="rId2">
            <a:extLst>
              <a:ext uri="{28A0092B-C50C-407E-A947-70E740481C1C}">
                <a14:useLocalDpi xmlns:a14="http://schemas.microsoft.com/office/drawing/2010/main" val="0"/>
              </a:ext>
            </a:extLst>
          </a:blip>
          <a:srcRect/>
          <a:stretch>
            <a:fillRect/>
          </a:stretch>
        </p:blipFill>
        <p:spPr bwMode="auto">
          <a:xfrm>
            <a:off x="0" y="1887800"/>
            <a:ext cx="12192000" cy="497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69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778919BD-6404-41EC-A902-9FCD2924B77C}"/>
              </a:ext>
            </a:extLst>
          </p:cNvPr>
          <p:cNvSpPr>
            <a:spLocks noGrp="1"/>
          </p:cNvSpPr>
          <p:nvPr>
            <p:ph idx="14"/>
          </p:nvPr>
        </p:nvSpPr>
        <p:spPr>
          <a:xfrm>
            <a:off x="471949" y="1707557"/>
            <a:ext cx="5522451" cy="4280248"/>
          </a:xfrm>
        </p:spPr>
        <p:txBody>
          <a:bodyPr/>
          <a:lstStyle/>
          <a:p>
            <a:r>
              <a:rPr lang="en-US" sz="3733" dirty="0">
                <a:solidFill>
                  <a:schemeClr val="accent3"/>
                </a:solidFill>
                <a:latin typeface="+mj-lt"/>
              </a:rPr>
              <a:t>Services in Point Data Mode</a:t>
            </a:r>
          </a:p>
          <a:p>
            <a:pPr marL="380990" indent="-380990">
              <a:buFont typeface="Arial" panose="020B0604020202020204" pitchFamily="34" charset="0"/>
              <a:buChar char="•"/>
            </a:pPr>
            <a:r>
              <a:rPr lang="en-US" sz="1867" dirty="0" err="1"/>
              <a:t>Telegraf</a:t>
            </a:r>
            <a:r>
              <a:rPr lang="en-US" sz="1867" dirty="0"/>
              <a:t> is used to read multiple data formats and store them in </a:t>
            </a:r>
            <a:r>
              <a:rPr lang="en-US" sz="1867" dirty="0" err="1"/>
              <a:t>InfluxDB</a:t>
            </a:r>
            <a:endParaRPr lang="en-US" sz="1867" dirty="0"/>
          </a:p>
          <a:p>
            <a:pPr marL="380990" indent="-380990">
              <a:buFont typeface="Arial" panose="020B0604020202020204" pitchFamily="34" charset="0"/>
              <a:buChar char="•"/>
            </a:pPr>
            <a:r>
              <a:rPr lang="en-US" sz="1867" dirty="0"/>
              <a:t>Uses Trigger Functions to select Key Frames</a:t>
            </a:r>
          </a:p>
          <a:p>
            <a:pPr marL="380990" indent="-380990">
              <a:buFont typeface="Arial" panose="020B0604020202020204" pitchFamily="34" charset="0"/>
              <a:buChar char="•"/>
            </a:pPr>
            <a:r>
              <a:rPr lang="en-US" sz="1867" dirty="0"/>
              <a:t>Queues Key Frames to be published on the Data Bus</a:t>
            </a:r>
          </a:p>
          <a:p>
            <a:pPr marL="380990" indent="-380990">
              <a:buFont typeface="Arial" panose="020B0604020202020204" pitchFamily="34" charset="0"/>
              <a:buChar char="•"/>
            </a:pPr>
            <a:r>
              <a:rPr lang="en-US" sz="1867" dirty="0"/>
              <a:t>Triggers are defined by the application developer</a:t>
            </a:r>
          </a:p>
        </p:txBody>
      </p:sp>
      <p:pic>
        <p:nvPicPr>
          <p:cNvPr id="19" name="Content Placeholder 18">
            <a:extLst>
              <a:ext uri="{FF2B5EF4-FFF2-40B4-BE49-F238E27FC236}">
                <a16:creationId xmlns:a16="http://schemas.microsoft.com/office/drawing/2014/main" id="{75360335-CECB-4458-AAAC-F64406B61281}"/>
              </a:ext>
            </a:extLst>
          </p:cNvPr>
          <p:cNvPicPr>
            <a:picLocks noGrp="1" noChangeAspect="1"/>
          </p:cNvPicPr>
          <p:nvPr>
            <p:ph idx="15"/>
          </p:nvPr>
        </p:nvPicPr>
        <p:blipFill>
          <a:blip r:embed="rId2"/>
          <a:stretch>
            <a:fillRect/>
          </a:stretch>
        </p:blipFill>
        <p:spPr>
          <a:xfrm>
            <a:off x="6197603" y="2071132"/>
            <a:ext cx="5522384" cy="4089987"/>
          </a:xfrm>
          <a:prstGeom prst="rect">
            <a:avLst/>
          </a:prstGeom>
        </p:spPr>
      </p:pic>
      <p:sp>
        <p:nvSpPr>
          <p:cNvPr id="3" name="Text Placeholder 2">
            <a:extLst>
              <a:ext uri="{FF2B5EF4-FFF2-40B4-BE49-F238E27FC236}">
                <a16:creationId xmlns:a16="http://schemas.microsoft.com/office/drawing/2014/main" id="{313B1CF2-18EF-44F6-B3DC-51D2C5A0199C}"/>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73CB07D6-D010-4B2D-AA72-6832F7A1967B}"/>
              </a:ext>
            </a:extLst>
          </p:cNvPr>
          <p:cNvSpPr>
            <a:spLocks noGrp="1"/>
          </p:cNvSpPr>
          <p:nvPr>
            <p:ph type="title"/>
          </p:nvPr>
        </p:nvSpPr>
        <p:spPr/>
        <p:txBody>
          <a:bodyPr/>
          <a:lstStyle/>
          <a:p>
            <a:r>
              <a:rPr lang="en-US" dirty="0">
                <a:solidFill>
                  <a:schemeClr val="accent3"/>
                </a:solidFill>
              </a:rPr>
              <a:t>Step 1b: </a:t>
            </a:r>
            <a:r>
              <a:rPr lang="en-US" dirty="0"/>
              <a:t>Point data ingestion</a:t>
            </a:r>
          </a:p>
        </p:txBody>
      </p:sp>
      <p:sp>
        <p:nvSpPr>
          <p:cNvPr id="18" name="TextBox 17">
            <a:extLst>
              <a:ext uri="{FF2B5EF4-FFF2-40B4-BE49-F238E27FC236}">
                <a16:creationId xmlns:a16="http://schemas.microsoft.com/office/drawing/2014/main" id="{80CADB17-343F-4EAE-B1BA-7E4819A8794F}"/>
              </a:ext>
            </a:extLst>
          </p:cNvPr>
          <p:cNvSpPr txBox="1"/>
          <p:nvPr/>
        </p:nvSpPr>
        <p:spPr>
          <a:xfrm>
            <a:off x="471947" y="1059779"/>
            <a:ext cx="11248103" cy="379656"/>
          </a:xfrm>
          <a:prstGeom prst="rect">
            <a:avLst/>
          </a:prstGeom>
          <a:noFill/>
        </p:spPr>
        <p:txBody>
          <a:bodyPr wrap="square" rtlCol="0">
            <a:spAutoFit/>
          </a:bodyPr>
          <a:lstStyle/>
          <a:p>
            <a:r>
              <a:rPr lang="en-US" sz="1867" dirty="0"/>
              <a:t>Point Data mode allows the ingestion of time series based like sensor readings that have a time stamp</a:t>
            </a:r>
          </a:p>
        </p:txBody>
      </p:sp>
      <p:sp>
        <p:nvSpPr>
          <p:cNvPr id="2" name="TextBox 1">
            <a:extLst>
              <a:ext uri="{FF2B5EF4-FFF2-40B4-BE49-F238E27FC236}">
                <a16:creationId xmlns:a16="http://schemas.microsoft.com/office/drawing/2014/main" id="{7C84408B-403C-4760-865C-95B03671255B}"/>
              </a:ext>
            </a:extLst>
          </p:cNvPr>
          <p:cNvSpPr txBox="1"/>
          <p:nvPr/>
        </p:nvSpPr>
        <p:spPr>
          <a:xfrm>
            <a:off x="6095997" y="1766572"/>
            <a:ext cx="5522451" cy="297454"/>
          </a:xfrm>
          <a:prstGeom prst="rect">
            <a:avLst/>
          </a:prstGeom>
          <a:noFill/>
        </p:spPr>
        <p:txBody>
          <a:bodyPr wrap="square" rtlCol="0">
            <a:spAutoFit/>
          </a:bodyPr>
          <a:lstStyle/>
          <a:p>
            <a:r>
              <a:rPr lang="en-US" sz="1333" dirty="0"/>
              <a:t>./</a:t>
            </a:r>
            <a:r>
              <a:rPr lang="en-US" sz="1333" dirty="0" err="1"/>
              <a:t>docker_setup</a:t>
            </a:r>
            <a:r>
              <a:rPr lang="en-US" sz="1333" dirty="0"/>
              <a:t>/config/</a:t>
            </a:r>
            <a:r>
              <a:rPr lang="en-US" sz="1333" dirty="0" err="1"/>
              <a:t>algo_config</a:t>
            </a:r>
            <a:r>
              <a:rPr lang="en-US" sz="1333" dirty="0"/>
              <a:t>/</a:t>
            </a:r>
            <a:r>
              <a:rPr lang="en-US" sz="1333" dirty="0" err="1"/>
              <a:t>factory_pcbdemo.json</a:t>
            </a:r>
            <a:endParaRPr lang="en-US" sz="1333" dirty="0"/>
          </a:p>
        </p:txBody>
      </p:sp>
    </p:spTree>
    <p:extLst>
      <p:ext uri="{BB962C8B-B14F-4D97-AF65-F5344CB8AC3E}">
        <p14:creationId xmlns:p14="http://schemas.microsoft.com/office/powerpoint/2010/main" val="419499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20E753-18FE-43BF-A329-23BAAC5C4E73}"/>
              </a:ext>
            </a:extLst>
          </p:cNvPr>
          <p:cNvSpPr>
            <a:spLocks noGrp="1"/>
          </p:cNvSpPr>
          <p:nvPr>
            <p:ph idx="14"/>
          </p:nvPr>
        </p:nvSpPr>
        <p:spPr/>
        <p:txBody>
          <a:bodyPr/>
          <a:lstStyle/>
          <a:p>
            <a:pPr marL="380990" indent="-380990">
              <a:buFont typeface="Arial" panose="020B0604020202020204" pitchFamily="34" charset="0"/>
              <a:buChar char="•"/>
            </a:pPr>
            <a:r>
              <a:rPr lang="en-US" sz="1867" dirty="0"/>
              <a:t>The Trigger Algorithm will determine the relevant frames that are to go to the Classifier. </a:t>
            </a:r>
          </a:p>
          <a:p>
            <a:pPr marL="380990" indent="-380990">
              <a:buFont typeface="Arial" panose="020B0604020202020204" pitchFamily="34" charset="0"/>
              <a:buChar char="•"/>
            </a:pPr>
            <a:r>
              <a:rPr lang="en-US" sz="1867" dirty="0"/>
              <a:t>To create a custom trigger</a:t>
            </a:r>
          </a:p>
          <a:p>
            <a:pPr marL="609585" lvl="1" indent="-380990">
              <a:buFont typeface="Arial" panose="020B0604020202020204" pitchFamily="34" charset="0"/>
              <a:buChar char="•"/>
            </a:pPr>
            <a:r>
              <a:rPr lang="en-US" sz="1867" dirty="0"/>
              <a:t>Create a class derived from </a:t>
            </a:r>
            <a:r>
              <a:rPr lang="en-US" sz="1867" dirty="0" err="1"/>
              <a:t>BaseTrigger</a:t>
            </a:r>
            <a:endParaRPr lang="en-US" sz="1867" dirty="0"/>
          </a:p>
          <a:p>
            <a:pPr marL="609585" lvl="1" indent="-380990">
              <a:buFont typeface="Arial" panose="020B0604020202020204" pitchFamily="34" charset="0"/>
              <a:buChar char="•"/>
            </a:pPr>
            <a:r>
              <a:rPr lang="en-US" sz="1867" dirty="0"/>
              <a:t>Override the constructor, __</a:t>
            </a:r>
            <a:r>
              <a:rPr lang="en-US" sz="1867" dirty="0" err="1"/>
              <a:t>init</a:t>
            </a:r>
            <a:r>
              <a:rPr lang="en-US" sz="1867" dirty="0"/>
              <a:t>__()</a:t>
            </a:r>
          </a:p>
          <a:p>
            <a:pPr marL="609585" lvl="1" indent="-380990">
              <a:buFont typeface="Arial" panose="020B0604020202020204" pitchFamily="34" charset="0"/>
              <a:buChar char="•"/>
            </a:pPr>
            <a:r>
              <a:rPr lang="en-US" sz="1867" dirty="0"/>
              <a:t>Enumerate the supported </a:t>
            </a:r>
            <a:r>
              <a:rPr lang="en-US" sz="1867" dirty="0" err="1"/>
              <a:t>ingestors</a:t>
            </a:r>
            <a:endParaRPr lang="en-US" sz="1867" dirty="0"/>
          </a:p>
          <a:p>
            <a:pPr marL="609585" lvl="1" indent="-380990">
              <a:buFont typeface="Arial" panose="020B0604020202020204" pitchFamily="34" charset="0"/>
              <a:buChar char="•"/>
            </a:pPr>
            <a:r>
              <a:rPr lang="en-US" sz="1867" dirty="0"/>
              <a:t>Override the </a:t>
            </a:r>
            <a:r>
              <a:rPr lang="en-US" sz="1867" dirty="0" err="1"/>
              <a:t>on_data</a:t>
            </a:r>
            <a:r>
              <a:rPr lang="en-US" sz="1867" dirty="0"/>
              <a:t>() function, which is called when for each video frame.</a:t>
            </a:r>
          </a:p>
          <a:p>
            <a:pPr marL="609585" lvl="1" indent="-380990">
              <a:buFont typeface="Arial" panose="020B0604020202020204" pitchFamily="34" charset="0"/>
              <a:buChar char="•"/>
            </a:pPr>
            <a:r>
              <a:rPr lang="en-US" sz="1867" dirty="0"/>
              <a:t>Use </a:t>
            </a:r>
            <a:r>
              <a:rPr lang="en-US" sz="1867" dirty="0" err="1"/>
              <a:t>OpenVINO</a:t>
            </a:r>
            <a:r>
              <a:rPr lang="en-US" sz="1867" dirty="0"/>
              <a:t> or other libraries or methods to analyze the video and decide whether to pass it to the classifier or not.</a:t>
            </a:r>
          </a:p>
        </p:txBody>
      </p:sp>
      <p:sp>
        <p:nvSpPr>
          <p:cNvPr id="4" name="Text Placeholder 3">
            <a:extLst>
              <a:ext uri="{FF2B5EF4-FFF2-40B4-BE49-F238E27FC236}">
                <a16:creationId xmlns:a16="http://schemas.microsoft.com/office/drawing/2014/main" id="{E42E1B4C-12E1-434E-A4FD-5F7FDE4EA3FD}"/>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CE545557-2DC8-4EAF-A85A-6FECE32BE044}"/>
              </a:ext>
            </a:extLst>
          </p:cNvPr>
          <p:cNvSpPr>
            <a:spLocks noGrp="1"/>
          </p:cNvSpPr>
          <p:nvPr>
            <p:ph type="sldNum" sz="quarter" idx="16"/>
          </p:nvPr>
        </p:nvSpPr>
        <p:spPr>
          <a:xfrm>
            <a:off x="11797792" y="6553153"/>
            <a:ext cx="163506" cy="164212"/>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52</a:t>
            </a:fld>
            <a:endParaRPr lang="en-US" dirty="0"/>
          </a:p>
        </p:txBody>
      </p:sp>
      <p:sp>
        <p:nvSpPr>
          <p:cNvPr id="6" name="Title 5">
            <a:extLst>
              <a:ext uri="{FF2B5EF4-FFF2-40B4-BE49-F238E27FC236}">
                <a16:creationId xmlns:a16="http://schemas.microsoft.com/office/drawing/2014/main" id="{D6DC37AA-CB77-4B95-8850-FE50074A7C0F}"/>
              </a:ext>
            </a:extLst>
          </p:cNvPr>
          <p:cNvSpPr>
            <a:spLocks noGrp="1"/>
          </p:cNvSpPr>
          <p:nvPr>
            <p:ph type="title"/>
          </p:nvPr>
        </p:nvSpPr>
        <p:spPr/>
        <p:txBody>
          <a:bodyPr/>
          <a:lstStyle/>
          <a:p>
            <a:r>
              <a:rPr lang="en-US" dirty="0">
                <a:solidFill>
                  <a:schemeClr val="accent3"/>
                </a:solidFill>
              </a:rPr>
              <a:t>Step 2</a:t>
            </a:r>
            <a:r>
              <a:rPr lang="en-US" dirty="0"/>
              <a:t>: Trigger Algorithm</a:t>
            </a:r>
          </a:p>
        </p:txBody>
      </p:sp>
      <p:pic>
        <p:nvPicPr>
          <p:cNvPr id="1026" name="Picture 2" descr="https://lh5.googleusercontent.com/ZE22lxaVMBGQcboRPVrQd246JsRCKaI4Rtv7Dk5RShXI7JU2ntyikZZTJZLNGoeDJUINyBk2GIKe9D6Mo42HLB-XXsU0Z3iol7R3XsFKDjgPq-pL3ERAyHTFUX7VkdrJ4hjOc8Jm">
            <a:extLst>
              <a:ext uri="{FF2B5EF4-FFF2-40B4-BE49-F238E27FC236}">
                <a16:creationId xmlns:a16="http://schemas.microsoft.com/office/drawing/2014/main" id="{3F5AF197-C631-496A-9D0F-9FD1CFE8FF29}"/>
              </a:ext>
            </a:extLst>
          </p:cNvPr>
          <p:cNvPicPr>
            <a:picLocks noGrp="1" noChangeAspect="1" noChangeArrowheads="1"/>
          </p:cNvPicPr>
          <p:nvPr>
            <p:ph idx="15"/>
          </p:nvPr>
        </p:nvPicPr>
        <p:blipFill>
          <a:blip r:embed="rId2">
            <a:extLst>
              <a:ext uri="{28A0092B-C50C-407E-A947-70E740481C1C}">
                <a14:useLocalDpi xmlns:a14="http://schemas.microsoft.com/office/drawing/2010/main" val="0"/>
              </a:ext>
            </a:extLst>
          </a:blip>
          <a:srcRect/>
          <a:stretch>
            <a:fillRect/>
          </a:stretch>
        </p:blipFill>
        <p:spPr bwMode="auto">
          <a:xfrm>
            <a:off x="6516697" y="1"/>
            <a:ext cx="567530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47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03E3E4-0A11-4649-A480-65745DB898E9}"/>
              </a:ext>
            </a:extLst>
          </p:cNvPr>
          <p:cNvSpPr>
            <a:spLocks noGrp="1"/>
          </p:cNvSpPr>
          <p:nvPr>
            <p:ph idx="14"/>
          </p:nvPr>
        </p:nvSpPr>
        <p:spPr/>
        <p:txBody>
          <a:bodyPr/>
          <a:lstStyle/>
          <a:p>
            <a:pPr marL="380990" indent="-380990">
              <a:buFont typeface="Arial" panose="020B0604020202020204" pitchFamily="34" charset="0"/>
              <a:buChar char="•"/>
            </a:pPr>
            <a:r>
              <a:rPr lang="en-US" sz="1867" dirty="0" err="1"/>
              <a:t>Kapacitor</a:t>
            </a:r>
            <a:r>
              <a:rPr lang="en-US" sz="1867" dirty="0"/>
              <a:t> subscribes to the Meta Data stream. All the streams in </a:t>
            </a:r>
            <a:r>
              <a:rPr lang="en-US" sz="1867" dirty="0" err="1"/>
              <a:t>InfluxDB</a:t>
            </a:r>
            <a:r>
              <a:rPr lang="en-US" sz="1867" dirty="0"/>
              <a:t> are subscribed as default by </a:t>
            </a:r>
            <a:r>
              <a:rPr lang="en-US" sz="1867" dirty="0" err="1"/>
              <a:t>Kapacitor</a:t>
            </a:r>
            <a:r>
              <a:rPr lang="en-US" sz="1867" dirty="0"/>
              <a:t>.</a:t>
            </a:r>
          </a:p>
          <a:p>
            <a:pPr marL="380990" indent="-380990">
              <a:buFont typeface="Arial" panose="020B0604020202020204" pitchFamily="34" charset="0"/>
              <a:buChar char="•"/>
            </a:pPr>
            <a:r>
              <a:rPr lang="en-US" sz="1867" dirty="0" err="1"/>
              <a:t>Kapacitor</a:t>
            </a:r>
            <a:r>
              <a:rPr lang="en-US" sz="1867" dirty="0"/>
              <a:t> is configured by </a:t>
            </a:r>
            <a:r>
              <a:rPr lang="en-US" sz="1867" dirty="0" err="1"/>
              <a:t>TICKscript</a:t>
            </a:r>
            <a:endParaRPr lang="en-US" sz="1867" dirty="0"/>
          </a:p>
          <a:p>
            <a:pPr marL="380990" indent="-380990">
              <a:buFont typeface="Arial" panose="020B0604020202020204" pitchFamily="34" charset="0"/>
              <a:buChar char="•"/>
            </a:pPr>
            <a:r>
              <a:rPr lang="en-US" sz="1867" dirty="0" err="1"/>
              <a:t>Kapacitor</a:t>
            </a:r>
            <a:r>
              <a:rPr lang="en-US" sz="1867" dirty="0"/>
              <a:t> is an alert and monitoring system</a:t>
            </a:r>
          </a:p>
          <a:p>
            <a:pPr marL="380990" indent="-380990">
              <a:buFont typeface="Arial" panose="020B0604020202020204" pitchFamily="34" charset="0"/>
              <a:buChar char="•"/>
            </a:pPr>
            <a:endParaRPr lang="en-US" sz="1867" dirty="0"/>
          </a:p>
          <a:p>
            <a:pPr marL="380990" indent="-380990">
              <a:buFont typeface="Arial" panose="020B0604020202020204" pitchFamily="34" charset="0"/>
              <a:buChar char="•"/>
            </a:pPr>
            <a:r>
              <a:rPr lang="en-US" sz="1867" dirty="0"/>
              <a:t>Intel Edge Insights Software uses </a:t>
            </a:r>
            <a:r>
              <a:rPr lang="en-US" sz="1867" dirty="0" err="1"/>
              <a:t>Kapacitor</a:t>
            </a:r>
            <a:r>
              <a:rPr lang="en-US" sz="1867" dirty="0"/>
              <a:t> to subscribe to data coming into </a:t>
            </a:r>
            <a:r>
              <a:rPr lang="en-US" sz="1867" dirty="0" err="1"/>
              <a:t>InfluxDB</a:t>
            </a:r>
            <a:r>
              <a:rPr lang="en-US" sz="1867" dirty="0"/>
              <a:t>, passing it to a Classifier and then writing the results back to </a:t>
            </a:r>
            <a:r>
              <a:rPr lang="en-US" sz="1867" dirty="0" err="1"/>
              <a:t>Influxdb</a:t>
            </a:r>
            <a:r>
              <a:rPr lang="en-US" sz="1867" dirty="0"/>
              <a:t>.</a:t>
            </a:r>
          </a:p>
          <a:p>
            <a:pPr marL="380990" indent="-380990">
              <a:buFont typeface="Arial" panose="020B0604020202020204" pitchFamily="34" charset="0"/>
              <a:buChar char="•"/>
            </a:pPr>
            <a:r>
              <a:rPr lang="en-US" sz="1867" dirty="0"/>
              <a:t>This workflow is defined in a TICK script. Users and define their own TICK scripts.</a:t>
            </a:r>
          </a:p>
        </p:txBody>
      </p:sp>
      <p:sp>
        <p:nvSpPr>
          <p:cNvPr id="3" name="Content Placeholder 2">
            <a:extLst>
              <a:ext uri="{FF2B5EF4-FFF2-40B4-BE49-F238E27FC236}">
                <a16:creationId xmlns:a16="http://schemas.microsoft.com/office/drawing/2014/main" id="{849EE21B-52FB-4156-A25D-5EE46A43038D}"/>
              </a:ext>
            </a:extLst>
          </p:cNvPr>
          <p:cNvSpPr>
            <a:spLocks noGrp="1"/>
          </p:cNvSpPr>
          <p:nvPr>
            <p:ph idx="15"/>
          </p:nvPr>
        </p:nvSpPr>
        <p:spPr/>
        <p:txBody>
          <a:bodyPr/>
          <a:lstStyle/>
          <a:p>
            <a:r>
              <a:rPr lang="en-US" sz="1333" dirty="0"/>
              <a:t>The following handlers are currently supported:</a:t>
            </a:r>
          </a:p>
          <a:p>
            <a:pPr fontAlgn="base"/>
            <a:r>
              <a:rPr lang="en-US" sz="1333" u="sng" dirty="0" err="1">
                <a:hlinkClick r:id="rId2"/>
              </a:rPr>
              <a:t>Alerta</a:t>
            </a:r>
            <a:r>
              <a:rPr lang="en-US" sz="1333" dirty="0"/>
              <a:t>: Sending alerts to </a:t>
            </a:r>
            <a:r>
              <a:rPr lang="en-US" sz="1333" dirty="0" err="1"/>
              <a:t>Alerta</a:t>
            </a:r>
            <a:r>
              <a:rPr lang="en-US" sz="1333" dirty="0"/>
              <a:t>.</a:t>
            </a:r>
          </a:p>
          <a:p>
            <a:pPr fontAlgn="base"/>
            <a:r>
              <a:rPr lang="en-US" sz="1333" u="sng" dirty="0">
                <a:hlinkClick r:id="rId3"/>
              </a:rPr>
              <a:t>Email</a:t>
            </a:r>
            <a:r>
              <a:rPr lang="en-US" sz="1333" dirty="0"/>
              <a:t>: To send alerts by email.</a:t>
            </a:r>
          </a:p>
          <a:p>
            <a:pPr fontAlgn="base"/>
            <a:r>
              <a:rPr lang="en-US" sz="1333" u="sng" dirty="0">
                <a:hlinkClick r:id="rId4"/>
              </a:rPr>
              <a:t>HipChat</a:t>
            </a:r>
            <a:r>
              <a:rPr lang="en-US" sz="1333" dirty="0"/>
              <a:t>: Sending alerts to the HipChat service.</a:t>
            </a:r>
          </a:p>
          <a:p>
            <a:pPr fontAlgn="base"/>
            <a:r>
              <a:rPr lang="en-US" sz="1333" u="sng" dirty="0">
                <a:hlinkClick r:id="rId5"/>
              </a:rPr>
              <a:t>Kafka</a:t>
            </a:r>
            <a:r>
              <a:rPr lang="en-US" sz="1333" dirty="0"/>
              <a:t>: Sending alerts to an Apache Kafka cluster.</a:t>
            </a:r>
          </a:p>
          <a:p>
            <a:pPr fontAlgn="base"/>
            <a:r>
              <a:rPr lang="en-US" sz="1333" u="sng" dirty="0">
                <a:hlinkClick r:id="rId6"/>
              </a:rPr>
              <a:t>MQTT</a:t>
            </a:r>
            <a:r>
              <a:rPr lang="en-US" sz="1333" dirty="0"/>
              <a:t>: Publishing alerts to an MQTT broker.</a:t>
            </a:r>
          </a:p>
          <a:p>
            <a:pPr fontAlgn="base"/>
            <a:r>
              <a:rPr lang="en-US" sz="1333" u="sng" dirty="0" err="1">
                <a:hlinkClick r:id="rId7"/>
              </a:rPr>
              <a:t>OpsGenie</a:t>
            </a:r>
            <a:r>
              <a:rPr lang="en-US" sz="1333" dirty="0"/>
              <a:t>: Sending alerts to the </a:t>
            </a:r>
            <a:r>
              <a:rPr lang="en-US" sz="1333" dirty="0" err="1"/>
              <a:t>OpsGenie</a:t>
            </a:r>
            <a:r>
              <a:rPr lang="en-US" sz="1333" dirty="0"/>
              <a:t> service.</a:t>
            </a:r>
          </a:p>
          <a:p>
            <a:pPr fontAlgn="base"/>
            <a:r>
              <a:rPr lang="en-US" sz="1333" u="sng" dirty="0">
                <a:hlinkClick r:id="rId8"/>
              </a:rPr>
              <a:t>PagerDuty</a:t>
            </a:r>
            <a:r>
              <a:rPr lang="en-US" sz="1333" dirty="0"/>
              <a:t>: Sending alerts to the PagerDuty service.</a:t>
            </a:r>
          </a:p>
          <a:p>
            <a:pPr fontAlgn="base"/>
            <a:r>
              <a:rPr lang="en-US" sz="1333" u="sng" dirty="0">
                <a:hlinkClick r:id="rId9"/>
              </a:rPr>
              <a:t>Pushover</a:t>
            </a:r>
            <a:r>
              <a:rPr lang="en-US" sz="1333" dirty="0"/>
              <a:t>: Sending alerts to the Pushover service.</a:t>
            </a:r>
          </a:p>
          <a:p>
            <a:pPr fontAlgn="base"/>
            <a:r>
              <a:rPr lang="en-US" sz="1333" u="sng" dirty="0" err="1">
                <a:hlinkClick r:id="rId10"/>
              </a:rPr>
              <a:t>Sensu</a:t>
            </a:r>
            <a:r>
              <a:rPr lang="en-US" sz="1333" dirty="0"/>
              <a:t>: Sending alerts to </a:t>
            </a:r>
            <a:r>
              <a:rPr lang="en-US" sz="1333" dirty="0" err="1"/>
              <a:t>Sensu</a:t>
            </a:r>
            <a:r>
              <a:rPr lang="en-US" sz="1333" dirty="0"/>
              <a:t>.</a:t>
            </a:r>
          </a:p>
          <a:p>
            <a:pPr fontAlgn="base"/>
            <a:r>
              <a:rPr lang="en-US" sz="1333" u="sng" dirty="0">
                <a:hlinkClick r:id="rId11"/>
              </a:rPr>
              <a:t>Slack</a:t>
            </a:r>
            <a:r>
              <a:rPr lang="en-US" sz="1333" dirty="0"/>
              <a:t>: Sending alerts to Slack.</a:t>
            </a:r>
          </a:p>
          <a:p>
            <a:pPr fontAlgn="base"/>
            <a:r>
              <a:rPr lang="en-US" sz="1333" u="sng" dirty="0">
                <a:hlinkClick r:id="rId12"/>
              </a:rPr>
              <a:t>SNMP Trap</a:t>
            </a:r>
            <a:r>
              <a:rPr lang="en-US" sz="1333" dirty="0"/>
              <a:t>: Posting to SNMP traps.</a:t>
            </a:r>
          </a:p>
          <a:p>
            <a:pPr fontAlgn="base"/>
            <a:r>
              <a:rPr lang="en-US" sz="1333" u="sng" dirty="0">
                <a:hlinkClick r:id="rId13"/>
              </a:rPr>
              <a:t>Talk</a:t>
            </a:r>
            <a:r>
              <a:rPr lang="en-US" sz="1333" dirty="0"/>
              <a:t>: Sending alerts to the Talk service.</a:t>
            </a:r>
          </a:p>
          <a:p>
            <a:pPr fontAlgn="base"/>
            <a:r>
              <a:rPr lang="en-US" sz="1333" u="sng" dirty="0">
                <a:hlinkClick r:id="rId14"/>
              </a:rPr>
              <a:t>Telegram</a:t>
            </a:r>
            <a:r>
              <a:rPr lang="en-US" sz="1333" dirty="0"/>
              <a:t>: Sending alerts to Telegram.</a:t>
            </a:r>
          </a:p>
          <a:p>
            <a:pPr fontAlgn="base"/>
            <a:r>
              <a:rPr lang="en-US" sz="1333" u="sng" dirty="0" err="1">
                <a:hlinkClick r:id="rId15"/>
              </a:rPr>
              <a:t>VictorOps</a:t>
            </a:r>
            <a:r>
              <a:rPr lang="en-US" sz="1333" dirty="0"/>
              <a:t>: Sending alerts to the </a:t>
            </a:r>
            <a:r>
              <a:rPr lang="en-US" sz="1333" dirty="0" err="1"/>
              <a:t>VictorOps</a:t>
            </a:r>
            <a:r>
              <a:rPr lang="en-US" sz="1333" dirty="0"/>
              <a:t> service.</a:t>
            </a:r>
          </a:p>
        </p:txBody>
      </p:sp>
      <p:sp>
        <p:nvSpPr>
          <p:cNvPr id="4" name="Text Placeholder 3">
            <a:extLst>
              <a:ext uri="{FF2B5EF4-FFF2-40B4-BE49-F238E27FC236}">
                <a16:creationId xmlns:a16="http://schemas.microsoft.com/office/drawing/2014/main" id="{0EB4A18C-5A03-41BE-A7EE-DB13CF341871}"/>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7B883B68-F798-4AB2-8F97-E30E4DEB6FB9}"/>
              </a:ext>
            </a:extLst>
          </p:cNvPr>
          <p:cNvSpPr>
            <a:spLocks noGrp="1"/>
          </p:cNvSpPr>
          <p:nvPr>
            <p:ph type="sldNum" sz="quarter" idx="16"/>
          </p:nvPr>
        </p:nvSpPr>
        <p:spPr>
          <a:xfrm>
            <a:off x="11797792" y="6553153"/>
            <a:ext cx="163506" cy="164212"/>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53</a:t>
            </a:fld>
            <a:endParaRPr lang="en-US" dirty="0"/>
          </a:p>
        </p:txBody>
      </p:sp>
      <p:sp>
        <p:nvSpPr>
          <p:cNvPr id="6" name="Title 5">
            <a:extLst>
              <a:ext uri="{FF2B5EF4-FFF2-40B4-BE49-F238E27FC236}">
                <a16:creationId xmlns:a16="http://schemas.microsoft.com/office/drawing/2014/main" id="{6AC46535-8086-4676-ACA6-3ED694F3B79D}"/>
              </a:ext>
            </a:extLst>
          </p:cNvPr>
          <p:cNvSpPr>
            <a:spLocks noGrp="1"/>
          </p:cNvSpPr>
          <p:nvPr>
            <p:ph type="title"/>
          </p:nvPr>
        </p:nvSpPr>
        <p:spPr/>
        <p:txBody>
          <a:bodyPr/>
          <a:lstStyle/>
          <a:p>
            <a:r>
              <a:rPr lang="en-US" dirty="0">
                <a:solidFill>
                  <a:schemeClr val="accent3"/>
                </a:solidFill>
              </a:rPr>
              <a:t>Step 3</a:t>
            </a:r>
            <a:r>
              <a:rPr lang="en-US" dirty="0"/>
              <a:t>: </a:t>
            </a:r>
            <a:r>
              <a:rPr lang="en-US" dirty="0" err="1"/>
              <a:t>Kapacitor</a:t>
            </a:r>
            <a:endParaRPr lang="en-US" dirty="0"/>
          </a:p>
        </p:txBody>
      </p:sp>
    </p:spTree>
    <p:extLst>
      <p:ext uri="{BB962C8B-B14F-4D97-AF65-F5344CB8AC3E}">
        <p14:creationId xmlns:p14="http://schemas.microsoft.com/office/powerpoint/2010/main" val="163787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F298CE-B1D0-44FF-9E41-7DDF0EE92B92}"/>
              </a:ext>
            </a:extLst>
          </p:cNvPr>
          <p:cNvSpPr>
            <a:spLocks noGrp="1"/>
          </p:cNvSpPr>
          <p:nvPr>
            <p:ph idx="14"/>
          </p:nvPr>
        </p:nvSpPr>
        <p:spPr>
          <a:xfrm>
            <a:off x="471950" y="1558456"/>
            <a:ext cx="4936516" cy="4280248"/>
          </a:xfrm>
        </p:spPr>
        <p:txBody>
          <a:bodyPr/>
          <a:lstStyle/>
          <a:p>
            <a:r>
              <a:rPr lang="en-US" sz="2133" dirty="0"/>
              <a:t>The Classifier UDF (User Defined Function) receives the Meta Data from </a:t>
            </a:r>
            <a:r>
              <a:rPr lang="en-US" sz="2133" dirty="0" err="1"/>
              <a:t>Kapacitor</a:t>
            </a:r>
            <a:r>
              <a:rPr lang="en-US" sz="2133" dirty="0"/>
              <a:t>. It then invokes the UDF classifier algorithm.</a:t>
            </a:r>
          </a:p>
          <a:p>
            <a:endParaRPr lang="en-US" sz="2133" dirty="0"/>
          </a:p>
          <a:p>
            <a:r>
              <a:rPr lang="en-US" sz="2133" dirty="0"/>
              <a:t>The Classifier Algorithm is defined by the application developer.</a:t>
            </a:r>
          </a:p>
          <a:p>
            <a:endParaRPr lang="en-US" sz="2133" dirty="0"/>
          </a:p>
          <a:p>
            <a:r>
              <a:rPr lang="en-US" sz="2133" dirty="0" err="1"/>
              <a:t>OpenVINO</a:t>
            </a:r>
            <a:r>
              <a:rPr lang="en-US" sz="2133" dirty="0"/>
              <a:t> is used for deep learning based visual inspection.</a:t>
            </a:r>
          </a:p>
        </p:txBody>
      </p:sp>
      <p:sp>
        <p:nvSpPr>
          <p:cNvPr id="4" name="Text Placeholder 3">
            <a:extLst>
              <a:ext uri="{FF2B5EF4-FFF2-40B4-BE49-F238E27FC236}">
                <a16:creationId xmlns:a16="http://schemas.microsoft.com/office/drawing/2014/main" id="{9F281F1C-B8B6-4BB8-BF73-C89C6C16645E}"/>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14993797-1AA2-4247-BD07-471E8DC88C4D}"/>
              </a:ext>
            </a:extLst>
          </p:cNvPr>
          <p:cNvSpPr>
            <a:spLocks noGrp="1"/>
          </p:cNvSpPr>
          <p:nvPr>
            <p:ph type="sldNum" sz="quarter" idx="16"/>
          </p:nvPr>
        </p:nvSpPr>
        <p:spPr>
          <a:xfrm>
            <a:off x="11797792" y="6553153"/>
            <a:ext cx="163506" cy="164212"/>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54</a:t>
            </a:fld>
            <a:endParaRPr lang="en-US" dirty="0"/>
          </a:p>
        </p:txBody>
      </p:sp>
      <p:sp>
        <p:nvSpPr>
          <p:cNvPr id="6" name="Title 5">
            <a:extLst>
              <a:ext uri="{FF2B5EF4-FFF2-40B4-BE49-F238E27FC236}">
                <a16:creationId xmlns:a16="http://schemas.microsoft.com/office/drawing/2014/main" id="{FFB85E44-0CD5-492B-88CE-E1B95F00D955}"/>
              </a:ext>
            </a:extLst>
          </p:cNvPr>
          <p:cNvSpPr>
            <a:spLocks noGrp="1"/>
          </p:cNvSpPr>
          <p:nvPr>
            <p:ph type="title"/>
          </p:nvPr>
        </p:nvSpPr>
        <p:spPr>
          <a:xfrm>
            <a:off x="471950" y="304701"/>
            <a:ext cx="11248101" cy="724365"/>
          </a:xfrm>
        </p:spPr>
        <p:txBody>
          <a:bodyPr/>
          <a:lstStyle/>
          <a:p>
            <a:r>
              <a:rPr lang="en-US" dirty="0">
                <a:solidFill>
                  <a:schemeClr val="accent3"/>
                </a:solidFill>
              </a:rPr>
              <a:t>Step 4</a:t>
            </a:r>
            <a:r>
              <a:rPr lang="en-US" dirty="0"/>
              <a:t>: Classifier</a:t>
            </a:r>
          </a:p>
        </p:txBody>
      </p:sp>
      <p:sp>
        <p:nvSpPr>
          <p:cNvPr id="24" name="TextBox 23">
            <a:extLst>
              <a:ext uri="{FF2B5EF4-FFF2-40B4-BE49-F238E27FC236}">
                <a16:creationId xmlns:a16="http://schemas.microsoft.com/office/drawing/2014/main" id="{FE87640E-D1FD-4DA7-9B0C-EA94158BE82F}"/>
              </a:ext>
            </a:extLst>
          </p:cNvPr>
          <p:cNvSpPr txBox="1"/>
          <p:nvPr/>
        </p:nvSpPr>
        <p:spPr>
          <a:xfrm>
            <a:off x="6137003" y="2540351"/>
            <a:ext cx="1703836" cy="461665"/>
          </a:xfrm>
          <a:prstGeom prst="rect">
            <a:avLst/>
          </a:prstGeom>
          <a:noFill/>
          <a:ln w="28575">
            <a:solidFill>
              <a:schemeClr val="accent3"/>
            </a:solidFill>
          </a:ln>
        </p:spPr>
        <p:txBody>
          <a:bodyPr wrap="square" rtlCol="0">
            <a:spAutoFit/>
          </a:bodyPr>
          <a:lstStyle/>
          <a:p>
            <a:pPr algn="ctr"/>
            <a:r>
              <a:rPr lang="en-US" sz="2400" dirty="0" err="1"/>
              <a:t>InfluxDB</a:t>
            </a:r>
            <a:endParaRPr lang="en-US" sz="2400" dirty="0"/>
          </a:p>
        </p:txBody>
      </p:sp>
      <p:sp>
        <p:nvSpPr>
          <p:cNvPr id="26" name="TextBox 25">
            <a:extLst>
              <a:ext uri="{FF2B5EF4-FFF2-40B4-BE49-F238E27FC236}">
                <a16:creationId xmlns:a16="http://schemas.microsoft.com/office/drawing/2014/main" id="{A3707C7B-FE88-4D55-9578-69174E48E9EA}"/>
              </a:ext>
            </a:extLst>
          </p:cNvPr>
          <p:cNvSpPr txBox="1"/>
          <p:nvPr/>
        </p:nvSpPr>
        <p:spPr>
          <a:xfrm>
            <a:off x="7935223" y="3734481"/>
            <a:ext cx="1703836" cy="461665"/>
          </a:xfrm>
          <a:prstGeom prst="rect">
            <a:avLst/>
          </a:prstGeom>
          <a:noFill/>
          <a:ln w="28575">
            <a:solidFill>
              <a:schemeClr val="accent3"/>
            </a:solidFill>
          </a:ln>
        </p:spPr>
        <p:txBody>
          <a:bodyPr wrap="square" rtlCol="0">
            <a:spAutoFit/>
          </a:bodyPr>
          <a:lstStyle/>
          <a:p>
            <a:pPr algn="ctr"/>
            <a:r>
              <a:rPr lang="en-US" sz="2400" dirty="0" err="1"/>
              <a:t>Kapacitor</a:t>
            </a:r>
            <a:endParaRPr lang="en-US" sz="2400" dirty="0"/>
          </a:p>
        </p:txBody>
      </p:sp>
      <p:sp>
        <p:nvSpPr>
          <p:cNvPr id="27" name="TextBox 26">
            <a:extLst>
              <a:ext uri="{FF2B5EF4-FFF2-40B4-BE49-F238E27FC236}">
                <a16:creationId xmlns:a16="http://schemas.microsoft.com/office/drawing/2014/main" id="{FC46B58B-D190-4DC0-9305-8DB50002D60B}"/>
              </a:ext>
            </a:extLst>
          </p:cNvPr>
          <p:cNvSpPr txBox="1"/>
          <p:nvPr/>
        </p:nvSpPr>
        <p:spPr>
          <a:xfrm>
            <a:off x="9639059" y="4912147"/>
            <a:ext cx="1703836" cy="461665"/>
          </a:xfrm>
          <a:prstGeom prst="rect">
            <a:avLst/>
          </a:prstGeom>
          <a:noFill/>
          <a:ln w="28575">
            <a:solidFill>
              <a:schemeClr val="accent3"/>
            </a:solidFill>
          </a:ln>
        </p:spPr>
        <p:txBody>
          <a:bodyPr wrap="square" rtlCol="0">
            <a:spAutoFit/>
          </a:bodyPr>
          <a:lstStyle/>
          <a:p>
            <a:pPr algn="ctr"/>
            <a:r>
              <a:rPr lang="en-US" sz="2400" dirty="0"/>
              <a:t>Classifier</a:t>
            </a:r>
          </a:p>
        </p:txBody>
      </p:sp>
      <p:cxnSp>
        <p:nvCxnSpPr>
          <p:cNvPr id="29" name="Connector: Curved 28">
            <a:extLst>
              <a:ext uri="{FF2B5EF4-FFF2-40B4-BE49-F238E27FC236}">
                <a16:creationId xmlns:a16="http://schemas.microsoft.com/office/drawing/2014/main" id="{421CABCF-6EB2-4CF5-A2ED-BB6F574FF56C}"/>
              </a:ext>
            </a:extLst>
          </p:cNvPr>
          <p:cNvCxnSpPr>
            <a:stCxn id="24" idx="3"/>
            <a:endCxn id="26" idx="0"/>
          </p:cNvCxnSpPr>
          <p:nvPr/>
        </p:nvCxnSpPr>
        <p:spPr>
          <a:xfrm>
            <a:off x="7840839" y="2771184"/>
            <a:ext cx="946302" cy="963297"/>
          </a:xfrm>
          <a:prstGeom prst="curvedConnector2">
            <a:avLst/>
          </a:prstGeom>
          <a:ln w="19050" cap="rnd">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D951743D-CED5-4090-9E7D-4794BA8686C9}"/>
              </a:ext>
            </a:extLst>
          </p:cNvPr>
          <p:cNvCxnSpPr>
            <a:cxnSpLocks/>
            <a:stCxn id="26" idx="3"/>
            <a:endCxn id="27" idx="0"/>
          </p:cNvCxnSpPr>
          <p:nvPr/>
        </p:nvCxnSpPr>
        <p:spPr>
          <a:xfrm>
            <a:off x="9639059" y="3965314"/>
            <a:ext cx="851918" cy="946833"/>
          </a:xfrm>
          <a:prstGeom prst="curvedConnector2">
            <a:avLst/>
          </a:prstGeom>
          <a:ln w="19050" cap="rnd">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F30C5934-DA45-4C55-9D68-CFBEE45D554C}"/>
              </a:ext>
            </a:extLst>
          </p:cNvPr>
          <p:cNvCxnSpPr>
            <a:cxnSpLocks/>
            <a:stCxn id="27" idx="1"/>
            <a:endCxn id="26" idx="2"/>
          </p:cNvCxnSpPr>
          <p:nvPr/>
        </p:nvCxnSpPr>
        <p:spPr>
          <a:xfrm rot="10800000">
            <a:off x="8787141" y="4196146"/>
            <a:ext cx="851918" cy="946834"/>
          </a:xfrm>
          <a:prstGeom prst="curvedConnector2">
            <a:avLst/>
          </a:prstGeom>
          <a:ln w="19050" cap="rnd">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D05EC879-1149-42ED-8588-50DC668DD246}"/>
              </a:ext>
            </a:extLst>
          </p:cNvPr>
          <p:cNvCxnSpPr>
            <a:cxnSpLocks/>
            <a:stCxn id="26" idx="1"/>
            <a:endCxn id="24" idx="2"/>
          </p:cNvCxnSpPr>
          <p:nvPr/>
        </p:nvCxnSpPr>
        <p:spPr>
          <a:xfrm rot="10800000">
            <a:off x="6988921" y="3002016"/>
            <a:ext cx="946302" cy="963298"/>
          </a:xfrm>
          <a:prstGeom prst="curvedConnector2">
            <a:avLst/>
          </a:prstGeom>
          <a:ln w="19050" cap="rnd">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70DF024-EA00-484B-916C-28158778F65F}"/>
              </a:ext>
            </a:extLst>
          </p:cNvPr>
          <p:cNvSpPr txBox="1"/>
          <p:nvPr/>
        </p:nvSpPr>
        <p:spPr>
          <a:xfrm>
            <a:off x="6184781" y="337149"/>
            <a:ext cx="5112632" cy="1692771"/>
          </a:xfrm>
          <a:prstGeom prst="rect">
            <a:avLst/>
          </a:prstGeom>
          <a:noFill/>
          <a:ln w="28575">
            <a:solidFill>
              <a:schemeClr val="accent1"/>
            </a:solidFill>
          </a:ln>
        </p:spPr>
        <p:txBody>
          <a:bodyPr wrap="square" rtlCol="0">
            <a:spAutoFit/>
          </a:bodyPr>
          <a:lstStyle/>
          <a:p>
            <a:pPr algn="ctr"/>
            <a:r>
              <a:rPr lang="en-US" sz="2400" dirty="0"/>
              <a:t>TICK Script</a:t>
            </a:r>
          </a:p>
          <a:p>
            <a:pPr marL="304792" indent="-304792">
              <a:buFont typeface="+mj-lt"/>
              <a:buAutoNum type="arabicPeriod"/>
            </a:pPr>
            <a:r>
              <a:rPr lang="en-US" sz="1600" dirty="0"/>
              <a:t>Defines the subscription of </a:t>
            </a:r>
            <a:r>
              <a:rPr lang="en-US" sz="1600" dirty="0" err="1"/>
              <a:t>Kapacitor</a:t>
            </a:r>
            <a:r>
              <a:rPr lang="en-US" sz="1600" dirty="0"/>
              <a:t> to </a:t>
            </a:r>
            <a:r>
              <a:rPr lang="en-US" sz="1600" dirty="0" err="1"/>
              <a:t>InfluxDB</a:t>
            </a:r>
            <a:endParaRPr lang="en-US" sz="1600" dirty="0"/>
          </a:p>
          <a:p>
            <a:pPr marL="304792" indent="-304792">
              <a:buFont typeface="+mj-lt"/>
              <a:buAutoNum type="arabicPeriod"/>
            </a:pPr>
            <a:r>
              <a:rPr lang="en-US" sz="1600" dirty="0" err="1"/>
              <a:t>Kapacitor</a:t>
            </a:r>
            <a:r>
              <a:rPr lang="en-US" sz="1600" dirty="0"/>
              <a:t> runs the classifier for each frame</a:t>
            </a:r>
          </a:p>
          <a:p>
            <a:pPr marL="304792" indent="-304792">
              <a:buFont typeface="+mj-lt"/>
              <a:buAutoNum type="arabicPeriod"/>
            </a:pPr>
            <a:r>
              <a:rPr lang="en-US" sz="1600" dirty="0"/>
              <a:t>Frame Classification results calculated</a:t>
            </a:r>
          </a:p>
          <a:p>
            <a:pPr marL="304792" indent="-304792">
              <a:buFont typeface="+mj-lt"/>
              <a:buAutoNum type="arabicPeriod"/>
            </a:pPr>
            <a:r>
              <a:rPr lang="en-US" sz="1600" dirty="0" err="1"/>
              <a:t>Kapacitor</a:t>
            </a:r>
            <a:r>
              <a:rPr lang="en-US" sz="1600" dirty="0"/>
              <a:t> writes the results back to </a:t>
            </a:r>
            <a:r>
              <a:rPr lang="en-US" sz="1600" dirty="0" err="1"/>
              <a:t>influxdb</a:t>
            </a:r>
            <a:endParaRPr lang="en-US" sz="1600" dirty="0"/>
          </a:p>
          <a:p>
            <a:pPr marL="228594" indent="-228594">
              <a:buFont typeface="Arial" panose="020B0604020202020204" pitchFamily="34" charset="0"/>
              <a:buChar char="•"/>
            </a:pPr>
            <a:endParaRPr lang="en-US" sz="1600" dirty="0"/>
          </a:p>
        </p:txBody>
      </p:sp>
      <p:sp>
        <p:nvSpPr>
          <p:cNvPr id="40" name="TextBox 39">
            <a:extLst>
              <a:ext uri="{FF2B5EF4-FFF2-40B4-BE49-F238E27FC236}">
                <a16:creationId xmlns:a16="http://schemas.microsoft.com/office/drawing/2014/main" id="{6C6C5B5B-5748-4BE7-A28F-76CF9A5F41F5}"/>
              </a:ext>
            </a:extLst>
          </p:cNvPr>
          <p:cNvSpPr txBox="1"/>
          <p:nvPr/>
        </p:nvSpPr>
        <p:spPr>
          <a:xfrm>
            <a:off x="8629754" y="2433703"/>
            <a:ext cx="2176988" cy="912814"/>
          </a:xfrm>
          <a:prstGeom prst="rect">
            <a:avLst/>
          </a:prstGeom>
          <a:noFill/>
          <a:ln w="28575">
            <a:noFill/>
          </a:ln>
        </p:spPr>
        <p:txBody>
          <a:bodyPr wrap="square" rtlCol="0">
            <a:spAutoFit/>
          </a:bodyPr>
          <a:lstStyle/>
          <a:p>
            <a:r>
              <a:rPr lang="en-US" sz="1333" dirty="0"/>
              <a:t>1. Defines the subscription of </a:t>
            </a:r>
            <a:r>
              <a:rPr lang="en-US" sz="1333" dirty="0" err="1"/>
              <a:t>Kapacitor</a:t>
            </a:r>
            <a:r>
              <a:rPr lang="en-US" sz="1333" dirty="0"/>
              <a:t> to </a:t>
            </a:r>
            <a:r>
              <a:rPr lang="en-US" sz="1333" dirty="0" err="1"/>
              <a:t>InfluxDB</a:t>
            </a:r>
            <a:endParaRPr lang="en-US" sz="1333" dirty="0"/>
          </a:p>
          <a:p>
            <a:pPr marL="228594" indent="-228594">
              <a:buFont typeface="Arial" panose="020B0604020202020204" pitchFamily="34" charset="0"/>
              <a:buChar char="•"/>
            </a:pPr>
            <a:endParaRPr lang="en-US" sz="1333" dirty="0"/>
          </a:p>
        </p:txBody>
      </p:sp>
      <p:sp>
        <p:nvSpPr>
          <p:cNvPr id="41" name="TextBox 40">
            <a:extLst>
              <a:ext uri="{FF2B5EF4-FFF2-40B4-BE49-F238E27FC236}">
                <a16:creationId xmlns:a16="http://schemas.microsoft.com/office/drawing/2014/main" id="{D5FB3850-AAA4-4016-AD08-CA87F9B6875B}"/>
              </a:ext>
            </a:extLst>
          </p:cNvPr>
          <p:cNvSpPr txBox="1"/>
          <p:nvPr/>
        </p:nvSpPr>
        <p:spPr>
          <a:xfrm>
            <a:off x="10018377" y="3400962"/>
            <a:ext cx="1866648" cy="707694"/>
          </a:xfrm>
          <a:prstGeom prst="rect">
            <a:avLst/>
          </a:prstGeom>
          <a:noFill/>
          <a:ln w="28575">
            <a:noFill/>
          </a:ln>
        </p:spPr>
        <p:txBody>
          <a:bodyPr wrap="square" rtlCol="0">
            <a:spAutoFit/>
          </a:bodyPr>
          <a:lstStyle/>
          <a:p>
            <a:r>
              <a:rPr lang="en-US" sz="1333" dirty="0"/>
              <a:t>2. </a:t>
            </a:r>
            <a:r>
              <a:rPr lang="en-US" sz="1333" dirty="0" err="1"/>
              <a:t>Kapacitor</a:t>
            </a:r>
            <a:r>
              <a:rPr lang="en-US" sz="1333" dirty="0"/>
              <a:t> runs the classifier for each frame</a:t>
            </a:r>
          </a:p>
        </p:txBody>
      </p:sp>
      <p:sp>
        <p:nvSpPr>
          <p:cNvPr id="42" name="TextBox 41">
            <a:extLst>
              <a:ext uri="{FF2B5EF4-FFF2-40B4-BE49-F238E27FC236}">
                <a16:creationId xmlns:a16="http://schemas.microsoft.com/office/drawing/2014/main" id="{68269D96-1BD5-4897-A603-26EE617ACB9A}"/>
              </a:ext>
            </a:extLst>
          </p:cNvPr>
          <p:cNvSpPr txBox="1"/>
          <p:nvPr/>
        </p:nvSpPr>
        <p:spPr>
          <a:xfrm>
            <a:off x="5564168" y="3634946"/>
            <a:ext cx="1866648" cy="707694"/>
          </a:xfrm>
          <a:prstGeom prst="rect">
            <a:avLst/>
          </a:prstGeom>
          <a:noFill/>
          <a:ln w="28575">
            <a:noFill/>
          </a:ln>
        </p:spPr>
        <p:txBody>
          <a:bodyPr wrap="square" rtlCol="0">
            <a:spAutoFit/>
          </a:bodyPr>
          <a:lstStyle/>
          <a:p>
            <a:r>
              <a:rPr lang="en-US" sz="1333" dirty="0"/>
              <a:t>4. </a:t>
            </a:r>
            <a:r>
              <a:rPr lang="en-US" sz="1333" dirty="0" err="1"/>
              <a:t>Kapacitor</a:t>
            </a:r>
            <a:r>
              <a:rPr lang="en-US" sz="1333" dirty="0"/>
              <a:t> writes the results back to </a:t>
            </a:r>
            <a:r>
              <a:rPr lang="en-US" sz="1333" dirty="0" err="1"/>
              <a:t>influxdb</a:t>
            </a:r>
            <a:endParaRPr lang="en-US" sz="1333" dirty="0"/>
          </a:p>
        </p:txBody>
      </p:sp>
      <p:sp>
        <p:nvSpPr>
          <p:cNvPr id="43" name="TextBox 42">
            <a:extLst>
              <a:ext uri="{FF2B5EF4-FFF2-40B4-BE49-F238E27FC236}">
                <a16:creationId xmlns:a16="http://schemas.microsoft.com/office/drawing/2014/main" id="{0CCD87A5-D553-40C0-A22B-1AA4A3D92ABF}"/>
              </a:ext>
            </a:extLst>
          </p:cNvPr>
          <p:cNvSpPr txBox="1"/>
          <p:nvPr/>
        </p:nvSpPr>
        <p:spPr>
          <a:xfrm>
            <a:off x="7112301" y="4874984"/>
            <a:ext cx="1982731" cy="502573"/>
          </a:xfrm>
          <a:prstGeom prst="rect">
            <a:avLst/>
          </a:prstGeom>
          <a:noFill/>
          <a:ln w="28575">
            <a:noFill/>
          </a:ln>
        </p:spPr>
        <p:txBody>
          <a:bodyPr wrap="square" rtlCol="0">
            <a:spAutoFit/>
          </a:bodyPr>
          <a:lstStyle/>
          <a:p>
            <a:r>
              <a:rPr lang="en-US" sz="1333" dirty="0"/>
              <a:t>3. Frame Classification results calculated</a:t>
            </a:r>
          </a:p>
        </p:txBody>
      </p:sp>
    </p:spTree>
    <p:extLst>
      <p:ext uri="{BB962C8B-B14F-4D97-AF65-F5344CB8AC3E}">
        <p14:creationId xmlns:p14="http://schemas.microsoft.com/office/powerpoint/2010/main" val="44789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EA213E-A4D5-4817-8AF4-02D376F9CE32}"/>
              </a:ext>
            </a:extLst>
          </p:cNvPr>
          <p:cNvSpPr>
            <a:spLocks noGrp="1"/>
          </p:cNvSpPr>
          <p:nvPr>
            <p:ph idx="14"/>
          </p:nvPr>
        </p:nvSpPr>
        <p:spPr/>
        <p:txBody>
          <a:bodyPr/>
          <a:lstStyle/>
          <a:p>
            <a:r>
              <a:rPr lang="en-US" dirty="0"/>
              <a:t>The Stream Manager subscribes to the Classified Results stream. The policy of stream export is set in the Stream Manager.</a:t>
            </a:r>
          </a:p>
          <a:p>
            <a:endParaRPr lang="en-US" dirty="0"/>
          </a:p>
          <a:p>
            <a:r>
              <a:rPr lang="en-US" dirty="0"/>
              <a:t>The data is published over OPC-UA to an external OPC-UA server and can be integrated into the existing environment and 3</a:t>
            </a:r>
            <a:r>
              <a:rPr lang="en-US" baseline="30000" dirty="0"/>
              <a:t>rd</a:t>
            </a:r>
            <a:r>
              <a:rPr lang="en-US" dirty="0"/>
              <a:t> party applications.</a:t>
            </a:r>
          </a:p>
        </p:txBody>
      </p:sp>
      <p:sp>
        <p:nvSpPr>
          <p:cNvPr id="4" name="Text Placeholder 3">
            <a:extLst>
              <a:ext uri="{FF2B5EF4-FFF2-40B4-BE49-F238E27FC236}">
                <a16:creationId xmlns:a16="http://schemas.microsoft.com/office/drawing/2014/main" id="{72B0ED99-B4E9-42C1-85A0-18FECFDE871D}"/>
              </a:ext>
            </a:extLst>
          </p:cNvPr>
          <p:cNvSpPr>
            <a:spLocks noGrp="1"/>
          </p:cNvSpPr>
          <p:nvPr>
            <p:ph type="body" sz="quarter" idx="13"/>
          </p:nvPr>
        </p:nvSpPr>
        <p:spPr/>
        <p:txBody>
          <a:bodyPr/>
          <a:lstStyle/>
          <a:p>
            <a:endParaRPr lang="en-US" dirty="0"/>
          </a:p>
        </p:txBody>
      </p:sp>
      <p:sp>
        <p:nvSpPr>
          <p:cNvPr id="5" name="Slide Number Placeholder 4">
            <a:extLst>
              <a:ext uri="{FF2B5EF4-FFF2-40B4-BE49-F238E27FC236}">
                <a16:creationId xmlns:a16="http://schemas.microsoft.com/office/drawing/2014/main" id="{5651B172-BBD4-48A8-8D62-D50587453FAF}"/>
              </a:ext>
            </a:extLst>
          </p:cNvPr>
          <p:cNvSpPr>
            <a:spLocks noGrp="1"/>
          </p:cNvSpPr>
          <p:nvPr>
            <p:ph type="sldNum" sz="quarter" idx="16"/>
          </p:nvPr>
        </p:nvSpPr>
        <p:spPr>
          <a:xfrm>
            <a:off x="11797792" y="6553153"/>
            <a:ext cx="163506" cy="164212"/>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55</a:t>
            </a:fld>
            <a:endParaRPr lang="en-US" dirty="0"/>
          </a:p>
        </p:txBody>
      </p:sp>
      <p:sp>
        <p:nvSpPr>
          <p:cNvPr id="6" name="Title 5">
            <a:extLst>
              <a:ext uri="{FF2B5EF4-FFF2-40B4-BE49-F238E27FC236}">
                <a16:creationId xmlns:a16="http://schemas.microsoft.com/office/drawing/2014/main" id="{2B510BB2-57E3-42A7-BFB7-548C8A255489}"/>
              </a:ext>
            </a:extLst>
          </p:cNvPr>
          <p:cNvSpPr>
            <a:spLocks noGrp="1"/>
          </p:cNvSpPr>
          <p:nvPr>
            <p:ph type="title"/>
          </p:nvPr>
        </p:nvSpPr>
        <p:spPr/>
        <p:txBody>
          <a:bodyPr/>
          <a:lstStyle/>
          <a:p>
            <a:r>
              <a:rPr lang="en-US" dirty="0">
                <a:solidFill>
                  <a:schemeClr val="accent3"/>
                </a:solidFill>
              </a:rPr>
              <a:t>Step 10</a:t>
            </a:r>
            <a:r>
              <a:rPr lang="en-US" dirty="0"/>
              <a:t>: Stream Manager </a:t>
            </a:r>
          </a:p>
        </p:txBody>
      </p:sp>
      <p:sp>
        <p:nvSpPr>
          <p:cNvPr id="7" name="TextBox 6">
            <a:extLst>
              <a:ext uri="{FF2B5EF4-FFF2-40B4-BE49-F238E27FC236}">
                <a16:creationId xmlns:a16="http://schemas.microsoft.com/office/drawing/2014/main" id="{F784E36C-13D7-4069-B897-8A5BD07B000B}"/>
              </a:ext>
            </a:extLst>
          </p:cNvPr>
          <p:cNvSpPr txBox="1"/>
          <p:nvPr/>
        </p:nvSpPr>
        <p:spPr>
          <a:xfrm>
            <a:off x="7092269" y="1558457"/>
            <a:ext cx="1703836" cy="461665"/>
          </a:xfrm>
          <a:prstGeom prst="rect">
            <a:avLst/>
          </a:prstGeom>
          <a:noFill/>
          <a:ln w="28575">
            <a:solidFill>
              <a:schemeClr val="accent3"/>
            </a:solidFill>
          </a:ln>
        </p:spPr>
        <p:txBody>
          <a:bodyPr wrap="square" rtlCol="0">
            <a:spAutoFit/>
          </a:bodyPr>
          <a:lstStyle/>
          <a:p>
            <a:pPr algn="ctr"/>
            <a:r>
              <a:rPr lang="en-US" sz="2400" dirty="0" err="1"/>
              <a:t>InfluxDB</a:t>
            </a:r>
            <a:endParaRPr lang="en-US" sz="2400" dirty="0"/>
          </a:p>
        </p:txBody>
      </p:sp>
      <p:cxnSp>
        <p:nvCxnSpPr>
          <p:cNvPr id="8" name="Connector: Curved 7">
            <a:extLst>
              <a:ext uri="{FF2B5EF4-FFF2-40B4-BE49-F238E27FC236}">
                <a16:creationId xmlns:a16="http://schemas.microsoft.com/office/drawing/2014/main" id="{04FBEB7F-6FA8-4582-B746-6391B502FF89}"/>
              </a:ext>
            </a:extLst>
          </p:cNvPr>
          <p:cNvCxnSpPr/>
          <p:nvPr/>
        </p:nvCxnSpPr>
        <p:spPr>
          <a:xfrm>
            <a:off x="8796105" y="1802397"/>
            <a:ext cx="946303" cy="950187"/>
          </a:xfrm>
          <a:prstGeom prst="curvedConnector2">
            <a:avLst/>
          </a:prstGeom>
          <a:ln w="19050" cap="rnd">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AD69E9-B4DA-4669-A718-0DAA50F0ADC4}"/>
              </a:ext>
            </a:extLst>
          </p:cNvPr>
          <p:cNvSpPr txBox="1"/>
          <p:nvPr/>
        </p:nvSpPr>
        <p:spPr>
          <a:xfrm>
            <a:off x="8890489" y="2752585"/>
            <a:ext cx="1703836" cy="830997"/>
          </a:xfrm>
          <a:prstGeom prst="rect">
            <a:avLst/>
          </a:prstGeom>
          <a:noFill/>
          <a:ln w="28575">
            <a:solidFill>
              <a:schemeClr val="accent3"/>
            </a:solidFill>
          </a:ln>
        </p:spPr>
        <p:txBody>
          <a:bodyPr wrap="square" rtlCol="0">
            <a:spAutoFit/>
          </a:bodyPr>
          <a:lstStyle/>
          <a:p>
            <a:pPr algn="ctr"/>
            <a:r>
              <a:rPr lang="en-US" sz="2400" dirty="0"/>
              <a:t>Stream Manager</a:t>
            </a:r>
          </a:p>
        </p:txBody>
      </p:sp>
      <p:sp>
        <p:nvSpPr>
          <p:cNvPr id="11" name="Arrow: Down 10">
            <a:extLst>
              <a:ext uri="{FF2B5EF4-FFF2-40B4-BE49-F238E27FC236}">
                <a16:creationId xmlns:a16="http://schemas.microsoft.com/office/drawing/2014/main" id="{7F2CEEEA-FBE5-4E76-86CE-AF53C14AEC30}"/>
              </a:ext>
            </a:extLst>
          </p:cNvPr>
          <p:cNvSpPr/>
          <p:nvPr/>
        </p:nvSpPr>
        <p:spPr>
          <a:xfrm>
            <a:off x="9263394" y="3697355"/>
            <a:ext cx="958025" cy="1123484"/>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2" name="TextBox 11">
            <a:extLst>
              <a:ext uri="{FF2B5EF4-FFF2-40B4-BE49-F238E27FC236}">
                <a16:creationId xmlns:a16="http://schemas.microsoft.com/office/drawing/2014/main" id="{89AB1E8E-685B-400B-BEBB-8E337ED8F4A6}"/>
              </a:ext>
            </a:extLst>
          </p:cNvPr>
          <p:cNvSpPr txBox="1"/>
          <p:nvPr/>
        </p:nvSpPr>
        <p:spPr>
          <a:xfrm>
            <a:off x="8429146" y="4965351"/>
            <a:ext cx="2526113" cy="584775"/>
          </a:xfrm>
          <a:prstGeom prst="rect">
            <a:avLst/>
          </a:prstGeom>
          <a:noFill/>
        </p:spPr>
        <p:txBody>
          <a:bodyPr wrap="square" rtlCol="0">
            <a:spAutoFit/>
          </a:bodyPr>
          <a:lstStyle/>
          <a:p>
            <a:pPr algn="ctr"/>
            <a:r>
              <a:rPr lang="en-US" sz="1600" dirty="0"/>
              <a:t>OPC-UA to External Applications</a:t>
            </a:r>
          </a:p>
        </p:txBody>
      </p:sp>
      <p:sp>
        <p:nvSpPr>
          <p:cNvPr id="13" name="TextBox 12">
            <a:extLst>
              <a:ext uri="{FF2B5EF4-FFF2-40B4-BE49-F238E27FC236}">
                <a16:creationId xmlns:a16="http://schemas.microsoft.com/office/drawing/2014/main" id="{9AA9A309-5096-4D21-9C50-892767D51015}"/>
              </a:ext>
            </a:extLst>
          </p:cNvPr>
          <p:cNvSpPr txBox="1"/>
          <p:nvPr/>
        </p:nvSpPr>
        <p:spPr>
          <a:xfrm>
            <a:off x="9442666" y="1512958"/>
            <a:ext cx="2526113" cy="830997"/>
          </a:xfrm>
          <a:prstGeom prst="rect">
            <a:avLst/>
          </a:prstGeom>
          <a:noFill/>
        </p:spPr>
        <p:txBody>
          <a:bodyPr wrap="square" rtlCol="0">
            <a:spAutoFit/>
          </a:bodyPr>
          <a:lstStyle/>
          <a:p>
            <a:pPr algn="ctr"/>
            <a:r>
              <a:rPr lang="en-US" sz="1600" dirty="0"/>
              <a:t>Stream Manager subscribes to the classifier results</a:t>
            </a:r>
          </a:p>
        </p:txBody>
      </p:sp>
    </p:spTree>
    <p:extLst>
      <p:ext uri="{BB962C8B-B14F-4D97-AF65-F5344CB8AC3E}">
        <p14:creationId xmlns:p14="http://schemas.microsoft.com/office/powerpoint/2010/main" val="191816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6F681-615F-4959-A689-E4C236013B55}"/>
              </a:ext>
            </a:extLst>
          </p:cNvPr>
          <p:cNvSpPr>
            <a:spLocks noGrp="1"/>
          </p:cNvSpPr>
          <p:nvPr>
            <p:ph idx="14"/>
          </p:nvPr>
        </p:nvSpPr>
        <p:spPr/>
        <p:txBody>
          <a:bodyPr/>
          <a:lstStyle/>
          <a:p>
            <a:r>
              <a:rPr lang="en-US" sz="3733" dirty="0">
                <a:solidFill>
                  <a:schemeClr val="accent3"/>
                </a:solidFill>
                <a:latin typeface="+mj-lt"/>
              </a:rPr>
              <a:t>Image Store</a:t>
            </a:r>
            <a:endParaRPr lang="en-US" dirty="0"/>
          </a:p>
          <a:p>
            <a:r>
              <a:rPr lang="en-US" dirty="0"/>
              <a:t>Redis - in-memory data structure store, used as a database, cache and message broker</a:t>
            </a:r>
          </a:p>
          <a:p>
            <a:endParaRPr lang="en-US" dirty="0"/>
          </a:p>
          <a:p>
            <a:r>
              <a:rPr lang="en-US" dirty="0" err="1"/>
              <a:t>Minio</a:t>
            </a:r>
            <a:r>
              <a:rPr lang="en-US" dirty="0"/>
              <a:t> - Open Source, Enterprise-Grade, Amazon S3 Compatible Object Storage</a:t>
            </a:r>
          </a:p>
          <a:p>
            <a:endParaRPr lang="en-US" dirty="0"/>
          </a:p>
        </p:txBody>
      </p:sp>
      <p:sp>
        <p:nvSpPr>
          <p:cNvPr id="3" name="Content Placeholder 2">
            <a:extLst>
              <a:ext uri="{FF2B5EF4-FFF2-40B4-BE49-F238E27FC236}">
                <a16:creationId xmlns:a16="http://schemas.microsoft.com/office/drawing/2014/main" id="{9F90982B-F5FA-4C1D-A27C-1B1D428636A5}"/>
              </a:ext>
            </a:extLst>
          </p:cNvPr>
          <p:cNvSpPr>
            <a:spLocks noGrp="1"/>
          </p:cNvSpPr>
          <p:nvPr>
            <p:ph idx="15"/>
          </p:nvPr>
        </p:nvSpPr>
        <p:spPr/>
        <p:txBody>
          <a:bodyPr/>
          <a:lstStyle/>
          <a:p>
            <a:r>
              <a:rPr lang="en-US" sz="3733" dirty="0">
                <a:solidFill>
                  <a:schemeClr val="accent3"/>
                </a:solidFill>
                <a:latin typeface="+mj-lt"/>
              </a:rPr>
              <a:t>Data Agent</a:t>
            </a:r>
          </a:p>
          <a:p>
            <a:r>
              <a:rPr lang="en-US" dirty="0"/>
              <a:t>Responsible for initializing the stream manager to listen to the data going into </a:t>
            </a:r>
            <a:r>
              <a:rPr lang="en-US" dirty="0" err="1"/>
              <a:t>InfluxDB</a:t>
            </a:r>
            <a:r>
              <a:rPr lang="en-US" dirty="0"/>
              <a:t> </a:t>
            </a:r>
          </a:p>
          <a:p>
            <a:endParaRPr lang="en-US" dirty="0"/>
          </a:p>
          <a:p>
            <a:r>
              <a:rPr lang="en-US" dirty="0"/>
              <a:t>Runs a </a:t>
            </a:r>
            <a:r>
              <a:rPr lang="en-US" dirty="0" err="1"/>
              <a:t>gRPC</a:t>
            </a:r>
            <a:r>
              <a:rPr lang="en-US" dirty="0"/>
              <a:t> server for connection to the </a:t>
            </a:r>
            <a:r>
              <a:rPr lang="en-US" dirty="0" err="1"/>
              <a:t>ImageStore</a:t>
            </a:r>
            <a:endParaRPr lang="en-US" dirty="0"/>
          </a:p>
          <a:p>
            <a:endParaRPr lang="en-US" dirty="0"/>
          </a:p>
        </p:txBody>
      </p:sp>
      <p:sp>
        <p:nvSpPr>
          <p:cNvPr id="4" name="Text Placeholder 3">
            <a:extLst>
              <a:ext uri="{FF2B5EF4-FFF2-40B4-BE49-F238E27FC236}">
                <a16:creationId xmlns:a16="http://schemas.microsoft.com/office/drawing/2014/main" id="{E5511BB2-3C39-475F-9BAC-3BA5268579EF}"/>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467E8C7D-AD46-475C-B1E4-F92308DF717F}"/>
              </a:ext>
            </a:extLst>
          </p:cNvPr>
          <p:cNvSpPr>
            <a:spLocks noGrp="1"/>
          </p:cNvSpPr>
          <p:nvPr>
            <p:ph type="sldNum" sz="quarter" idx="16"/>
          </p:nvPr>
        </p:nvSpPr>
        <p:spPr>
          <a:xfrm>
            <a:off x="11797792" y="6553153"/>
            <a:ext cx="163506" cy="164212"/>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56</a:t>
            </a:fld>
            <a:endParaRPr lang="en-US" dirty="0"/>
          </a:p>
        </p:txBody>
      </p:sp>
      <p:sp>
        <p:nvSpPr>
          <p:cNvPr id="6" name="Title 5">
            <a:extLst>
              <a:ext uri="{FF2B5EF4-FFF2-40B4-BE49-F238E27FC236}">
                <a16:creationId xmlns:a16="http://schemas.microsoft.com/office/drawing/2014/main" id="{0A6A9A7B-209A-4074-8149-D68C9B5147BA}"/>
              </a:ext>
            </a:extLst>
          </p:cNvPr>
          <p:cNvSpPr>
            <a:spLocks noGrp="1"/>
          </p:cNvSpPr>
          <p:nvPr>
            <p:ph type="title"/>
          </p:nvPr>
        </p:nvSpPr>
        <p:spPr/>
        <p:txBody>
          <a:bodyPr/>
          <a:lstStyle/>
          <a:p>
            <a:r>
              <a:rPr lang="en-US" dirty="0">
                <a:solidFill>
                  <a:schemeClr val="accent3"/>
                </a:solidFill>
              </a:rPr>
              <a:t>Image</a:t>
            </a:r>
            <a:r>
              <a:rPr lang="en-US" dirty="0"/>
              <a:t> Store and Data Agent</a:t>
            </a:r>
          </a:p>
        </p:txBody>
      </p:sp>
    </p:spTree>
    <p:extLst>
      <p:ext uri="{BB962C8B-B14F-4D97-AF65-F5344CB8AC3E}">
        <p14:creationId xmlns:p14="http://schemas.microsoft.com/office/powerpoint/2010/main" val="188358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682BB-D76F-4836-851A-3F30EF60E9BD}"/>
              </a:ext>
            </a:extLst>
          </p:cNvPr>
          <p:cNvSpPr>
            <a:spLocks noGrp="1"/>
          </p:cNvSpPr>
          <p:nvPr>
            <p:ph idx="14"/>
          </p:nvPr>
        </p:nvSpPr>
        <p:spPr/>
        <p:txBody>
          <a:bodyPr/>
          <a:lstStyle/>
          <a:p>
            <a:r>
              <a:rPr lang="en-US" dirty="0"/>
              <a:t>The Classified result is published in the OPC-UA message bus and available to external applications</a:t>
            </a:r>
          </a:p>
          <a:p>
            <a:br>
              <a:rPr lang="en-US" dirty="0"/>
            </a:br>
            <a:endParaRPr lang="en-US" dirty="0"/>
          </a:p>
        </p:txBody>
      </p:sp>
      <p:sp>
        <p:nvSpPr>
          <p:cNvPr id="3" name="Content Placeholder 2">
            <a:extLst>
              <a:ext uri="{FF2B5EF4-FFF2-40B4-BE49-F238E27FC236}">
                <a16:creationId xmlns:a16="http://schemas.microsoft.com/office/drawing/2014/main" id="{0BDAC625-9E11-416F-913E-196FFC4AC6FB}"/>
              </a:ext>
            </a:extLst>
          </p:cNvPr>
          <p:cNvSpPr>
            <a:spLocks noGrp="1"/>
          </p:cNvSpPr>
          <p:nvPr>
            <p:ph idx="15"/>
          </p:nvPr>
        </p:nvSpPr>
        <p:spPr/>
        <p:txBody>
          <a:bodyPr/>
          <a:lstStyle/>
          <a:p>
            <a:endParaRPr lang="en-US"/>
          </a:p>
        </p:txBody>
      </p:sp>
      <p:sp>
        <p:nvSpPr>
          <p:cNvPr id="4" name="Text Placeholder 3">
            <a:extLst>
              <a:ext uri="{FF2B5EF4-FFF2-40B4-BE49-F238E27FC236}">
                <a16:creationId xmlns:a16="http://schemas.microsoft.com/office/drawing/2014/main" id="{CF566C1C-D43A-40BA-A777-A6EA3CD0F4F1}"/>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D204958C-E0AB-4780-81F5-16D02B806510}"/>
              </a:ext>
            </a:extLst>
          </p:cNvPr>
          <p:cNvSpPr>
            <a:spLocks noGrp="1"/>
          </p:cNvSpPr>
          <p:nvPr>
            <p:ph type="sldNum" sz="quarter" idx="16"/>
          </p:nvPr>
        </p:nvSpPr>
        <p:spPr>
          <a:xfrm>
            <a:off x="11797792" y="6553153"/>
            <a:ext cx="163506" cy="164212"/>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57</a:t>
            </a:fld>
            <a:endParaRPr lang="en-US" dirty="0"/>
          </a:p>
        </p:txBody>
      </p:sp>
      <p:sp>
        <p:nvSpPr>
          <p:cNvPr id="6" name="Title 5">
            <a:extLst>
              <a:ext uri="{FF2B5EF4-FFF2-40B4-BE49-F238E27FC236}">
                <a16:creationId xmlns:a16="http://schemas.microsoft.com/office/drawing/2014/main" id="{CBDA74DC-843B-4F8C-B1B7-E3A97795DDCA}"/>
              </a:ext>
            </a:extLst>
          </p:cNvPr>
          <p:cNvSpPr>
            <a:spLocks noGrp="1"/>
          </p:cNvSpPr>
          <p:nvPr>
            <p:ph type="title"/>
          </p:nvPr>
        </p:nvSpPr>
        <p:spPr/>
        <p:txBody>
          <a:bodyPr/>
          <a:lstStyle/>
          <a:p>
            <a:r>
              <a:rPr lang="en-US" dirty="0">
                <a:solidFill>
                  <a:schemeClr val="accent3"/>
                </a:solidFill>
              </a:rPr>
              <a:t>Step 12</a:t>
            </a:r>
            <a:r>
              <a:rPr lang="en-US" dirty="0"/>
              <a:t>: Result Published to External Applications</a:t>
            </a:r>
          </a:p>
        </p:txBody>
      </p:sp>
    </p:spTree>
    <p:extLst>
      <p:ext uri="{BB962C8B-B14F-4D97-AF65-F5344CB8AC3E}">
        <p14:creationId xmlns:p14="http://schemas.microsoft.com/office/powerpoint/2010/main" val="348734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3C70DD-2E83-4AF4-B6BD-F5E03732BC81}"/>
              </a:ext>
            </a:extLst>
          </p:cNvPr>
          <p:cNvSpPr>
            <a:spLocks noGrp="1"/>
          </p:cNvSpPr>
          <p:nvPr>
            <p:ph idx="14"/>
          </p:nvPr>
        </p:nvSpPr>
        <p:spPr>
          <a:xfrm>
            <a:off x="471950" y="1558456"/>
            <a:ext cx="3211964" cy="4280248"/>
          </a:xfrm>
        </p:spPr>
        <p:txBody>
          <a:bodyPr/>
          <a:lstStyle/>
          <a:p>
            <a:r>
              <a:rPr lang="en-US" dirty="0" err="1"/>
              <a:t>Chronograf</a:t>
            </a:r>
            <a:r>
              <a:rPr lang="en-US" dirty="0"/>
              <a:t> lets you visualize the results of a query to the time series database.</a:t>
            </a:r>
          </a:p>
          <a:p>
            <a:endParaRPr lang="en-US" dirty="0"/>
          </a:p>
          <a:p>
            <a:r>
              <a:rPr lang="en-US" dirty="0"/>
              <a:t>Measurements can be grouped by intervals, single point data, or data over time.</a:t>
            </a:r>
          </a:p>
        </p:txBody>
      </p:sp>
      <p:sp>
        <p:nvSpPr>
          <p:cNvPr id="4" name="Text Placeholder 3">
            <a:extLst>
              <a:ext uri="{FF2B5EF4-FFF2-40B4-BE49-F238E27FC236}">
                <a16:creationId xmlns:a16="http://schemas.microsoft.com/office/drawing/2014/main" id="{258384D4-2C9B-4D48-8559-7EA03BD700C3}"/>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B22ACD50-C16E-445B-BE09-23E3FF8963F2}"/>
              </a:ext>
            </a:extLst>
          </p:cNvPr>
          <p:cNvSpPr>
            <a:spLocks noGrp="1"/>
          </p:cNvSpPr>
          <p:nvPr>
            <p:ph type="sldNum" sz="quarter" idx="16"/>
          </p:nvPr>
        </p:nvSpPr>
        <p:spPr>
          <a:xfrm>
            <a:off x="11797792" y="6553153"/>
            <a:ext cx="163506" cy="164212"/>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58</a:t>
            </a:fld>
            <a:endParaRPr lang="en-US" dirty="0"/>
          </a:p>
        </p:txBody>
      </p:sp>
      <p:sp>
        <p:nvSpPr>
          <p:cNvPr id="6" name="Title 5">
            <a:extLst>
              <a:ext uri="{FF2B5EF4-FFF2-40B4-BE49-F238E27FC236}">
                <a16:creationId xmlns:a16="http://schemas.microsoft.com/office/drawing/2014/main" id="{635088C0-048E-47BF-B29A-F7398787C8D9}"/>
              </a:ext>
            </a:extLst>
          </p:cNvPr>
          <p:cNvSpPr>
            <a:spLocks noGrp="1"/>
          </p:cNvSpPr>
          <p:nvPr>
            <p:ph type="title"/>
          </p:nvPr>
        </p:nvSpPr>
        <p:spPr/>
        <p:txBody>
          <a:bodyPr/>
          <a:lstStyle/>
          <a:p>
            <a:r>
              <a:rPr lang="en-US" dirty="0">
                <a:solidFill>
                  <a:schemeClr val="accent3"/>
                </a:solidFill>
              </a:rPr>
              <a:t>Visualize</a:t>
            </a:r>
            <a:r>
              <a:rPr lang="en-US" dirty="0"/>
              <a:t> the data with </a:t>
            </a:r>
            <a:r>
              <a:rPr lang="en-US" dirty="0" err="1"/>
              <a:t>chronograf</a:t>
            </a:r>
            <a:endParaRPr lang="en-US" dirty="0"/>
          </a:p>
        </p:txBody>
      </p:sp>
      <p:pic>
        <p:nvPicPr>
          <p:cNvPr id="2050" name="Picture 2" descr="https://lh6.googleusercontent.com/MHO91mpWbABZtmcNDmh7SC-vTW-RZXg-EKgkPAbTQwKZ9uoawf6ubgKewpk5_iHhnzWz27A3y_qKvgkvv08Zl1a3jSRq-YrSt6-NWneMn4YOR1apSkYzzPEM8QwhEvB2St4aFCIZ">
            <a:extLst>
              <a:ext uri="{FF2B5EF4-FFF2-40B4-BE49-F238E27FC236}">
                <a16:creationId xmlns:a16="http://schemas.microsoft.com/office/drawing/2014/main" id="{EC53BA50-1224-4BBA-A283-77244E558B6E}"/>
              </a:ext>
            </a:extLst>
          </p:cNvPr>
          <p:cNvPicPr>
            <a:picLocks noGrp="1" noChangeAspect="1" noChangeArrowheads="1"/>
          </p:cNvPicPr>
          <p:nvPr>
            <p:ph idx="15"/>
          </p:nvPr>
        </p:nvPicPr>
        <p:blipFill>
          <a:blip r:embed="rId2">
            <a:extLst>
              <a:ext uri="{28A0092B-C50C-407E-A947-70E740481C1C}">
                <a14:useLocalDpi xmlns:a14="http://schemas.microsoft.com/office/drawing/2010/main" val="0"/>
              </a:ext>
            </a:extLst>
          </a:blip>
          <a:srcRect/>
          <a:stretch>
            <a:fillRect/>
          </a:stretch>
        </p:blipFill>
        <p:spPr bwMode="auto">
          <a:xfrm>
            <a:off x="3910602" y="1575452"/>
            <a:ext cx="7809449" cy="3807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5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alpha val="90000"/>
                  </a:schemeClr>
                </a:solidFill>
              </a:rPr>
              <a:t>JWIPC</a:t>
            </a:r>
            <a:r>
              <a:rPr lang="en-US" dirty="0"/>
              <a:t> RRK: edge insights RFP ready kit</a:t>
            </a:r>
          </a:p>
        </p:txBody>
      </p:sp>
      <p:sp>
        <p:nvSpPr>
          <p:cNvPr id="17" name="Content Placeholder 16">
            <a:extLst>
              <a:ext uri="{FF2B5EF4-FFF2-40B4-BE49-F238E27FC236}">
                <a16:creationId xmlns:a16="http://schemas.microsoft.com/office/drawing/2014/main" id="{F7540A76-3B6C-46C5-9B3C-56A66BAC33C6}"/>
              </a:ext>
            </a:extLst>
          </p:cNvPr>
          <p:cNvSpPr>
            <a:spLocks noGrp="1"/>
          </p:cNvSpPr>
          <p:nvPr>
            <p:ph idx="1"/>
          </p:nvPr>
        </p:nvSpPr>
        <p:spPr>
          <a:xfrm>
            <a:off x="5298608" y="1558456"/>
            <a:ext cx="6421443" cy="4284985"/>
          </a:xfrm>
          <a:gradFill flip="none" rotWithShape="1">
            <a:gsLst>
              <a:gs pos="100000">
                <a:schemeClr val="bg2">
                  <a:alpha val="0"/>
                </a:schemeClr>
              </a:gs>
              <a:gs pos="0">
                <a:schemeClr val="bg2"/>
              </a:gs>
            </a:gsLst>
            <a:lin ang="5400000" scaled="1"/>
            <a:tileRect/>
          </a:gradFill>
          <a:ln>
            <a:gradFill flip="none" rotWithShape="1">
              <a:gsLst>
                <a:gs pos="0">
                  <a:schemeClr val="accent2"/>
                </a:gs>
                <a:gs pos="100000">
                  <a:schemeClr val="accent2">
                    <a:alpha val="0"/>
                  </a:schemeClr>
                </a:gs>
              </a:gsLst>
              <a:lin ang="5400000" scaled="1"/>
              <a:tileRect/>
            </a:gradFill>
          </a:ln>
        </p:spPr>
        <p:txBody>
          <a:bodyPr vert="horz" lIns="121920" tIns="45720" rIns="121920" bIns="60960" rtlCol="0">
            <a:noAutofit/>
          </a:bodyPr>
          <a:lstStyle/>
          <a:p>
            <a:r>
              <a:rPr lang="en-US" b="1" dirty="0"/>
              <a:t>AI-Ready AIO Gateways/Industrial PCs</a:t>
            </a:r>
          </a:p>
          <a:p>
            <a:pPr lvl="1"/>
            <a:r>
              <a:rPr lang="en-US" sz="1867" dirty="0"/>
              <a:t>Intel’s Industrial Edge Insights Software </a:t>
            </a:r>
          </a:p>
          <a:p>
            <a:pPr lvl="1"/>
            <a:r>
              <a:rPr lang="en-US" sz="1867" dirty="0"/>
              <a:t>Intel® </a:t>
            </a:r>
            <a:r>
              <a:rPr lang="en-US" sz="1867" dirty="0" err="1"/>
              <a:t>OpenVINO</a:t>
            </a:r>
            <a:r>
              <a:rPr lang="en-US" sz="1867" dirty="0"/>
              <a:t>™ toolkit</a:t>
            </a:r>
          </a:p>
          <a:p>
            <a:pPr lvl="1"/>
            <a:r>
              <a:rPr lang="en-US" sz="1867" dirty="0"/>
              <a:t>                         * and Link Edge* Ready</a:t>
            </a:r>
          </a:p>
          <a:p>
            <a:pPr lvl="1"/>
            <a:r>
              <a:rPr lang="en-US" sz="1867" dirty="0"/>
              <a:t>Intel® Atom™, Intel® Core™, Intel® Xeon™ Processors </a:t>
            </a:r>
          </a:p>
          <a:p>
            <a:pPr lvl="1"/>
            <a:r>
              <a:rPr lang="en-US" sz="1867" dirty="0"/>
              <a:t>Fan or Fanless, Rugged Configurations </a:t>
            </a:r>
          </a:p>
          <a:p>
            <a:pPr lvl="1"/>
            <a:r>
              <a:rPr lang="en-US" sz="1867" dirty="0"/>
              <a:t>2-4x PCIe* (Altera® or  Intel® </a:t>
            </a:r>
            <a:r>
              <a:rPr lang="en-US" sz="1867" dirty="0" err="1"/>
              <a:t>Movidius</a:t>
            </a:r>
            <a:r>
              <a:rPr lang="en-US" sz="1867" dirty="0"/>
              <a:t>™ technology)</a:t>
            </a:r>
          </a:p>
          <a:p>
            <a:pPr lvl="1"/>
            <a:r>
              <a:rPr lang="en-US" sz="1867" dirty="0"/>
              <a:t>2-4x COM 6x USB3.0</a:t>
            </a:r>
          </a:p>
          <a:p>
            <a:pPr lvl="1"/>
            <a:r>
              <a:rPr lang="en-US" sz="1867" dirty="0"/>
              <a:t>2.5”HDD Hot Plug</a:t>
            </a:r>
          </a:p>
          <a:p>
            <a:pPr lvl="1"/>
            <a:r>
              <a:rPr lang="en-US" sz="1867" dirty="0"/>
              <a:t>2-4x Ethernet (PoE) </a:t>
            </a:r>
          </a:p>
          <a:p>
            <a:pPr lvl="1"/>
            <a:r>
              <a:rPr lang="en-US" sz="1867" dirty="0"/>
              <a:t>Ubuntu*, CentOS*, Windows*, or </a:t>
            </a:r>
            <a:r>
              <a:rPr lang="en-US" sz="1867" dirty="0" err="1"/>
              <a:t>Yocto</a:t>
            </a:r>
            <a:r>
              <a:rPr lang="en-US" sz="1867" dirty="0"/>
              <a:t>* Ready</a:t>
            </a:r>
            <a:r>
              <a:rPr lang="en-US" sz="1867" baseline="30000" dirty="0"/>
              <a:t>1</a:t>
            </a:r>
          </a:p>
          <a:p>
            <a:endParaRPr lang="en-US" dirty="0"/>
          </a:p>
        </p:txBody>
      </p:sp>
      <p:sp>
        <p:nvSpPr>
          <p:cNvPr id="4" name="Text Placeholder 3">
            <a:extLst>
              <a:ext uri="{FF2B5EF4-FFF2-40B4-BE49-F238E27FC236}">
                <a16:creationId xmlns:a16="http://schemas.microsoft.com/office/drawing/2014/main" id="{56FEE419-2FBD-46FF-A355-193C772F00B8}"/>
              </a:ext>
            </a:extLst>
          </p:cNvPr>
          <p:cNvSpPr>
            <a:spLocks noGrp="1"/>
          </p:cNvSpPr>
          <p:nvPr>
            <p:ph type="body" sz="quarter" idx="13"/>
          </p:nvPr>
        </p:nvSpPr>
        <p:spPr>
          <a:xfrm>
            <a:off x="471950" y="6061861"/>
            <a:ext cx="11248101" cy="345479"/>
          </a:xfrm>
        </p:spPr>
        <p:txBody>
          <a:bodyPr/>
          <a:lstStyle/>
          <a:p>
            <a:r>
              <a:rPr lang="en-US" altLang="zh-CN" dirty="0"/>
              <a:t>1- </a:t>
            </a:r>
            <a:r>
              <a:rPr lang="en-US" altLang="zh-CN" dirty="0" err="1"/>
              <a:t>OpenVINO</a:t>
            </a:r>
            <a:r>
              <a:rPr lang="en-US" altLang="zh-CN" dirty="0"/>
              <a:t>™ Toolkit</a:t>
            </a:r>
            <a:r>
              <a:rPr lang="en-US" dirty="0"/>
              <a:t> OS Support: CentOS* 7.4 (64 bit), Ubuntu* 16.04.3 LTS (64 bit), Microsoft Windows* 10 (64 bit), </a:t>
            </a:r>
            <a:r>
              <a:rPr lang="en-US" dirty="0" err="1"/>
              <a:t>Yocto</a:t>
            </a:r>
            <a:r>
              <a:rPr lang="en-US" dirty="0"/>
              <a:t> Project* version Poky Jethro v2.0.3 (64 bit)</a:t>
            </a:r>
          </a:p>
          <a:p>
            <a:r>
              <a:rPr lang="en-US" dirty="0"/>
              <a:t>* Other names and brands may be claimed as the property of others.</a:t>
            </a:r>
          </a:p>
        </p:txBody>
      </p:sp>
      <p:grpSp>
        <p:nvGrpSpPr>
          <p:cNvPr id="21" name="Group 20">
            <a:extLst>
              <a:ext uri="{FF2B5EF4-FFF2-40B4-BE49-F238E27FC236}">
                <a16:creationId xmlns:a16="http://schemas.microsoft.com/office/drawing/2014/main" id="{832706C2-148D-4B1C-B44B-1648CA80B146}"/>
              </a:ext>
            </a:extLst>
          </p:cNvPr>
          <p:cNvGrpSpPr/>
          <p:nvPr/>
        </p:nvGrpSpPr>
        <p:grpSpPr>
          <a:xfrm>
            <a:off x="714634" y="1685237"/>
            <a:ext cx="4399511" cy="2494425"/>
            <a:chOff x="535975" y="1263927"/>
            <a:chExt cx="3299633" cy="1870819"/>
          </a:xfrm>
        </p:grpSpPr>
        <p:pic>
          <p:nvPicPr>
            <p:cNvPr id="6" name="Picture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5975" y="1263927"/>
              <a:ext cx="2438500" cy="1870819"/>
            </a:xfrm>
            <a:prstGeom prst="rect">
              <a:avLst/>
            </a:prstGeom>
            <a:noFill/>
            <a:ln>
              <a:noFill/>
            </a:ln>
            <a:effectLst>
              <a:glow rad="139700">
                <a:schemeClr val="accent2">
                  <a:satMod val="175000"/>
                  <a:alpha val="40000"/>
                </a:schemeClr>
              </a:glow>
            </a:effectLst>
          </p:spPr>
        </p:pic>
        <p:pic>
          <p:nvPicPr>
            <p:cNvPr id="8" name="Picture 2" descr="Image result for jwipc logo"/>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2535067" y="1984628"/>
              <a:ext cx="1300541" cy="477177"/>
            </a:xfrm>
            <a:prstGeom prst="roundRect">
              <a:avLst>
                <a:gd name="adj" fmla="val 8594"/>
              </a:avLst>
            </a:prstGeom>
            <a:noFill/>
            <a:ln>
              <a:noFill/>
            </a:ln>
            <a:effectLst>
              <a:outerShdw blurRad="63500" sx="102000" sy="102000" algn="ctr" rotWithShape="0">
                <a:prstClr val="black">
                  <a:alpha val="40000"/>
                </a:prstClr>
              </a:outerShdw>
              <a:reflection blurRad="12700" stA="38000" endPos="28000" dist="5000" dir="5400000" sy="-100000" algn="bl" rotWithShape="0"/>
            </a:effectLst>
          </p:spPr>
        </p:pic>
      </p:grpSp>
      <p:pic>
        <p:nvPicPr>
          <p:cNvPr id="11" name="Picture 10">
            <a:extLst>
              <a:ext uri="{FF2B5EF4-FFF2-40B4-BE49-F238E27FC236}">
                <a16:creationId xmlns:a16="http://schemas.microsoft.com/office/drawing/2014/main" id="{98E13632-3DEF-4F65-B8F2-1448FAC1002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34025" y="2854052"/>
            <a:ext cx="1502051" cy="307016"/>
          </a:xfrm>
          <a:prstGeom prst="rect">
            <a:avLst/>
          </a:prstGeom>
          <a:noFill/>
          <a:ln>
            <a:noFill/>
          </a:ln>
        </p:spPr>
      </p:pic>
      <p:grpSp>
        <p:nvGrpSpPr>
          <p:cNvPr id="22" name="Group 21">
            <a:extLst>
              <a:ext uri="{FF2B5EF4-FFF2-40B4-BE49-F238E27FC236}">
                <a16:creationId xmlns:a16="http://schemas.microsoft.com/office/drawing/2014/main" id="{E8EC36FB-7581-43C4-9879-23785ED6289E}"/>
              </a:ext>
            </a:extLst>
          </p:cNvPr>
          <p:cNvGrpSpPr/>
          <p:nvPr/>
        </p:nvGrpSpPr>
        <p:grpSpPr>
          <a:xfrm>
            <a:off x="1795266" y="4515383"/>
            <a:ext cx="2238245" cy="1002308"/>
            <a:chOff x="1138133" y="3386537"/>
            <a:chExt cx="1678684" cy="751731"/>
          </a:xfrm>
        </p:grpSpPr>
        <p:pic>
          <p:nvPicPr>
            <p:cNvPr id="10" name="Picture 9">
              <a:extLst>
                <a:ext uri="{FF2B5EF4-FFF2-40B4-BE49-F238E27FC236}">
                  <a16:creationId xmlns:a16="http://schemas.microsoft.com/office/drawing/2014/main" id="{8BF85440-5634-4556-A2E2-8E5065091C5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8133" y="3386537"/>
              <a:ext cx="751730" cy="7517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65087" y="3386538"/>
              <a:ext cx="751730" cy="7517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5" name="Slide Number Placeholder 4"/>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59</a:t>
            </a:fld>
            <a:endParaRPr lang="en-US" dirty="0"/>
          </a:p>
        </p:txBody>
      </p:sp>
    </p:spTree>
    <p:extLst>
      <p:ext uri="{BB962C8B-B14F-4D97-AF65-F5344CB8AC3E}">
        <p14:creationId xmlns:p14="http://schemas.microsoft.com/office/powerpoint/2010/main" val="80857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175" y="1932769"/>
            <a:ext cx="2204663" cy="2580941"/>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778" y="2004536"/>
            <a:ext cx="2204663" cy="2580940"/>
          </a:xfrm>
          <a:prstGeom prst="rect">
            <a:avLst/>
          </a:prstGeom>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5379" y="2004536"/>
            <a:ext cx="2204663" cy="2580940"/>
          </a:xfrm>
          <a:prstGeom prst="rect">
            <a:avLst/>
          </a:prstGeom>
        </p:spPr>
      </p:pic>
      <p:sp useBgFill="1">
        <p:nvSpPr>
          <p:cNvPr id="55" name="Rectangle 54"/>
          <p:cNvSpPr/>
          <p:nvPr/>
        </p:nvSpPr>
        <p:spPr>
          <a:xfrm>
            <a:off x="146145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1</a:t>
            </a:r>
            <a:r>
              <a:rPr kumimoji="0" lang="en-US" sz="4400" b="0" i="0" u="none" strike="noStrike" kern="1200" cap="none" spc="0" normalizeH="0" baseline="3000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st</a:t>
            </a: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1" name="Rectangle 60"/>
          <p:cNvSpPr/>
          <p:nvPr/>
        </p:nvSpPr>
        <p:spPr>
          <a:xfrm>
            <a:off x="3778175"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2</a:t>
            </a:r>
            <a:r>
              <a:rPr kumimoji="0" lang="en-US" sz="4400" b="0" i="0" u="none" strike="noStrike" kern="1200" cap="none" spc="0" normalizeH="0" baseline="3000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nd</a:t>
            </a: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7" name="Rectangle 66"/>
          <p:cNvSpPr/>
          <p:nvPr/>
        </p:nvSpPr>
        <p:spPr>
          <a:xfrm>
            <a:off x="6096777"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3</a:t>
            </a:r>
            <a:r>
              <a:rPr kumimoji="0" lang="en-US" sz="4400" b="0" i="0" u="none" strike="noStrike" kern="1200" cap="none" spc="0" normalizeH="0" baseline="3000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rd</a:t>
            </a: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9" name="Rectangle 68"/>
          <p:cNvSpPr/>
          <p:nvPr/>
        </p:nvSpPr>
        <p:spPr>
          <a:xfrm>
            <a:off x="841537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4</a:t>
            </a:r>
            <a:r>
              <a:rPr kumimoji="0" lang="en-US" sz="4400" b="0" i="0" u="none" strike="noStrike" kern="1200" cap="none" spc="0" normalizeH="0" baseline="3000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th</a:t>
            </a: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a:t>
            </a:r>
          </a:p>
        </p:txBody>
      </p:sp>
      <p:sp>
        <p:nvSpPr>
          <p:cNvPr id="71" name="Rectangle 70"/>
          <p:cNvSpPr/>
          <p:nvPr/>
        </p:nvSpPr>
        <p:spPr>
          <a:xfrm>
            <a:off x="1457685" y="4587832"/>
            <a:ext cx="2204663" cy="487610"/>
          </a:xfrm>
          <a:prstGeom prst="rect">
            <a:avLst/>
          </a:prstGeom>
          <a:gradFill flip="none" rotWithShape="1">
            <a:gsLst>
              <a:gs pos="100000">
                <a:srgbClr val="D0E600"/>
              </a:gs>
              <a:gs pos="0">
                <a:srgbClr val="78850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US" sz="3333"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1760’s</a:t>
            </a:r>
          </a:p>
        </p:txBody>
      </p:sp>
      <p:sp>
        <p:nvSpPr>
          <p:cNvPr id="72" name="Rectangle 71"/>
          <p:cNvSpPr/>
          <p:nvPr/>
        </p:nvSpPr>
        <p:spPr>
          <a:xfrm>
            <a:off x="3778175" y="4585475"/>
            <a:ext cx="2204663" cy="487610"/>
          </a:xfrm>
          <a:prstGeom prst="rect">
            <a:avLst/>
          </a:prstGeom>
          <a:gradFill>
            <a:gsLst>
              <a:gs pos="100000">
                <a:srgbClr val="FFA800"/>
              </a:gs>
              <a:gs pos="0">
                <a:srgbClr val="A060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GB" sz="3333"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1860’s</a:t>
            </a:r>
            <a:endParaRPr kumimoji="0" lang="en-US" sz="3333"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3" name="Rectangle 72"/>
          <p:cNvSpPr/>
          <p:nvPr/>
        </p:nvSpPr>
        <p:spPr>
          <a:xfrm>
            <a:off x="6096777" y="4585474"/>
            <a:ext cx="2204663" cy="487610"/>
          </a:xfrm>
          <a:prstGeom prst="rect">
            <a:avLst/>
          </a:prstGeom>
          <a:gradFill>
            <a:gsLst>
              <a:gs pos="100000">
                <a:srgbClr val="FFDD42"/>
              </a:gs>
              <a:gs pos="0">
                <a:srgbClr val="958022"/>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US" sz="3333"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Late 1900’s</a:t>
            </a:r>
          </a:p>
        </p:txBody>
      </p:sp>
      <p:sp>
        <p:nvSpPr>
          <p:cNvPr id="74" name="Rectangle 73"/>
          <p:cNvSpPr/>
          <p:nvPr/>
        </p:nvSpPr>
        <p:spPr>
          <a:xfrm>
            <a:off x="8415379" y="4585474"/>
            <a:ext cx="2204663" cy="487610"/>
          </a:xfrm>
          <a:prstGeom prst="rect">
            <a:avLst/>
          </a:prstGeom>
          <a:gradFill>
            <a:gsLst>
              <a:gs pos="100000">
                <a:srgbClr val="FF4400"/>
              </a:gs>
              <a:gs pos="0">
                <a:srgbClr val="9E23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US" sz="3333" b="0" i="0" u="none" strike="noStrike" kern="1200" cap="none" spc="0" normalizeH="0" baseline="0" noProof="0" dirty="0" err="1">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nOW</a:t>
            </a:r>
            <a:endParaRPr kumimoji="0" lang="en-US" sz="3333"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5" name="Rectangle 74"/>
          <p:cNvSpPr/>
          <p:nvPr/>
        </p:nvSpPr>
        <p:spPr>
          <a:xfrm>
            <a:off x="1461459"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marL="0" marR="0" lvl="0" indent="0" algn="ctr" defTabSz="914296" rtl="0" eaLnBrk="1" fontAlgn="auto" latinLnBrk="0" hangingPunct="1">
              <a:lnSpc>
                <a:spcPct val="100000"/>
              </a:lnSpc>
              <a:spcBef>
                <a:spcPts val="1600"/>
              </a:spcBef>
              <a:spcAft>
                <a:spcPts val="0"/>
              </a:spcAft>
              <a:buClrTx/>
              <a:buSzTx/>
              <a:buFontTx/>
              <a:buNone/>
              <a:tabLst/>
              <a:defRPr/>
            </a:pPr>
            <a:r>
              <a:rPr kumimoji="0" lang="en-US" sz="1500" b="1" i="0" u="none" strike="noStrike" kern="0" cap="none" spc="0" normalizeH="0" baseline="0" noProof="0" dirty="0">
                <a:ln>
                  <a:noFill/>
                </a:ln>
                <a:solidFill>
                  <a:prstClr val="white"/>
                </a:solidFill>
                <a:effectLst/>
                <a:uLnTx/>
                <a:uFillTx/>
                <a:latin typeface="Intel Clear"/>
                <a:ea typeface="+mn-ea"/>
                <a:cs typeface="+mn-cs"/>
              </a:rPr>
              <a:t>Steam, Water Mechanized Production</a:t>
            </a:r>
            <a:endParaRPr kumimoji="0" lang="en-US" sz="1500" b="1" i="0" u="none" strike="noStrike" kern="0" cap="none" spc="-20" normalizeH="0" baseline="0" noProof="0" dirty="0">
              <a:ln>
                <a:noFill/>
              </a:ln>
              <a:solidFill>
                <a:prstClr val="white"/>
              </a:solidFill>
              <a:effectLst/>
              <a:uLnTx/>
              <a:uFillTx/>
              <a:latin typeface="Intel Clear"/>
              <a:ea typeface="+mn-ea"/>
              <a:cs typeface="+mn-cs"/>
            </a:endParaRPr>
          </a:p>
        </p:txBody>
      </p:sp>
      <p:sp>
        <p:nvSpPr>
          <p:cNvPr id="76" name="Rectangle 75"/>
          <p:cNvSpPr/>
          <p:nvPr/>
        </p:nvSpPr>
        <p:spPr>
          <a:xfrm>
            <a:off x="3778174"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marL="0" marR="0" lvl="0" indent="0" algn="ctr" defTabSz="914296" rtl="0" eaLnBrk="1" fontAlgn="auto" latinLnBrk="0" hangingPunct="1">
              <a:lnSpc>
                <a:spcPct val="100000"/>
              </a:lnSpc>
              <a:spcBef>
                <a:spcPts val="1600"/>
              </a:spcBef>
              <a:spcAft>
                <a:spcPts val="0"/>
              </a:spcAft>
              <a:buClrTx/>
              <a:buSzTx/>
              <a:buFontTx/>
              <a:buNone/>
              <a:tabLst/>
              <a:defRPr/>
            </a:pPr>
            <a:r>
              <a:rPr kumimoji="0" lang="en-US" sz="1500" b="1" i="0" u="none" strike="noStrike" kern="0" cap="none" spc="0" normalizeH="0" baseline="0" noProof="0" dirty="0">
                <a:ln>
                  <a:noFill/>
                </a:ln>
                <a:solidFill>
                  <a:prstClr val="white"/>
                </a:solidFill>
                <a:effectLst/>
                <a:uLnTx/>
                <a:uFillTx/>
                <a:latin typeface="Intel Clear"/>
                <a:ea typeface="+mn-ea"/>
                <a:cs typeface="+mn-cs"/>
              </a:rPr>
              <a:t>Electrification, Oil, Mass Production</a:t>
            </a:r>
          </a:p>
        </p:txBody>
      </p:sp>
      <p:sp>
        <p:nvSpPr>
          <p:cNvPr id="77" name="Rectangle 76"/>
          <p:cNvSpPr/>
          <p:nvPr/>
        </p:nvSpPr>
        <p:spPr>
          <a:xfrm>
            <a:off x="6096777"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marL="0" marR="0" lvl="0" indent="0" algn="ctr" defTabSz="914296" rtl="0" eaLnBrk="1" fontAlgn="auto" latinLnBrk="0" hangingPunct="1">
              <a:lnSpc>
                <a:spcPct val="100000"/>
              </a:lnSpc>
              <a:spcBef>
                <a:spcPts val="1600"/>
              </a:spcBef>
              <a:spcAft>
                <a:spcPts val="0"/>
              </a:spcAft>
              <a:buClrTx/>
              <a:buSzTx/>
              <a:buFontTx/>
              <a:buNone/>
              <a:tabLst/>
              <a:defRPr/>
            </a:pPr>
            <a:r>
              <a:rPr kumimoji="0" lang="en-US" sz="1500" b="1" i="0" u="none" strike="noStrike" kern="0" cap="none" spc="0" normalizeH="0" baseline="0" noProof="0" dirty="0">
                <a:ln>
                  <a:noFill/>
                </a:ln>
                <a:solidFill>
                  <a:prstClr val="white"/>
                </a:solidFill>
                <a:effectLst/>
                <a:uLnTx/>
                <a:uFillTx/>
                <a:latin typeface="Intel Clear"/>
                <a:ea typeface="+mn-ea"/>
                <a:cs typeface="+mn-cs"/>
              </a:rPr>
              <a:t>Invention of the Electronic Systems</a:t>
            </a:r>
          </a:p>
        </p:txBody>
      </p:sp>
      <p:sp>
        <p:nvSpPr>
          <p:cNvPr id="78" name="Rectangle 77"/>
          <p:cNvSpPr/>
          <p:nvPr/>
        </p:nvSpPr>
        <p:spPr>
          <a:xfrm>
            <a:off x="8428439"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marL="0" marR="0" lvl="0" indent="0" algn="ctr" defTabSz="914296" rtl="0" eaLnBrk="1" fontAlgn="auto" latinLnBrk="0" hangingPunct="1">
              <a:lnSpc>
                <a:spcPct val="100000"/>
              </a:lnSpc>
              <a:spcBef>
                <a:spcPts val="1600"/>
              </a:spcBef>
              <a:spcAft>
                <a:spcPts val="0"/>
              </a:spcAft>
              <a:buClrTx/>
              <a:buSzTx/>
              <a:buFontTx/>
              <a:buNone/>
              <a:tabLst/>
              <a:defRPr/>
            </a:pPr>
            <a:r>
              <a:rPr kumimoji="0" lang="en-US" sz="1500" b="1" i="0" u="none" strike="noStrike" kern="0" cap="none" spc="0" normalizeH="0" baseline="0" noProof="0" dirty="0">
                <a:ln>
                  <a:noFill/>
                </a:ln>
                <a:solidFill>
                  <a:prstClr val="white"/>
                </a:solidFill>
                <a:effectLst/>
                <a:uLnTx/>
                <a:uFillTx/>
                <a:latin typeface="Intel Clear"/>
                <a:ea typeface="+mn-ea"/>
                <a:cs typeface="+mn-cs"/>
              </a:rPr>
              <a:t>Invention of the computerized network</a:t>
            </a:r>
          </a:p>
        </p:txBody>
      </p:sp>
      <p:sp>
        <p:nvSpPr>
          <p:cNvPr id="2" name="Title 1"/>
          <p:cNvSpPr>
            <a:spLocks noGrp="1"/>
          </p:cNvSpPr>
          <p:nvPr>
            <p:ph type="title"/>
          </p:nvPr>
        </p:nvSpPr>
        <p:spPr/>
        <p:txBody>
          <a:bodyPr/>
          <a:lstStyle/>
          <a:p>
            <a:r>
              <a:rPr lang="en-US" sz="6000" kern="0" spc="100" dirty="0">
                <a:solidFill>
                  <a:srgbClr val="F3D54E"/>
                </a:solidFill>
                <a:effectLst>
                  <a:outerShdw blurRad="431800" algn="ctr" rotWithShape="0">
                    <a:prstClr val="black"/>
                  </a:outerShdw>
                </a:effectLst>
              </a:rPr>
              <a:t>industrial</a:t>
            </a:r>
            <a:r>
              <a:rPr lang="en-US" sz="6000" dirty="0">
                <a:solidFill>
                  <a:srgbClr val="FFFFFF"/>
                </a:solidFill>
              </a:rPr>
              <a:t> Revolution 4.0</a:t>
            </a:r>
            <a:endParaRPr lang="en-US" sz="6000" dirty="0"/>
          </a:p>
        </p:txBody>
      </p:sp>
      <p:sp>
        <p:nvSpPr>
          <p:cNvPr id="8" name="Text Placeholder 7"/>
          <p:cNvSpPr>
            <a:spLocks noGrp="1"/>
          </p:cNvSpPr>
          <p:nvPr>
            <p:ph type="body" sz="quarter" idx="13"/>
          </p:nvPr>
        </p:nvSpPr>
        <p:spPr/>
        <p:txBody>
          <a:bodyPr/>
          <a:lstStyle/>
          <a:p>
            <a:endParaRPr lang="en-US"/>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7685" y="2004536"/>
            <a:ext cx="2132261" cy="2509174"/>
          </a:xfrm>
          <a:prstGeom prst="rect">
            <a:avLst/>
          </a:prstGeom>
        </p:spPr>
      </p:pic>
    </p:spTree>
    <p:extLst>
      <p:ext uri="{BB962C8B-B14F-4D97-AF65-F5344CB8AC3E}">
        <p14:creationId xmlns:p14="http://schemas.microsoft.com/office/powerpoint/2010/main" val="37410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FB26461-D64F-4084-8FE8-7B6CF69F8A56}"/>
              </a:ext>
            </a:extLst>
          </p:cNvPr>
          <p:cNvSpPr>
            <a:spLocks noGrp="1"/>
          </p:cNvSpPr>
          <p:nvPr>
            <p:ph type="body" sz="quarter" idx="13"/>
          </p:nvPr>
        </p:nvSpPr>
        <p:spPr>
          <a:xfrm>
            <a:off x="376257" y="6185099"/>
            <a:ext cx="11248101" cy="222240"/>
          </a:xfrm>
        </p:spPr>
        <p:txBody>
          <a:bodyPr/>
          <a:lstStyle/>
          <a:p>
            <a:r>
              <a:rPr lang="en-US" sz="1100" dirty="0">
                <a:hlinkClick r:id="rId3"/>
              </a:rPr>
              <a:t>http://eshop.usa.ieiworld.com/usa/items.php?CA=2&amp;sub_CA=24</a:t>
            </a:r>
            <a:r>
              <a:rPr lang="en-US" sz="1100" dirty="0"/>
              <a:t> </a:t>
            </a:r>
          </a:p>
          <a:p>
            <a:r>
              <a:rPr lang="en-US" sz="1100" dirty="0">
                <a:solidFill>
                  <a:prstClr val="black"/>
                </a:solidFill>
                <a:hlinkClick r:id="rId4"/>
              </a:rPr>
              <a:t>https://software.intel.com/en-us/blogs/2018/06/13/introducing-the-tank-aiot-developer-kit</a:t>
            </a:r>
            <a:r>
              <a:rPr lang="en-US" sz="1100" dirty="0">
                <a:solidFill>
                  <a:prstClr val="black"/>
                </a:solidFill>
              </a:rPr>
              <a:t> </a:t>
            </a:r>
            <a:endParaRPr lang="en-US" sz="1100" dirty="0"/>
          </a:p>
          <a:p>
            <a:endParaRPr lang="en-US" dirty="0"/>
          </a:p>
        </p:txBody>
      </p:sp>
      <p:sp>
        <p:nvSpPr>
          <p:cNvPr id="8" name="Slide Number Placeholder 2"/>
          <p:cNvSpPr>
            <a:spLocks noGrp="1"/>
          </p:cNvSpPr>
          <p:nvPr>
            <p:ph type="sldNum" sz="quarter" idx="14"/>
          </p:nvPr>
        </p:nvSpPr>
        <p:spPr/>
        <p:txBody>
          <a:bodyPr/>
          <a:lstStyle/>
          <a:p>
            <a:pPr algn="ctr"/>
            <a:fld id="{5E5A82ED-DF99-3C4B-BFDB-673AC66CD850}" type="slidenum">
              <a:rPr lang="en-US" sz="1200" smtClean="0">
                <a:solidFill>
                  <a:prstClr val="white"/>
                </a:solidFill>
              </a:rPr>
              <a:pPr algn="ctr"/>
              <a:t>60</a:t>
            </a:fld>
            <a:endParaRPr lang="en-US" sz="1200" dirty="0">
              <a:solidFill>
                <a:prstClr val="white"/>
              </a:solidFill>
            </a:endParaRPr>
          </a:p>
        </p:txBody>
      </p:sp>
      <p:sp>
        <p:nvSpPr>
          <p:cNvPr id="5" name="Title 4"/>
          <p:cNvSpPr>
            <a:spLocks noGrp="1"/>
          </p:cNvSpPr>
          <p:nvPr>
            <p:ph type="title"/>
          </p:nvPr>
        </p:nvSpPr>
        <p:spPr>
          <a:xfrm>
            <a:off x="471951" y="304703"/>
            <a:ext cx="11248101" cy="674031"/>
          </a:xfrm>
        </p:spPr>
        <p:txBody>
          <a:bodyPr/>
          <a:lstStyle/>
          <a:p>
            <a:r>
              <a:rPr lang="en-US" sz="5400" dirty="0">
                <a:solidFill>
                  <a:schemeClr val="accent3">
                    <a:alpha val="90000"/>
                  </a:schemeClr>
                </a:solidFill>
              </a:rPr>
              <a:t>IEI</a:t>
            </a:r>
            <a:r>
              <a:rPr lang="en-US" sz="5400" dirty="0"/>
              <a:t> Tank-870-Q170</a:t>
            </a:r>
          </a:p>
        </p:txBody>
      </p:sp>
      <p:sp>
        <p:nvSpPr>
          <p:cNvPr id="13" name="TextBox 12"/>
          <p:cNvSpPr txBox="1"/>
          <p:nvPr/>
        </p:nvSpPr>
        <p:spPr>
          <a:xfrm>
            <a:off x="471951" y="4755999"/>
            <a:ext cx="3496702" cy="1077218"/>
          </a:xfrm>
          <a:prstGeom prst="rect">
            <a:avLst/>
          </a:prstGeom>
          <a:noFill/>
        </p:spPr>
        <p:txBody>
          <a:bodyPr vert="horz" wrap="square" lIns="0" tIns="0" rIns="0" bIns="0" rtlCol="0">
            <a:spAutoFit/>
          </a:bodyPr>
          <a:lstStyle/>
          <a:p>
            <a:pPr>
              <a:spcBef>
                <a:spcPts val="600"/>
              </a:spcBef>
              <a:spcAft>
                <a:spcPts val="600"/>
              </a:spcAft>
            </a:pPr>
            <a:r>
              <a:rPr lang="en-US" sz="1400" dirty="0"/>
              <a:t>The IOT Client Foundational Kit will provide </a:t>
            </a:r>
            <a:r>
              <a:rPr lang="en-US" sz="1400" b="1" dirty="0"/>
              <a:t>manageability</a:t>
            </a:r>
            <a:r>
              <a:rPr lang="en-US" sz="1400" dirty="0"/>
              <a:t>, </a:t>
            </a:r>
            <a:r>
              <a:rPr lang="en-US" sz="1400" b="1" dirty="0"/>
              <a:t>performance</a:t>
            </a:r>
            <a:r>
              <a:rPr lang="en-US" sz="1400" dirty="0"/>
              <a:t>, and a </a:t>
            </a:r>
            <a:r>
              <a:rPr lang="en-US" sz="1400" b="1" dirty="0"/>
              <a:t>scalable rapid path to market</a:t>
            </a:r>
            <a:r>
              <a:rPr lang="en-US" sz="1400" dirty="0"/>
              <a:t> solution that will support advanced </a:t>
            </a:r>
            <a:r>
              <a:rPr lang="en-US" sz="1400" b="1" dirty="0"/>
              <a:t>computer vision </a:t>
            </a:r>
            <a:r>
              <a:rPr lang="en-US" sz="1400" dirty="0"/>
              <a:t>and </a:t>
            </a:r>
            <a:r>
              <a:rPr lang="en-US" sz="1400" b="1" dirty="0"/>
              <a:t>deep learning </a:t>
            </a:r>
            <a:r>
              <a:rPr lang="en-US" sz="1400" dirty="0"/>
              <a:t>usages.</a:t>
            </a:r>
          </a:p>
        </p:txBody>
      </p:sp>
      <p:pic>
        <p:nvPicPr>
          <p:cNvPr id="1026" name="Picture 2" descr="https://software.intel.com/sites/default/files/managed/56/92/tank.png">
            <a:extLst>
              <a:ext uri="{FF2B5EF4-FFF2-40B4-BE49-F238E27FC236}">
                <a16:creationId xmlns:a16="http://schemas.microsoft.com/office/drawing/2014/main" id="{759020AC-9C7A-4DDA-A3B7-5DE5954612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48" y="1202182"/>
            <a:ext cx="4762500" cy="32385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6">
            <a:extLst>
              <a:ext uri="{FF2B5EF4-FFF2-40B4-BE49-F238E27FC236}">
                <a16:creationId xmlns:a16="http://schemas.microsoft.com/office/drawing/2014/main" id="{7C67A8B3-7516-4A48-959B-421A5CE91CA9}"/>
              </a:ext>
            </a:extLst>
          </p:cNvPr>
          <p:cNvSpPr txBox="1">
            <a:spLocks/>
          </p:cNvSpPr>
          <p:nvPr/>
        </p:nvSpPr>
        <p:spPr>
          <a:xfrm>
            <a:off x="5252483" y="1202183"/>
            <a:ext cx="6630801" cy="4547394"/>
          </a:xfrm>
          <a:prstGeom prst="rect">
            <a:avLst/>
          </a:prstGeom>
          <a:gradFill flip="none" rotWithShape="1">
            <a:gsLst>
              <a:gs pos="100000">
                <a:schemeClr val="bg2">
                  <a:alpha val="0"/>
                </a:schemeClr>
              </a:gs>
              <a:gs pos="0">
                <a:schemeClr val="bg2"/>
              </a:gs>
            </a:gsLst>
            <a:lin ang="5400000" scaled="1"/>
            <a:tileRect/>
          </a:gradFill>
          <a:ln>
            <a:gradFill flip="none" rotWithShape="1">
              <a:gsLst>
                <a:gs pos="0">
                  <a:schemeClr val="accent2"/>
                </a:gs>
                <a:gs pos="100000">
                  <a:schemeClr val="accent2">
                    <a:alpha val="0"/>
                  </a:schemeClr>
                </a:gs>
              </a:gsLst>
              <a:lin ang="5400000" scaled="1"/>
              <a:tileRect/>
            </a:gradFill>
          </a:ln>
        </p:spPr>
        <p:txBody>
          <a:bodyPr vert="horz" lIns="121920" tIns="45720" rIns="121920" bIns="60960" rtlCol="0">
            <a:noAutofit/>
          </a:bodyPr>
          <a:lst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dirty="0">
                <a:solidFill>
                  <a:schemeClr val="accent3"/>
                </a:solidFill>
                <a:latin typeface="+mj-lt"/>
              </a:rPr>
              <a:t>PCIe slots that will support HDDL-F (FPGA) and HDDL-RC (Myriad X)</a:t>
            </a:r>
          </a:p>
          <a:p>
            <a:endParaRPr lang="en-US" sz="800" dirty="0">
              <a:solidFill>
                <a:schemeClr val="accent3"/>
              </a:solidFill>
              <a:latin typeface="+mj-lt"/>
            </a:endParaRPr>
          </a:p>
          <a:p>
            <a:pPr marL="300519" lvl="1" indent="0">
              <a:spcBef>
                <a:spcPts val="0"/>
              </a:spcBef>
              <a:buNone/>
            </a:pPr>
            <a:r>
              <a:rPr lang="en-US" sz="1867" dirty="0">
                <a:solidFill>
                  <a:schemeClr val="tx1"/>
                </a:solidFill>
              </a:rPr>
              <a:t>Core i5</a:t>
            </a:r>
          </a:p>
          <a:p>
            <a:pPr marL="300519" lvl="1" indent="0">
              <a:spcBef>
                <a:spcPts val="0"/>
              </a:spcBef>
              <a:buNone/>
            </a:pPr>
            <a:r>
              <a:rPr lang="en-US" sz="1867" dirty="0">
                <a:solidFill>
                  <a:schemeClr val="tx1"/>
                </a:solidFill>
              </a:rPr>
              <a:t>Fanless</a:t>
            </a:r>
          </a:p>
          <a:p>
            <a:pPr marL="300519" lvl="1" indent="0">
              <a:spcBef>
                <a:spcPts val="0"/>
              </a:spcBef>
              <a:buNone/>
            </a:pPr>
            <a:r>
              <a:rPr lang="en-US" sz="1867" dirty="0">
                <a:solidFill>
                  <a:schemeClr val="tx1"/>
                </a:solidFill>
              </a:rPr>
              <a:t>8GB of RAM</a:t>
            </a:r>
          </a:p>
          <a:p>
            <a:pPr marL="300519" lvl="1" indent="0">
              <a:spcBef>
                <a:spcPts val="0"/>
              </a:spcBef>
              <a:buNone/>
            </a:pPr>
            <a:r>
              <a:rPr lang="en-US" sz="1867" dirty="0">
                <a:solidFill>
                  <a:schemeClr val="tx1"/>
                </a:solidFill>
              </a:rPr>
              <a:t>1TB HDD</a:t>
            </a:r>
          </a:p>
          <a:p>
            <a:pPr marL="300519" lvl="1" indent="0">
              <a:spcBef>
                <a:spcPts val="0"/>
              </a:spcBef>
              <a:buNone/>
            </a:pPr>
            <a:r>
              <a:rPr lang="en-US" sz="1867" dirty="0">
                <a:solidFill>
                  <a:schemeClr val="tx1"/>
                </a:solidFill>
              </a:rPr>
              <a:t>2x PCIe x8</a:t>
            </a:r>
          </a:p>
          <a:p>
            <a:pPr marL="300519" lvl="1" indent="0">
              <a:spcBef>
                <a:spcPts val="0"/>
              </a:spcBef>
              <a:buNone/>
            </a:pPr>
            <a:r>
              <a:rPr lang="en-US" sz="1867" dirty="0">
                <a:solidFill>
                  <a:schemeClr val="tx1"/>
                </a:solidFill>
              </a:rPr>
              <a:t>Dual LAN with TSN support</a:t>
            </a:r>
          </a:p>
          <a:p>
            <a:pPr marL="300519" lvl="1" indent="0">
              <a:spcBef>
                <a:spcPts val="0"/>
              </a:spcBef>
              <a:buNone/>
            </a:pPr>
            <a:r>
              <a:rPr lang="en-US" sz="1867" dirty="0">
                <a:solidFill>
                  <a:schemeClr val="tx1"/>
                </a:solidFill>
              </a:rPr>
              <a:t>WIFI</a:t>
            </a:r>
          </a:p>
          <a:p>
            <a:pPr marL="300519" lvl="1" indent="0">
              <a:spcBef>
                <a:spcPts val="0"/>
              </a:spcBef>
              <a:buNone/>
            </a:pPr>
            <a:r>
              <a:rPr lang="en-US" sz="1867" dirty="0">
                <a:solidFill>
                  <a:schemeClr val="tx1"/>
                </a:solidFill>
              </a:rPr>
              <a:t>I/O Ports:  4x USB 3.0, 4 x USB 2.0, 4x RS-232, 2x RS-232/485, 8-bit DIO, 1x Line-out, 1x Mic-in</a:t>
            </a:r>
          </a:p>
          <a:p>
            <a:pPr marL="300519" lvl="1" indent="0">
              <a:spcBef>
                <a:spcPts val="0"/>
              </a:spcBef>
              <a:buNone/>
            </a:pPr>
            <a:r>
              <a:rPr lang="en-US" sz="1867" dirty="0">
                <a:solidFill>
                  <a:schemeClr val="tx1"/>
                </a:solidFill>
              </a:rPr>
              <a:t>Operating Temp:  -20°C~60°C</a:t>
            </a:r>
          </a:p>
        </p:txBody>
      </p:sp>
    </p:spTree>
    <p:extLst>
      <p:ext uri="{BB962C8B-B14F-4D97-AF65-F5344CB8AC3E}">
        <p14:creationId xmlns:p14="http://schemas.microsoft.com/office/powerpoint/2010/main" val="26817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969D-B078-FC41-9FC6-67A5882A2954}"/>
              </a:ext>
            </a:extLst>
          </p:cNvPr>
          <p:cNvSpPr txBox="1">
            <a:spLocks/>
          </p:cNvSpPr>
          <p:nvPr/>
        </p:nvSpPr>
        <p:spPr>
          <a:xfrm>
            <a:off x="548640" y="-3963"/>
            <a:ext cx="10972800" cy="1158240"/>
          </a:xfrm>
          <a:prstGeom prst="rect">
            <a:avLst/>
          </a:prstGeom>
        </p:spPr>
        <p:txBody>
          <a:bodyPr vert="horz" lIns="0" tIns="0" rIns="0" bIns="0" rtlCol="0" anchor="ctr" anchorCtr="0">
            <a:noAutofit/>
          </a:bodyPr>
          <a:lstStyle>
            <a:lvl1pPr algn="l" defTabSz="609585" rtl="0" eaLnBrk="1" latinLnBrk="0" hangingPunct="1">
              <a:lnSpc>
                <a:spcPct val="100000"/>
              </a:lnSpc>
              <a:spcBef>
                <a:spcPct val="0"/>
              </a:spcBef>
              <a:buNone/>
              <a:defRPr lang="en-US" sz="6600" b="0" i="0" kern="1200" spc="0" baseline="0" dirty="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pPr marL="0" marR="0" lvl="0" indent="0" algn="l" defTabSz="609585" rtl="0" eaLnBrk="1" fontAlgn="auto" latinLnBrk="0" hangingPunct="1">
              <a:lnSpc>
                <a:spcPct val="100000"/>
              </a:lnSpc>
              <a:spcBef>
                <a:spcPct val="0"/>
              </a:spcBef>
              <a:spcAft>
                <a:spcPts val="0"/>
              </a:spcAft>
              <a:buClrTx/>
              <a:buSzTx/>
              <a:buFontTx/>
              <a:buNone/>
              <a:tabLst/>
              <a:defRPr/>
            </a:pPr>
            <a:r>
              <a:rPr kumimoji="0" lang="en-US" sz="5200" b="0" i="0" u="none" strike="noStrike" kern="1200" cap="none" spc="0" normalizeH="0" baseline="0" noProof="0" dirty="0">
                <a:ln>
                  <a:noFill/>
                </a:ln>
                <a:solidFill>
                  <a:schemeClr val="accent3"/>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Vision</a:t>
            </a:r>
            <a:r>
              <a:rPr kumimoji="0" lang="en-US" sz="5200" b="0" i="0" u="none" strike="noStrike" kern="1200" cap="none" spc="0" normalizeH="0" baseline="0" noProof="0" dirty="0">
                <a:ln>
                  <a:noFill/>
                </a:ln>
                <a:solidFill>
                  <a:sysClr val="window" lastClr="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Acceleration Kit + HDDL-R</a:t>
            </a:r>
          </a:p>
        </p:txBody>
      </p:sp>
      <p:sp>
        <p:nvSpPr>
          <p:cNvPr id="4" name="Title 1">
            <a:extLst>
              <a:ext uri="{FF2B5EF4-FFF2-40B4-BE49-F238E27FC236}">
                <a16:creationId xmlns:a16="http://schemas.microsoft.com/office/drawing/2014/main" id="{006E763C-6757-3940-8DB9-DA670C6A6573}"/>
              </a:ext>
            </a:extLst>
          </p:cNvPr>
          <p:cNvSpPr txBox="1">
            <a:spLocks/>
          </p:cNvSpPr>
          <p:nvPr/>
        </p:nvSpPr>
        <p:spPr>
          <a:xfrm>
            <a:off x="548640" y="604918"/>
            <a:ext cx="10972800" cy="1158240"/>
          </a:xfrm>
          <a:prstGeom prst="rect">
            <a:avLst/>
          </a:prstGeom>
        </p:spPr>
        <p:txBody>
          <a:bodyPr vert="horz" lIns="0" tIns="0" rIns="0" bIns="0" rtlCol="0" anchor="ctr" anchorCtr="0">
            <a:noAutofit/>
          </a:bodyPr>
          <a:lstStyle>
            <a:lvl1pPr algn="l" defTabSz="609585" rtl="0" eaLnBrk="1" latinLnBrk="0" hangingPunct="1">
              <a:lnSpc>
                <a:spcPct val="100000"/>
              </a:lnSpc>
              <a:spcBef>
                <a:spcPct val="0"/>
              </a:spcBef>
              <a:buNone/>
              <a:defRPr lang="en-US" sz="6600" b="0" i="0" kern="1200" spc="0" baseline="0" dirty="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pPr marL="0" marR="0" lvl="0" indent="0" algn="l" defTabSz="609585" rtl="0" eaLnBrk="1" fontAlgn="auto" latinLnBrk="0" hangingPunct="1">
              <a:lnSpc>
                <a:spcPct val="100000"/>
              </a:lnSpc>
              <a:spcBef>
                <a:spcPct val="0"/>
              </a:spcBef>
              <a:spcAft>
                <a:spcPts val="0"/>
              </a:spcAft>
              <a:buClrTx/>
              <a:buSzTx/>
              <a:buFontTx/>
              <a:buNone/>
              <a:tabLst/>
              <a:defRPr/>
            </a:pPr>
            <a:endParaRPr kumimoji="0" lang="pt-BR" sz="3600"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5" name="Content Placeholder 7">
            <a:extLst>
              <a:ext uri="{FF2B5EF4-FFF2-40B4-BE49-F238E27FC236}">
                <a16:creationId xmlns:a16="http://schemas.microsoft.com/office/drawing/2014/main" id="{75DFFDC9-853C-CC43-897B-5F244BE6D14E}"/>
              </a:ext>
            </a:extLst>
          </p:cNvPr>
          <p:cNvSpPr txBox="1">
            <a:spLocks/>
          </p:cNvSpPr>
          <p:nvPr/>
        </p:nvSpPr>
        <p:spPr>
          <a:xfrm>
            <a:off x="791018" y="1708469"/>
            <a:ext cx="6993478" cy="4124410"/>
          </a:xfrm>
          <a:prstGeom prst="rect">
            <a:avLst/>
          </a:prstGeom>
        </p:spPr>
        <p:txBody>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422529" lvl="0" indent="-285493">
              <a:spcBef>
                <a:spcPts val="0"/>
              </a:spcBef>
              <a:spcAft>
                <a:spcPts val="600"/>
              </a:spcAft>
              <a:buFont typeface="Wingdings" panose="05000000000000000000" pitchFamily="2" charset="2"/>
              <a:buChar char="§"/>
            </a:pPr>
            <a:endParaRPr kumimoji="0" lang="en-US" sz="32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endParaRPr>
          </a:p>
        </p:txBody>
      </p:sp>
      <p:grpSp>
        <p:nvGrpSpPr>
          <p:cNvPr id="8" name="Group 7">
            <a:extLst>
              <a:ext uri="{FF2B5EF4-FFF2-40B4-BE49-F238E27FC236}">
                <a16:creationId xmlns:a16="http://schemas.microsoft.com/office/drawing/2014/main" id="{67C86B9F-0A7E-7E4C-A0B9-E2CD119A73FC}"/>
              </a:ext>
            </a:extLst>
          </p:cNvPr>
          <p:cNvGrpSpPr/>
          <p:nvPr/>
        </p:nvGrpSpPr>
        <p:grpSpPr>
          <a:xfrm>
            <a:off x="8650062" y="3966046"/>
            <a:ext cx="1877279" cy="2250301"/>
            <a:chOff x="5408170" y="2824534"/>
            <a:chExt cx="1604762" cy="1938118"/>
          </a:xfrm>
        </p:grpSpPr>
        <p:pic>
          <p:nvPicPr>
            <p:cNvPr id="9" name="Picture 6" descr="product picture">
              <a:extLst>
                <a:ext uri="{FF2B5EF4-FFF2-40B4-BE49-F238E27FC236}">
                  <a16:creationId xmlns:a16="http://schemas.microsoft.com/office/drawing/2014/main" id="{D2750855-71E6-334A-A5A9-E588AAE0E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170" y="2824534"/>
              <a:ext cx="1604762" cy="193811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75E46E5-AB65-EE49-8753-995A637A8263}"/>
                </a:ext>
              </a:extLst>
            </p:cNvPr>
            <p:cNvSpPr txBox="1"/>
            <p:nvPr/>
          </p:nvSpPr>
          <p:spPr>
            <a:xfrm>
              <a:off x="5629653" y="4510827"/>
              <a:ext cx="1227142" cy="185556"/>
            </a:xfrm>
            <a:prstGeom prst="rect">
              <a:avLst/>
            </a:prstGeom>
            <a:noFill/>
          </p:spPr>
          <p:txBody>
            <a:bodyPr vert="horz"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rPr>
                <a:t>TANK-870-Q170</a:t>
              </a:r>
            </a:p>
          </p:txBody>
        </p:sp>
      </p:grpSp>
      <p:pic>
        <p:nvPicPr>
          <p:cNvPr id="12" name="Picture 11">
            <a:extLst>
              <a:ext uri="{FF2B5EF4-FFF2-40B4-BE49-F238E27FC236}">
                <a16:creationId xmlns:a16="http://schemas.microsoft.com/office/drawing/2014/main" id="{3D11E7F8-768D-C84F-B67E-5DF7E280093C}"/>
              </a:ext>
            </a:extLst>
          </p:cNvPr>
          <p:cNvPicPr>
            <a:picLocks noChangeAspect="1"/>
          </p:cNvPicPr>
          <p:nvPr/>
        </p:nvPicPr>
        <p:blipFill>
          <a:blip r:embed="rId3"/>
          <a:stretch>
            <a:fillRect/>
          </a:stretch>
        </p:blipFill>
        <p:spPr>
          <a:xfrm>
            <a:off x="7784496" y="1466944"/>
            <a:ext cx="3756880" cy="2254127"/>
          </a:xfrm>
          <a:prstGeom prst="rect">
            <a:avLst/>
          </a:prstGeom>
        </p:spPr>
      </p:pic>
      <p:sp>
        <p:nvSpPr>
          <p:cNvPr id="11" name="Content Placeholder 16">
            <a:extLst>
              <a:ext uri="{FF2B5EF4-FFF2-40B4-BE49-F238E27FC236}">
                <a16:creationId xmlns:a16="http://schemas.microsoft.com/office/drawing/2014/main" id="{A3086813-4EF1-4FCD-859C-7C933BE331C9}"/>
              </a:ext>
            </a:extLst>
          </p:cNvPr>
          <p:cNvSpPr txBox="1">
            <a:spLocks/>
          </p:cNvSpPr>
          <p:nvPr/>
        </p:nvSpPr>
        <p:spPr>
          <a:xfrm>
            <a:off x="528704" y="1376565"/>
            <a:ext cx="6630801" cy="4547394"/>
          </a:xfrm>
          <a:prstGeom prst="rect">
            <a:avLst/>
          </a:prstGeom>
          <a:gradFill flip="none" rotWithShape="1">
            <a:gsLst>
              <a:gs pos="100000">
                <a:schemeClr val="bg2">
                  <a:alpha val="0"/>
                </a:schemeClr>
              </a:gs>
              <a:gs pos="0">
                <a:schemeClr val="bg2"/>
              </a:gs>
            </a:gsLst>
            <a:lin ang="5400000" scaled="1"/>
            <a:tileRect/>
          </a:gradFill>
          <a:ln>
            <a:gradFill flip="none" rotWithShape="1">
              <a:gsLst>
                <a:gs pos="0">
                  <a:schemeClr val="accent2"/>
                </a:gs>
                <a:gs pos="100000">
                  <a:schemeClr val="accent2">
                    <a:alpha val="0"/>
                  </a:schemeClr>
                </a:gs>
              </a:gsLst>
              <a:lin ang="5400000" scaled="1"/>
              <a:tileRect/>
            </a:gradFill>
          </a:ln>
        </p:spPr>
        <p:txBody>
          <a:bodyPr vert="horz" lIns="121920" tIns="45720" rIns="121920" bIns="60960" rtlCol="0">
            <a:noAutofit/>
          </a:bodyPr>
          <a:lst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pt-BR" sz="2800" dirty="0">
                <a:solidFill>
                  <a:schemeClr val="accent3"/>
                </a:solidFill>
                <a:latin typeface="+mj-lt"/>
              </a:rPr>
              <a:t>Powered by IEI*</a:t>
            </a:r>
          </a:p>
          <a:p>
            <a:endParaRPr lang="en-US" sz="800" dirty="0">
              <a:solidFill>
                <a:schemeClr val="accent3"/>
              </a:solidFill>
              <a:latin typeface="+mj-lt"/>
            </a:endParaRPr>
          </a:p>
          <a:p>
            <a:pPr marL="422529" lvl="0" indent="-285493">
              <a:spcBef>
                <a:spcPts val="0"/>
              </a:spcBef>
              <a:spcAft>
                <a:spcPts val="600"/>
              </a:spcAft>
              <a:buFont typeface="Wingdings" panose="05000000000000000000" pitchFamily="2" charset="2"/>
              <a:buChar char="§"/>
            </a:pPr>
            <a:r>
              <a:rPr lang="en-US" sz="1867" dirty="0">
                <a:solidFill>
                  <a:schemeClr val="tx1"/>
                </a:solidFill>
              </a:rPr>
              <a:t>Specialized Processors designed for high-performance machine vision at low power</a:t>
            </a:r>
          </a:p>
          <a:p>
            <a:pPr marL="422529" lvl="0" indent="-285493">
              <a:spcBef>
                <a:spcPts val="0"/>
              </a:spcBef>
              <a:spcAft>
                <a:spcPts val="600"/>
              </a:spcAft>
              <a:buFont typeface="Wingdings" panose="05000000000000000000" pitchFamily="2" charset="2"/>
              <a:buChar char="§"/>
            </a:pPr>
            <a:r>
              <a:rPr lang="en-US" sz="1867" dirty="0">
                <a:solidFill>
                  <a:schemeClr val="tx1"/>
                </a:solidFill>
              </a:rPr>
              <a:t>8 VPUs x 16 SHAVE cores (Streaming Hybrid Architecture Vector Engine)</a:t>
            </a:r>
          </a:p>
          <a:p>
            <a:pPr marL="422529" lvl="0" indent="-285493" defTabSz="609585">
              <a:spcBef>
                <a:spcPts val="0"/>
              </a:spcBef>
              <a:spcAft>
                <a:spcPts val="600"/>
              </a:spcAft>
              <a:buClrTx/>
              <a:buFont typeface="Wingdings" panose="05000000000000000000" pitchFamily="2" charset="2"/>
              <a:buChar char="§"/>
              <a:defRPr/>
            </a:pPr>
            <a:r>
              <a:rPr lang="en-US" sz="1867" dirty="0">
                <a:solidFill>
                  <a:schemeClr val="tx1"/>
                </a:solidFill>
              </a:rPr>
              <a:t>Supports multiple network topologies (</a:t>
            </a:r>
            <a:r>
              <a:rPr lang="en-US" sz="1867" dirty="0" err="1">
                <a:solidFill>
                  <a:schemeClr val="tx1"/>
                </a:solidFill>
              </a:rPr>
              <a:t>GoogLeNet</a:t>
            </a:r>
            <a:r>
              <a:rPr lang="en-US" sz="1867" dirty="0">
                <a:solidFill>
                  <a:schemeClr val="tx1"/>
                </a:solidFill>
              </a:rPr>
              <a:t>, </a:t>
            </a:r>
            <a:r>
              <a:rPr lang="en-US" sz="1867" dirty="0" err="1">
                <a:solidFill>
                  <a:schemeClr val="tx1"/>
                </a:solidFill>
              </a:rPr>
              <a:t>ResNet</a:t>
            </a:r>
            <a:r>
              <a:rPr lang="en-US" sz="1867" dirty="0">
                <a:solidFill>
                  <a:schemeClr val="tx1"/>
                </a:solidFill>
              </a:rPr>
              <a:t>, etc.) </a:t>
            </a:r>
          </a:p>
          <a:p>
            <a:pPr marL="422529" lvl="0" indent="-285493" defTabSz="609585">
              <a:spcBef>
                <a:spcPts val="0"/>
              </a:spcBef>
              <a:spcAft>
                <a:spcPts val="600"/>
              </a:spcAft>
              <a:buClrTx/>
              <a:buFont typeface="Wingdings" panose="05000000000000000000" pitchFamily="2" charset="2"/>
              <a:buChar char="§"/>
              <a:defRPr/>
            </a:pPr>
            <a:r>
              <a:rPr lang="en-US" sz="1867" dirty="0">
                <a:solidFill>
                  <a:schemeClr val="tx1"/>
                </a:solidFill>
              </a:rPr>
              <a:t>Two Memory Banks (DDR4, 8GB in total)</a:t>
            </a:r>
          </a:p>
          <a:p>
            <a:pPr marL="422529" lvl="0" indent="-285493" defTabSz="609585">
              <a:spcBef>
                <a:spcPts val="0"/>
              </a:spcBef>
              <a:spcAft>
                <a:spcPts val="600"/>
              </a:spcAft>
              <a:buClrTx/>
              <a:buFont typeface="Wingdings" panose="05000000000000000000" pitchFamily="2" charset="2"/>
              <a:buChar char="§"/>
              <a:defRPr/>
            </a:pPr>
            <a:r>
              <a:rPr lang="en-US" sz="1867" dirty="0">
                <a:solidFill>
                  <a:schemeClr val="tx1"/>
                </a:solidFill>
              </a:rPr>
              <a:t>Preinstalled Intel® Distribution of </a:t>
            </a:r>
            <a:r>
              <a:rPr lang="en-US" sz="1867" dirty="0" err="1">
                <a:solidFill>
                  <a:schemeClr val="tx1"/>
                </a:solidFill>
              </a:rPr>
              <a:t>OpenVINO</a:t>
            </a:r>
            <a:r>
              <a:rPr lang="en-US" sz="1867" dirty="0">
                <a:solidFill>
                  <a:schemeClr val="tx1"/>
                </a:solidFill>
              </a:rPr>
              <a:t>™ toolkit</a:t>
            </a:r>
          </a:p>
          <a:p>
            <a:pPr marL="422529" lvl="0" indent="-285493" defTabSz="609585">
              <a:spcBef>
                <a:spcPts val="0"/>
              </a:spcBef>
              <a:spcAft>
                <a:spcPts val="600"/>
              </a:spcAft>
              <a:buClrTx/>
              <a:buFont typeface="Wingdings" panose="05000000000000000000" pitchFamily="2" charset="2"/>
              <a:buChar char="§"/>
              <a:defRPr/>
            </a:pPr>
            <a:r>
              <a:rPr lang="en-US" sz="1867" dirty="0">
                <a:solidFill>
                  <a:schemeClr val="tx1"/>
                </a:solidFill>
              </a:rPr>
              <a:t>Get started quickly with samples </a:t>
            </a:r>
          </a:p>
        </p:txBody>
      </p:sp>
      <p:sp>
        <p:nvSpPr>
          <p:cNvPr id="13" name="Text Placeholder 12">
            <a:extLst>
              <a:ext uri="{FF2B5EF4-FFF2-40B4-BE49-F238E27FC236}">
                <a16:creationId xmlns:a16="http://schemas.microsoft.com/office/drawing/2014/main" id="{5B8A8A19-3C8D-4BD3-B1FA-972748EB0F78}"/>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5381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B2FF-072A-1E41-8D34-FF5A4023DB19}"/>
              </a:ext>
            </a:extLst>
          </p:cNvPr>
          <p:cNvSpPr>
            <a:spLocks noGrp="1"/>
          </p:cNvSpPr>
          <p:nvPr>
            <p:ph type="title"/>
          </p:nvPr>
        </p:nvSpPr>
        <p:spPr/>
        <p:txBody>
          <a:bodyPr/>
          <a:lstStyle/>
          <a:p>
            <a:r>
              <a:rPr lang="en-US" dirty="0">
                <a:solidFill>
                  <a:schemeClr val="accent3">
                    <a:alpha val="90000"/>
                  </a:schemeClr>
                </a:solidFill>
              </a:rPr>
              <a:t>IEI</a:t>
            </a:r>
            <a:r>
              <a:rPr lang="en-US" dirty="0"/>
              <a:t>* Tank AIOT Developer Kit</a:t>
            </a:r>
          </a:p>
        </p:txBody>
      </p:sp>
      <p:sp>
        <p:nvSpPr>
          <p:cNvPr id="3" name="Text Placeholder 2">
            <a:extLst>
              <a:ext uri="{FF2B5EF4-FFF2-40B4-BE49-F238E27FC236}">
                <a16:creationId xmlns:a16="http://schemas.microsoft.com/office/drawing/2014/main" id="{037513BD-54F9-834B-87B7-405C6AEF641F}"/>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20DE0670-2511-274F-BEAD-9DBC4E855348}"/>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62</a:t>
            </a:fld>
            <a:endParaRPr lang="en-US" dirty="0">
              <a:solidFill>
                <a:prstClr val="white"/>
              </a:solidFill>
            </a:endParaRPr>
          </a:p>
        </p:txBody>
      </p:sp>
      <p:sp>
        <p:nvSpPr>
          <p:cNvPr id="5" name="Content Placeholder 4">
            <a:extLst>
              <a:ext uri="{FF2B5EF4-FFF2-40B4-BE49-F238E27FC236}">
                <a16:creationId xmlns:a16="http://schemas.microsoft.com/office/drawing/2014/main" id="{DBFA89DE-5038-484B-84E3-5EEC7AD9C03F}"/>
              </a:ext>
            </a:extLst>
          </p:cNvPr>
          <p:cNvSpPr>
            <a:spLocks noGrp="1"/>
          </p:cNvSpPr>
          <p:nvPr>
            <p:ph sz="quarter" idx="15"/>
          </p:nvPr>
        </p:nvSpPr>
        <p:spPr/>
        <p:txBody>
          <a:bodyPr/>
          <a:lstStyle/>
          <a:p>
            <a:pPr marL="342900" indent="-342900">
              <a:buFont typeface="Arial" panose="020B0604020202020204" pitchFamily="34" charset="0"/>
              <a:buChar char="•"/>
            </a:pPr>
            <a:r>
              <a:rPr lang="en-US" dirty="0"/>
              <a:t>High-performance computer vision Applications</a:t>
            </a:r>
          </a:p>
          <a:p>
            <a:pPr marL="342900" indent="-342900">
              <a:buFont typeface="Arial" panose="020B0604020202020204" pitchFamily="34" charset="0"/>
              <a:buChar char="•"/>
            </a:pPr>
            <a:r>
              <a:rPr lang="en-US" dirty="0"/>
              <a:t>Industrialized Design</a:t>
            </a:r>
          </a:p>
          <a:p>
            <a:pPr marL="342900" indent="-342900">
              <a:buFont typeface="Arial" panose="020B0604020202020204" pitchFamily="34" charset="0"/>
              <a:buChar char="•"/>
            </a:pPr>
            <a:r>
              <a:rPr lang="en-US" dirty="0"/>
              <a:t>Intel® Core™ or Intel® Xeon™ Spec.</a:t>
            </a:r>
          </a:p>
          <a:p>
            <a:pPr marL="342900" indent="-342900">
              <a:buFont typeface="Arial" panose="020B0604020202020204" pitchFamily="34" charset="0"/>
              <a:buChar char="•"/>
            </a:pPr>
            <a:r>
              <a:rPr lang="en-US" dirty="0"/>
              <a:t>Extendible with PCIe* AI Accelerators</a:t>
            </a:r>
          </a:p>
          <a:p>
            <a:pPr marL="342900" indent="-342900">
              <a:buFont typeface="Arial" panose="020B0604020202020204" pitchFamily="34" charset="0"/>
              <a:buChar char="•"/>
            </a:pPr>
            <a:r>
              <a:rPr lang="en-US" dirty="0"/>
              <a:t>Preloaded with the Intel® Distribution of </a:t>
            </a:r>
            <a:r>
              <a:rPr lang="en-US" dirty="0" err="1"/>
              <a:t>OpenVINO</a:t>
            </a:r>
            <a:r>
              <a:rPr lang="en-US" dirty="0"/>
              <a:t>™ toolkit</a:t>
            </a:r>
          </a:p>
          <a:p>
            <a:endParaRPr lang="en-US" dirty="0"/>
          </a:p>
        </p:txBody>
      </p:sp>
      <p:pic>
        <p:nvPicPr>
          <p:cNvPr id="7" name="Content Placeholder 6">
            <a:extLst>
              <a:ext uri="{FF2B5EF4-FFF2-40B4-BE49-F238E27FC236}">
                <a16:creationId xmlns:a16="http://schemas.microsoft.com/office/drawing/2014/main" id="{F23DBD75-9708-8748-99A7-568CF36F64EC}"/>
              </a:ext>
            </a:extLst>
          </p:cNvPr>
          <p:cNvPicPr>
            <a:picLocks noGrp="1" noChangeAspect="1"/>
          </p:cNvPicPr>
          <p:nvPr>
            <p:ph sz="quarter" idx="16"/>
          </p:nvPr>
        </p:nvPicPr>
        <p:blipFill>
          <a:blip r:embed="rId2"/>
          <a:stretch>
            <a:fillRect/>
          </a:stretch>
        </p:blipFill>
        <p:spPr>
          <a:xfrm>
            <a:off x="6159500" y="1017445"/>
            <a:ext cx="3175001" cy="2032001"/>
          </a:xfrm>
          <a:prstGeom prst="rect">
            <a:avLst/>
          </a:prstGeom>
        </p:spPr>
      </p:pic>
      <p:pic>
        <p:nvPicPr>
          <p:cNvPr id="8" name="Picture 7">
            <a:extLst>
              <a:ext uri="{FF2B5EF4-FFF2-40B4-BE49-F238E27FC236}">
                <a16:creationId xmlns:a16="http://schemas.microsoft.com/office/drawing/2014/main" id="{4836E254-BF10-7F41-99F3-4A9EC92196FA}"/>
              </a:ext>
            </a:extLst>
          </p:cNvPr>
          <p:cNvPicPr>
            <a:picLocks noChangeAspect="1"/>
          </p:cNvPicPr>
          <p:nvPr/>
        </p:nvPicPr>
        <p:blipFill>
          <a:blip r:embed="rId3"/>
          <a:stretch>
            <a:fillRect/>
          </a:stretch>
        </p:blipFill>
        <p:spPr>
          <a:xfrm>
            <a:off x="8708286" y="944874"/>
            <a:ext cx="3175000" cy="2032000"/>
          </a:xfrm>
          <a:prstGeom prst="rect">
            <a:avLst/>
          </a:prstGeom>
        </p:spPr>
      </p:pic>
      <p:pic>
        <p:nvPicPr>
          <p:cNvPr id="9" name="Picture 8">
            <a:extLst>
              <a:ext uri="{FF2B5EF4-FFF2-40B4-BE49-F238E27FC236}">
                <a16:creationId xmlns:a16="http://schemas.microsoft.com/office/drawing/2014/main" id="{8F7A6D2B-CFA7-114D-93BC-A102992D43FD}"/>
              </a:ext>
            </a:extLst>
          </p:cNvPr>
          <p:cNvPicPr>
            <a:picLocks noChangeAspect="1"/>
          </p:cNvPicPr>
          <p:nvPr/>
        </p:nvPicPr>
        <p:blipFill>
          <a:blip r:embed="rId4"/>
          <a:stretch>
            <a:fillRect/>
          </a:stretch>
        </p:blipFill>
        <p:spPr>
          <a:xfrm>
            <a:off x="9001948" y="3285431"/>
            <a:ext cx="2881338" cy="1728802"/>
          </a:xfrm>
          <a:prstGeom prst="rect">
            <a:avLst/>
          </a:prstGeom>
        </p:spPr>
      </p:pic>
      <p:pic>
        <p:nvPicPr>
          <p:cNvPr id="10" name="Picture 9">
            <a:extLst>
              <a:ext uri="{FF2B5EF4-FFF2-40B4-BE49-F238E27FC236}">
                <a16:creationId xmlns:a16="http://schemas.microsoft.com/office/drawing/2014/main" id="{E732A436-92CA-984C-B9B4-CCBAE62DD6F5}"/>
              </a:ext>
            </a:extLst>
          </p:cNvPr>
          <p:cNvPicPr>
            <a:picLocks noChangeAspect="1"/>
          </p:cNvPicPr>
          <p:nvPr/>
        </p:nvPicPr>
        <p:blipFill>
          <a:blip r:embed="rId5"/>
          <a:stretch>
            <a:fillRect/>
          </a:stretch>
        </p:blipFill>
        <p:spPr>
          <a:xfrm>
            <a:off x="6190953" y="3508316"/>
            <a:ext cx="2764341" cy="1437457"/>
          </a:xfrm>
          <a:prstGeom prst="rect">
            <a:avLst/>
          </a:prstGeom>
        </p:spPr>
      </p:pic>
    </p:spTree>
    <p:extLst>
      <p:ext uri="{BB962C8B-B14F-4D97-AF65-F5344CB8AC3E}">
        <p14:creationId xmlns:p14="http://schemas.microsoft.com/office/powerpoint/2010/main" val="186993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p:cNvGraphicFramePr>
            <a:graphicFrameLocks noGrp="1"/>
          </p:cNvGraphicFramePr>
          <p:nvPr/>
        </p:nvGraphicFramePr>
        <p:xfrm>
          <a:off x="12954" y="603359"/>
          <a:ext cx="5360560" cy="6235895"/>
        </p:xfrm>
        <a:graphic>
          <a:graphicData uri="http://schemas.openxmlformats.org/drawingml/2006/table">
            <a:tbl>
              <a:tblPr firstRow="1" bandRow="1">
                <a:tableStyleId>{0E3FDE45-AF77-4B5C-9715-49D594BDF05E}</a:tableStyleId>
              </a:tblPr>
              <a:tblGrid>
                <a:gridCol w="2594781">
                  <a:extLst>
                    <a:ext uri="{9D8B030D-6E8A-4147-A177-3AD203B41FA5}">
                      <a16:colId xmlns:a16="http://schemas.microsoft.com/office/drawing/2014/main" val="20000"/>
                    </a:ext>
                  </a:extLst>
                </a:gridCol>
                <a:gridCol w="2765779">
                  <a:extLst>
                    <a:ext uri="{9D8B030D-6E8A-4147-A177-3AD203B41FA5}">
                      <a16:colId xmlns:a16="http://schemas.microsoft.com/office/drawing/2014/main" val="20001"/>
                    </a:ext>
                  </a:extLst>
                </a:gridCol>
              </a:tblGrid>
              <a:tr h="701040">
                <a:tc>
                  <a:txBody>
                    <a:bodyPr/>
                    <a:lstStyle/>
                    <a:p>
                      <a:r>
                        <a:rPr lang="en-US" sz="1900" b="0" dirty="0"/>
                        <a:t>Data Center</a:t>
                      </a:r>
                    </a:p>
                  </a:txBody>
                  <a:tcPr/>
                </a:tc>
                <a:tc>
                  <a:txBody>
                    <a:bodyPr/>
                    <a:lstStyle/>
                    <a:p>
                      <a:r>
                        <a:rPr lang="en-US" sz="1300" dirty="0"/>
                        <a:t>Compute Performance</a:t>
                      </a:r>
                    </a:p>
                    <a:p>
                      <a:r>
                        <a:rPr lang="en-US" sz="1300" dirty="0"/>
                        <a:t>I/O intensive </a:t>
                      </a:r>
                    </a:p>
                    <a:p>
                      <a:endParaRPr lang="en-US" sz="1300" dirty="0"/>
                    </a:p>
                  </a:txBody>
                  <a:tcPr/>
                </a:tc>
                <a:extLst>
                  <a:ext uri="{0D108BD9-81ED-4DB2-BD59-A6C34878D82A}">
                    <a16:rowId xmlns:a16="http://schemas.microsoft.com/office/drawing/2014/main" val="10000"/>
                  </a:ext>
                </a:extLst>
              </a:tr>
              <a:tr h="701040">
                <a:tc>
                  <a:txBody>
                    <a:bodyPr/>
                    <a:lstStyle/>
                    <a:p>
                      <a:r>
                        <a:rPr lang="en-US" sz="1900" b="0" dirty="0"/>
                        <a:t>Factory server </a:t>
                      </a:r>
                    </a:p>
                  </a:txBody>
                  <a:tcPr/>
                </a:tc>
                <a:tc>
                  <a:txBody>
                    <a:bodyPr/>
                    <a:lstStyle/>
                    <a:p>
                      <a:r>
                        <a:rPr lang="en-US" sz="1300" dirty="0"/>
                        <a:t>Compute Performance</a:t>
                      </a:r>
                    </a:p>
                    <a:p>
                      <a:r>
                        <a:rPr lang="en-US" sz="1300" dirty="0"/>
                        <a:t>I/O intensive </a:t>
                      </a:r>
                    </a:p>
                    <a:p>
                      <a:endParaRPr lang="en-US" sz="1300" dirty="0"/>
                    </a:p>
                  </a:txBody>
                  <a:tcPr/>
                </a:tc>
                <a:extLst>
                  <a:ext uri="{0D108BD9-81ED-4DB2-BD59-A6C34878D82A}">
                    <a16:rowId xmlns:a16="http://schemas.microsoft.com/office/drawing/2014/main" val="10001"/>
                  </a:ext>
                </a:extLst>
              </a:tr>
              <a:tr h="701040">
                <a:tc>
                  <a:txBody>
                    <a:bodyPr/>
                    <a:lstStyle/>
                    <a:p>
                      <a:r>
                        <a:rPr lang="en-US" sz="1900" b="0" dirty="0"/>
                        <a:t>Industrial PC</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RT Perf</a:t>
                      </a:r>
                    </a:p>
                  </a:txBody>
                  <a:tcPr/>
                </a:tc>
                <a:extLst>
                  <a:ext uri="{0D108BD9-81ED-4DB2-BD59-A6C34878D82A}">
                    <a16:rowId xmlns:a16="http://schemas.microsoft.com/office/drawing/2014/main" val="10002"/>
                  </a:ext>
                </a:extLst>
              </a:tr>
              <a:tr h="701040">
                <a:tc>
                  <a:txBody>
                    <a:bodyPr/>
                    <a:lstStyle/>
                    <a:p>
                      <a:r>
                        <a:rPr lang="en-US" sz="1900" b="0" dirty="0"/>
                        <a:t>PLC/PAC</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Form Factor Sensitive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RT Perf</a:t>
                      </a:r>
                    </a:p>
                  </a:txBody>
                  <a:tcPr/>
                </a:tc>
                <a:extLst>
                  <a:ext uri="{0D108BD9-81ED-4DB2-BD59-A6C34878D82A}">
                    <a16:rowId xmlns:a16="http://schemas.microsoft.com/office/drawing/2014/main" val="10003"/>
                  </a:ext>
                </a:extLst>
              </a:tr>
              <a:tr h="701040">
                <a:tc>
                  <a:txBody>
                    <a:bodyPr/>
                    <a:lstStyle/>
                    <a:p>
                      <a:r>
                        <a:rPr lang="en-US" sz="1900" b="0" dirty="0"/>
                        <a:t>HMI</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Form Factor Sensitive</a:t>
                      </a:r>
                    </a:p>
                  </a:txBody>
                  <a:tcPr/>
                </a:tc>
                <a:extLst>
                  <a:ext uri="{0D108BD9-81ED-4DB2-BD59-A6C34878D82A}">
                    <a16:rowId xmlns:a16="http://schemas.microsoft.com/office/drawing/2014/main" val="10004"/>
                  </a:ext>
                </a:extLst>
              </a:tr>
              <a:tr h="627575">
                <a:tc>
                  <a:txBody>
                    <a:bodyPr/>
                    <a:lstStyle/>
                    <a:p>
                      <a:r>
                        <a:rPr lang="en-US" sz="1900" b="0" dirty="0"/>
                        <a:t>Remote IO</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RT Perf</a:t>
                      </a:r>
                    </a:p>
                  </a:txBody>
                  <a:tcPr/>
                </a:tc>
                <a:extLst>
                  <a:ext uri="{0D108BD9-81ED-4DB2-BD59-A6C34878D82A}">
                    <a16:rowId xmlns:a16="http://schemas.microsoft.com/office/drawing/2014/main" val="10005"/>
                  </a:ext>
                </a:extLst>
              </a:tr>
              <a:tr h="701040">
                <a:tc>
                  <a:txBody>
                    <a:bodyPr/>
                    <a:lstStyle/>
                    <a:p>
                      <a:r>
                        <a:rPr lang="en-US" sz="1900" b="0" dirty="0"/>
                        <a:t>Robots</a:t>
                      </a:r>
                    </a:p>
                  </a:txBody>
                  <a:tcPr/>
                </a:tc>
                <a:tc>
                  <a:txBody>
                    <a:bodyPr/>
                    <a:lstStyle/>
                    <a:p>
                      <a:r>
                        <a:rPr lang="en-US" sz="1300" dirty="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I/O intensive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RT Perf</a:t>
                      </a:r>
                    </a:p>
                  </a:txBody>
                  <a:tcPr/>
                </a:tc>
                <a:extLst>
                  <a:ext uri="{0D108BD9-81ED-4DB2-BD59-A6C34878D82A}">
                    <a16:rowId xmlns:a16="http://schemas.microsoft.com/office/drawing/2014/main" val="10006"/>
                  </a:ext>
                </a:extLst>
              </a:tr>
              <a:tr h="70104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900" b="0" dirty="0"/>
                        <a:t>Machine visions</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Form Factor Sensitive</a:t>
                      </a:r>
                    </a:p>
                    <a:p>
                      <a:endParaRPr lang="en-US" sz="1300" dirty="0"/>
                    </a:p>
                  </a:txBody>
                  <a:tcPr/>
                </a:tc>
                <a:extLst>
                  <a:ext uri="{0D108BD9-81ED-4DB2-BD59-A6C34878D82A}">
                    <a16:rowId xmlns:a16="http://schemas.microsoft.com/office/drawing/2014/main" val="10007"/>
                  </a:ext>
                </a:extLst>
              </a:tr>
              <a:tr h="701040">
                <a:tc>
                  <a:txBody>
                    <a:bodyPr/>
                    <a:lstStyle/>
                    <a:p>
                      <a:r>
                        <a:rPr lang="en-US" sz="1900" b="0" kern="1200" dirty="0">
                          <a:solidFill>
                            <a:schemeClr val="tx1"/>
                          </a:solidFill>
                          <a:latin typeface="+mn-lt"/>
                          <a:ea typeface="+mn-ea"/>
                          <a:cs typeface="+mn-cs"/>
                        </a:rPr>
                        <a:t>Mobile workforce </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Form Factor Sensitive</a:t>
                      </a:r>
                    </a:p>
                    <a:p>
                      <a:endParaRPr lang="en-US" sz="1300" dirty="0"/>
                    </a:p>
                  </a:txBody>
                  <a:tcPr/>
                </a:tc>
                <a:extLst>
                  <a:ext uri="{0D108BD9-81ED-4DB2-BD59-A6C34878D82A}">
                    <a16:rowId xmlns:a16="http://schemas.microsoft.com/office/drawing/2014/main" val="10008"/>
                  </a:ext>
                </a:extLst>
              </a:tr>
            </a:tbl>
          </a:graphicData>
        </a:graphic>
      </p:graphicFrame>
      <p:pic>
        <p:nvPicPr>
          <p:cNvPr id="4" name="Picture - Factory Background"/>
          <p:cNvPicPr>
            <a:picLocks noChangeAspect="1"/>
          </p:cNvPicPr>
          <p:nvPr/>
        </p:nvPicPr>
        <p:blipFill rotWithShape="1">
          <a:blip r:embed="rId3" cstate="print"/>
          <a:srcRect t="9423" r="7793"/>
          <a:stretch/>
        </p:blipFill>
        <p:spPr bwMode="auto">
          <a:xfrm>
            <a:off x="5386465" y="1508588"/>
            <a:ext cx="6819129" cy="4886837"/>
          </a:xfrm>
          <a:prstGeom prst="rect">
            <a:avLst/>
          </a:prstGeom>
          <a:noFill/>
          <a:ln w="9525">
            <a:noFill/>
            <a:miter lim="800000"/>
            <a:headEnd/>
            <a:tailEnd/>
          </a:ln>
        </p:spPr>
      </p:pic>
      <p:grpSp>
        <p:nvGrpSpPr>
          <p:cNvPr id="5" name="Group 4"/>
          <p:cNvGrpSpPr/>
          <p:nvPr/>
        </p:nvGrpSpPr>
        <p:grpSpPr>
          <a:xfrm>
            <a:off x="10365006" y="516995"/>
            <a:ext cx="1734311" cy="766172"/>
            <a:chOff x="455182" y="-159338"/>
            <a:chExt cx="4367939" cy="2009563"/>
          </a:xfrm>
        </p:grpSpPr>
        <p:pic>
          <p:nvPicPr>
            <p:cNvPr id="6" name="Picture 27" descr="ICON_Cloud_Q308"/>
            <p:cNvPicPr>
              <a:picLocks noChangeAspect="1" noChangeArrowheads="1"/>
            </p:cNvPicPr>
            <p:nvPr/>
          </p:nvPicPr>
          <p:blipFill>
            <a:blip r:embed="rId4" cstate="email"/>
            <a:srcRect/>
            <a:stretch>
              <a:fillRect/>
            </a:stretch>
          </p:blipFill>
          <p:spPr bwMode="auto">
            <a:xfrm>
              <a:off x="455182" y="-159338"/>
              <a:ext cx="4367939" cy="2009563"/>
            </a:xfrm>
            <a:prstGeom prst="rect">
              <a:avLst/>
            </a:prstGeom>
            <a:noFill/>
            <a:ln w="9525">
              <a:noFill/>
              <a:miter lim="800000"/>
              <a:headEnd/>
              <a:tailEnd/>
            </a:ln>
          </p:spPr>
        </p:pic>
        <p:grpSp>
          <p:nvGrpSpPr>
            <p:cNvPr id="7" name="Group 6"/>
            <p:cNvGrpSpPr/>
            <p:nvPr/>
          </p:nvGrpSpPr>
          <p:grpSpPr>
            <a:xfrm>
              <a:off x="1950275" y="-61396"/>
              <a:ext cx="1602290" cy="1620001"/>
              <a:chOff x="1599529" y="74873"/>
              <a:chExt cx="1602290" cy="1620001"/>
            </a:xfrm>
          </p:grpSpPr>
          <p:pic>
            <p:nvPicPr>
              <p:cNvPr id="8" name="Picture 7">
                <a:hlinkClick r:id="" action="ppaction://noaction"/>
              </p:cNvPr>
              <p:cNvPicPr>
                <a:picLocks noChangeAspect="1"/>
              </p:cNvPicPr>
              <p:nvPr/>
            </p:nvPicPr>
            <p:blipFill>
              <a:blip r:embed="rId5" cstate="print"/>
              <a:stretch>
                <a:fillRect/>
              </a:stretch>
            </p:blipFill>
            <p:spPr bwMode="auto">
              <a:xfrm>
                <a:off x="1599529" y="215097"/>
                <a:ext cx="1053437" cy="1479777"/>
              </a:xfrm>
              <a:prstGeom prst="rect">
                <a:avLst/>
              </a:prstGeom>
              <a:ln w="88900" cmpd="tri">
                <a:noFill/>
              </a:ln>
              <a:effectLst>
                <a:outerShdw blurRad="127000" dist="50800" dir="5400000" algn="ctr" rotWithShape="0">
                  <a:schemeClr val="tx1">
                    <a:alpha val="50000"/>
                  </a:schemeClr>
                </a:outerShdw>
                <a:softEdge rad="0"/>
              </a:effectLst>
            </p:spPr>
          </p:pic>
          <p:pic>
            <p:nvPicPr>
              <p:cNvPr id="9" name="Picture 8">
                <a:hlinkClick r:id="" action="ppaction://noaction"/>
              </p:cNvPr>
              <p:cNvPicPr>
                <a:picLocks noChangeAspect="1"/>
              </p:cNvPicPr>
              <p:nvPr/>
            </p:nvPicPr>
            <p:blipFill>
              <a:blip r:embed="rId5" cstate="print"/>
              <a:stretch>
                <a:fillRect/>
              </a:stretch>
            </p:blipFill>
            <p:spPr bwMode="auto">
              <a:xfrm>
                <a:off x="2475530" y="74873"/>
                <a:ext cx="726289" cy="1136292"/>
              </a:xfrm>
              <a:prstGeom prst="rect">
                <a:avLst/>
              </a:prstGeom>
              <a:ln w="88900" cmpd="tri">
                <a:noFill/>
              </a:ln>
              <a:effectLst>
                <a:outerShdw blurRad="127000" dist="50800" dir="5400000" algn="ctr" rotWithShape="0">
                  <a:schemeClr val="tx1">
                    <a:alpha val="50000"/>
                  </a:schemeClr>
                </a:outerShdw>
                <a:softEdge rad="0"/>
              </a:effectLst>
            </p:spPr>
          </p:pic>
        </p:grpSp>
      </p:grpSp>
      <p:pic>
        <p:nvPicPr>
          <p:cNvPr id="11" name="Picture 4" descr="https://encrypted-tbn1.google.com/images?q=tbn:ANd9GcQgCgNqMS3Spnj_tTu7X4kQ0XSFtP4SGQP2M76NbOnwcSrRzj8V"/>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75" b="91954" l="0" r="100000">
                        <a14:foregroundMark x1="40345" y1="52874" x2="40345" y2="52874"/>
                        <a14:foregroundMark x1="52414" y1="50575" x2="52414" y2="50575"/>
                        <a14:foregroundMark x1="82414" y1="67241" x2="82414" y2="67241"/>
                      </a14:backgroundRemoval>
                    </a14:imgEffect>
                  </a14:imgLayer>
                </a14:imgProps>
              </a:ext>
            </a:extLst>
          </a:blip>
          <a:srcRect/>
          <a:stretch>
            <a:fillRect/>
          </a:stretch>
        </p:blipFill>
        <p:spPr bwMode="auto">
          <a:xfrm>
            <a:off x="4104487" y="1283167"/>
            <a:ext cx="1273240" cy="763944"/>
          </a:xfrm>
          <a:prstGeom prst="rect">
            <a:avLst/>
          </a:prstGeom>
          <a:noFill/>
        </p:spPr>
      </p:pic>
      <p:cxnSp>
        <p:nvCxnSpPr>
          <p:cNvPr id="16" name="Straight Connector 15"/>
          <p:cNvCxnSpPr/>
          <p:nvPr/>
        </p:nvCxnSpPr>
        <p:spPr>
          <a:xfrm>
            <a:off x="6700932" y="1431671"/>
            <a:ext cx="5373421" cy="26408"/>
          </a:xfrm>
          <a:prstGeom prst="line">
            <a:avLst/>
          </a:prstGeom>
          <a:ln w="28575" cap="rnd">
            <a:solidFill>
              <a:schemeClr val="tx2"/>
            </a:solidFill>
            <a:prstDash val="lgDash"/>
          </a:ln>
        </p:spPr>
        <p:style>
          <a:lnRef idx="1">
            <a:schemeClr val="accent1"/>
          </a:lnRef>
          <a:fillRef idx="0">
            <a:schemeClr val="accent1"/>
          </a:fillRef>
          <a:effectRef idx="0">
            <a:schemeClr val="accent1"/>
          </a:effectRef>
          <a:fontRef idx="minor">
            <a:schemeClr val="tx1"/>
          </a:fontRef>
        </p:style>
      </p:cxnSp>
      <p:pic>
        <p:nvPicPr>
          <p:cNvPr id="24" name="Picture - Industrial PC">
            <a:hlinkClick r:id="" action="ppaction://noaction"/>
          </p:cNvPr>
          <p:cNvPicPr>
            <a:picLocks noChangeAspect="1"/>
          </p:cNvPicPr>
          <p:nvPr/>
        </p:nvPicPr>
        <p:blipFill>
          <a:blip r:embed="rId8" cstate="print"/>
          <a:srcRect/>
          <a:stretch>
            <a:fillRect/>
          </a:stretch>
        </p:blipFill>
        <p:spPr bwMode="auto">
          <a:xfrm>
            <a:off x="4364295" y="2053870"/>
            <a:ext cx="1338244" cy="584141"/>
          </a:xfrm>
          <a:prstGeom prst="rect">
            <a:avLst/>
          </a:prstGeom>
          <a:noFill/>
          <a:ln w="9525">
            <a:noFill/>
            <a:miter lim="800000"/>
            <a:headEnd/>
            <a:tailEnd/>
          </a:ln>
        </p:spPr>
      </p:pic>
      <p:pic>
        <p:nvPicPr>
          <p:cNvPr id="22" name="Picture 2"/>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11290" b="100000" l="6635" r="95735"/>
                    </a14:imgEffect>
                  </a14:imgLayer>
                </a14:imgProps>
              </a:ext>
              <a:ext uri="{28A0092B-C50C-407E-A947-70E740481C1C}">
                <a14:useLocalDpi xmlns:a14="http://schemas.microsoft.com/office/drawing/2010/main" val="0"/>
              </a:ext>
            </a:extLst>
          </a:blip>
          <a:srcRect/>
          <a:stretch>
            <a:fillRect/>
          </a:stretch>
        </p:blipFill>
        <p:spPr bwMode="auto">
          <a:xfrm>
            <a:off x="4380537" y="4086369"/>
            <a:ext cx="944004" cy="53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 HMI">
            <a:hlinkClick r:id="" action="ppaction://noaction"/>
          </p:cNvPr>
          <p:cNvPicPr>
            <a:picLocks noChangeAspect="1"/>
          </p:cNvPicPr>
          <p:nvPr/>
        </p:nvPicPr>
        <p:blipFill>
          <a:blip r:embed="rId11" cstate="print"/>
          <a:srcRect/>
          <a:stretch>
            <a:fillRect/>
          </a:stretch>
        </p:blipFill>
        <p:spPr bwMode="auto">
          <a:xfrm>
            <a:off x="4435907" y="3414217"/>
            <a:ext cx="922811" cy="722993"/>
          </a:xfrm>
          <a:prstGeom prst="rect">
            <a:avLst/>
          </a:prstGeom>
          <a:noFill/>
          <a:ln w="9525">
            <a:noFill/>
            <a:miter lim="800000"/>
            <a:headEnd/>
            <a:tailEnd/>
          </a:ln>
        </p:spPr>
      </p:pic>
      <p:pic>
        <p:nvPicPr>
          <p:cNvPr id="25" name="Picture 24">
            <a:hlinkClick r:id="" action="ppaction://noaction"/>
          </p:cNvPr>
          <p:cNvPicPr>
            <a:picLocks noChangeAspect="1"/>
          </p:cNvPicPr>
          <p:nvPr/>
        </p:nvPicPr>
        <p:blipFill>
          <a:blip r:embed="rId5" cstate="print"/>
          <a:stretch>
            <a:fillRect/>
          </a:stretch>
        </p:blipFill>
        <p:spPr bwMode="auto">
          <a:xfrm>
            <a:off x="4550489" y="671283"/>
            <a:ext cx="625563" cy="711000"/>
          </a:xfrm>
          <a:prstGeom prst="rect">
            <a:avLst/>
          </a:prstGeom>
          <a:ln w="88900" cmpd="tri">
            <a:noFill/>
          </a:ln>
          <a:effectLst>
            <a:outerShdw blurRad="127000" dist="50800" dir="5400000" algn="ctr" rotWithShape="0">
              <a:schemeClr val="tx1">
                <a:alpha val="50000"/>
              </a:schemeClr>
            </a:outerShdw>
            <a:softEdge rad="0"/>
          </a:effectLst>
        </p:spPr>
      </p:pic>
      <p:pic>
        <p:nvPicPr>
          <p:cNvPr id="27" name="Picture - PLC">
            <a:hlinkClick r:id="" action="ppaction://noaction"/>
          </p:cNvPr>
          <p:cNvPicPr>
            <a:picLocks noChangeAspect="1"/>
          </p:cNvPicPr>
          <p:nvPr/>
        </p:nvPicPr>
        <p:blipFill>
          <a:blip r:embed="rId12" cstate="print"/>
          <a:srcRect/>
          <a:stretch>
            <a:fillRect/>
          </a:stretch>
        </p:blipFill>
        <p:spPr bwMode="auto">
          <a:xfrm>
            <a:off x="4430497" y="2621560"/>
            <a:ext cx="804545" cy="882105"/>
          </a:xfrm>
          <a:prstGeom prst="rect">
            <a:avLst/>
          </a:prstGeom>
          <a:noFill/>
          <a:ln w="9525">
            <a:noFill/>
            <a:miter lim="800000"/>
            <a:headEnd/>
            <a:tailEnd/>
          </a:ln>
        </p:spPr>
      </p:pic>
      <p:pic>
        <p:nvPicPr>
          <p:cNvPr id="28" name="Picture - Machine Vision">
            <a:hlinkClick r:id="" action="ppaction://noaction"/>
          </p:cNvPr>
          <p:cNvPicPr>
            <a:picLocks noChangeAspect="1"/>
          </p:cNvPicPr>
          <p:nvPr/>
        </p:nvPicPr>
        <p:blipFill>
          <a:blip r:embed="rId13" cstate="print"/>
          <a:srcRect/>
          <a:stretch>
            <a:fillRect/>
          </a:stretch>
        </p:blipFill>
        <p:spPr bwMode="auto">
          <a:xfrm>
            <a:off x="4493678" y="5208048"/>
            <a:ext cx="966079" cy="859723"/>
          </a:xfrm>
          <a:prstGeom prst="rect">
            <a:avLst/>
          </a:prstGeom>
          <a:noFill/>
          <a:ln w="9525">
            <a:noFill/>
            <a:miter lim="800000"/>
            <a:headEnd/>
            <a:tailEnd/>
          </a:ln>
        </p:spPr>
      </p:pic>
      <p:pic>
        <p:nvPicPr>
          <p:cNvPr id="21" name="Picture - Robot">
            <a:hlinkClick r:id="" action="ppaction://noaction"/>
          </p:cNvPr>
          <p:cNvPicPr>
            <a:picLocks noChangeAspect="1"/>
          </p:cNvPicPr>
          <p:nvPr/>
        </p:nvPicPr>
        <p:blipFill>
          <a:blip r:embed="rId14" cstate="print"/>
          <a:srcRect/>
          <a:stretch>
            <a:fillRect/>
          </a:stretch>
        </p:blipFill>
        <p:spPr bwMode="auto">
          <a:xfrm>
            <a:off x="4404075" y="4599849"/>
            <a:ext cx="826604" cy="801795"/>
          </a:xfrm>
          <a:prstGeom prst="rect">
            <a:avLst/>
          </a:prstGeom>
          <a:noFill/>
          <a:ln w="9525">
            <a:noFill/>
            <a:miter lim="800000"/>
            <a:headEnd/>
            <a:tailEnd/>
          </a:ln>
        </p:spPr>
      </p:pic>
      <p:sp>
        <p:nvSpPr>
          <p:cNvPr id="3" name="Oval 2"/>
          <p:cNvSpPr/>
          <p:nvPr/>
        </p:nvSpPr>
        <p:spPr>
          <a:xfrm>
            <a:off x="6825838" y="3544416"/>
            <a:ext cx="637703" cy="710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393759" y="3282170"/>
            <a:ext cx="441967" cy="4058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1157755" y="1669166"/>
            <a:ext cx="562276" cy="5366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115662" y="2887155"/>
            <a:ext cx="404564" cy="326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1157755" y="2866868"/>
            <a:ext cx="562276" cy="636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711406" y="3896042"/>
            <a:ext cx="325887" cy="238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358718" y="1035735"/>
            <a:ext cx="5002071" cy="10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a:endCxn id="40" idx="2"/>
          </p:cNvCxnSpPr>
          <p:nvPr/>
        </p:nvCxnSpPr>
        <p:spPr>
          <a:xfrm flipV="1">
            <a:off x="5377727" y="3185266"/>
            <a:ext cx="5780028" cy="1780708"/>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7" name="Straight Connector 46"/>
          <p:cNvCxnSpPr>
            <a:endCxn id="36" idx="2"/>
          </p:cNvCxnSpPr>
          <p:nvPr/>
        </p:nvCxnSpPr>
        <p:spPr>
          <a:xfrm>
            <a:off x="5382247" y="2981677"/>
            <a:ext cx="3733415" cy="68889"/>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8" name="Straight Connector 47"/>
          <p:cNvCxnSpPr>
            <a:stCxn id="11" idx="3"/>
            <a:endCxn id="30" idx="2"/>
          </p:cNvCxnSpPr>
          <p:nvPr/>
        </p:nvCxnSpPr>
        <p:spPr>
          <a:xfrm>
            <a:off x="5377727" y="1665140"/>
            <a:ext cx="5780028" cy="27236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9" name="Straight Connector 48"/>
          <p:cNvCxnSpPr>
            <a:endCxn id="29" idx="2"/>
          </p:cNvCxnSpPr>
          <p:nvPr/>
        </p:nvCxnSpPr>
        <p:spPr>
          <a:xfrm flipV="1">
            <a:off x="5397659" y="3485093"/>
            <a:ext cx="1996100" cy="24281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0" name="Straight Connector 49"/>
          <p:cNvCxnSpPr>
            <a:endCxn id="3" idx="2"/>
          </p:cNvCxnSpPr>
          <p:nvPr/>
        </p:nvCxnSpPr>
        <p:spPr>
          <a:xfrm>
            <a:off x="5427915" y="2514545"/>
            <a:ext cx="1397923" cy="138502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1" name="Straight Connector 50"/>
          <p:cNvCxnSpPr>
            <a:stCxn id="28" idx="3"/>
            <a:endCxn id="41" idx="3"/>
          </p:cNvCxnSpPr>
          <p:nvPr/>
        </p:nvCxnSpPr>
        <p:spPr>
          <a:xfrm flipV="1">
            <a:off x="5459756" y="4099794"/>
            <a:ext cx="4299373" cy="1538116"/>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pic>
        <p:nvPicPr>
          <p:cNvPr id="59" name="Picture 58">
            <a:hlinkClick r:id="" action="ppaction://noaction"/>
          </p:cNvPr>
          <p:cNvPicPr>
            <a:picLocks noChangeAspect="1"/>
          </p:cNvPicPr>
          <p:nvPr/>
        </p:nvPicPr>
        <p:blipFill>
          <a:blip r:embed="rId15" cstate="print">
            <a:duotone>
              <a:schemeClr val="accent1">
                <a:shade val="45000"/>
                <a:satMod val="135000"/>
              </a:schemeClr>
              <a:prstClr val="white"/>
            </a:duotone>
          </a:blip>
          <a:stretch>
            <a:fillRect/>
          </a:stretch>
        </p:blipFill>
        <p:spPr bwMode="auto">
          <a:xfrm>
            <a:off x="6717786" y="5756329"/>
            <a:ext cx="662807" cy="672048"/>
          </a:xfrm>
          <a:prstGeom prst="rect">
            <a:avLst/>
          </a:prstGeom>
          <a:noFill/>
          <a:ln w="88900" cmpd="tri">
            <a:noFill/>
          </a:ln>
          <a:effectLst>
            <a:softEdge rad="0"/>
          </a:effectLst>
        </p:spPr>
      </p:pic>
      <p:pic>
        <p:nvPicPr>
          <p:cNvPr id="60" name="Picture 1" descr="all-one.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82682" y="6022773"/>
            <a:ext cx="1029260" cy="67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Connector 41"/>
          <p:cNvCxnSpPr>
            <a:endCxn id="3" idx="3"/>
          </p:cNvCxnSpPr>
          <p:nvPr/>
        </p:nvCxnSpPr>
        <p:spPr>
          <a:xfrm flipV="1">
            <a:off x="5382248" y="4150705"/>
            <a:ext cx="1536979" cy="222443"/>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
        <p:nvSpPr>
          <p:cNvPr id="32" name="Oval 31"/>
          <p:cNvSpPr/>
          <p:nvPr/>
        </p:nvSpPr>
        <p:spPr>
          <a:xfrm>
            <a:off x="6966272" y="5959155"/>
            <a:ext cx="541963" cy="439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endCxn id="32" idx="2"/>
          </p:cNvCxnSpPr>
          <p:nvPr/>
        </p:nvCxnSpPr>
        <p:spPr>
          <a:xfrm flipV="1">
            <a:off x="5397658" y="6178811"/>
            <a:ext cx="1568615" cy="19847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
        <p:nvSpPr>
          <p:cNvPr id="2" name="Title 1">
            <a:extLst>
              <a:ext uri="{FF2B5EF4-FFF2-40B4-BE49-F238E27FC236}">
                <a16:creationId xmlns:a16="http://schemas.microsoft.com/office/drawing/2014/main" id="{CDAC5C94-B00C-4E8E-B609-D22FA7869147}"/>
              </a:ext>
            </a:extLst>
          </p:cNvPr>
          <p:cNvSpPr>
            <a:spLocks noGrp="1"/>
          </p:cNvSpPr>
          <p:nvPr>
            <p:ph type="title"/>
          </p:nvPr>
        </p:nvSpPr>
        <p:spPr>
          <a:xfrm>
            <a:off x="15805" y="6592"/>
            <a:ext cx="11248101" cy="1255728"/>
          </a:xfrm>
        </p:spPr>
        <p:txBody>
          <a:bodyPr/>
          <a:lstStyle/>
          <a:p>
            <a:r>
              <a:rPr lang="en-US" sz="5400" dirty="0">
                <a:solidFill>
                  <a:schemeClr val="accent3"/>
                </a:solidFill>
              </a:rPr>
              <a:t>Intel</a:t>
            </a:r>
            <a:r>
              <a:rPr lang="en-US" sz="5400" dirty="0">
                <a:solidFill>
                  <a:srgbClr val="FFFFFF"/>
                </a:solidFill>
              </a:rPr>
              <a:t> ingredients in Industrial Automation</a:t>
            </a:r>
            <a:br>
              <a:rPr lang="en-US" sz="5400" dirty="0">
                <a:solidFill>
                  <a:srgbClr val="FFFFFF"/>
                </a:solidFill>
              </a:rPr>
            </a:br>
            <a:endParaRPr lang="en-US" sz="5400" dirty="0"/>
          </a:p>
        </p:txBody>
      </p:sp>
      <p:sp>
        <p:nvSpPr>
          <p:cNvPr id="10" name="Text Placeholder 9">
            <a:extLst>
              <a:ext uri="{FF2B5EF4-FFF2-40B4-BE49-F238E27FC236}">
                <a16:creationId xmlns:a16="http://schemas.microsoft.com/office/drawing/2014/main" id="{43F4F78B-5BD2-416B-8C2A-F5DFEAFC05A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96272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BD2BF62E-CC1D-41C9-AA6D-9FAEBEC4F6FC}"/>
              </a:ext>
            </a:extLst>
          </p:cNvPr>
          <p:cNvSpPr/>
          <p:nvPr/>
        </p:nvSpPr>
        <p:spPr>
          <a:xfrm>
            <a:off x="6168769" y="2264213"/>
            <a:ext cx="2134019" cy="933719"/>
          </a:xfrm>
          <a:prstGeom prst="rect">
            <a:avLst/>
          </a:prstGeom>
          <a:solidFill>
            <a:srgbClr val="FFFFFF"/>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Rectangle 50">
            <a:extLst>
              <a:ext uri="{FF2B5EF4-FFF2-40B4-BE49-F238E27FC236}">
                <a16:creationId xmlns:a16="http://schemas.microsoft.com/office/drawing/2014/main" id="{BAA0D850-1A5B-4835-854B-0345BA1697CD}"/>
              </a:ext>
            </a:extLst>
          </p:cNvPr>
          <p:cNvSpPr/>
          <p:nvPr/>
        </p:nvSpPr>
        <p:spPr>
          <a:xfrm>
            <a:off x="6142085" y="4310335"/>
            <a:ext cx="2134019" cy="933719"/>
          </a:xfrm>
          <a:prstGeom prst="rect">
            <a:avLst/>
          </a:prstGeom>
          <a:solidFill>
            <a:srgbClr val="FFFFFF"/>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Rectangle 51">
            <a:extLst>
              <a:ext uri="{FF2B5EF4-FFF2-40B4-BE49-F238E27FC236}">
                <a16:creationId xmlns:a16="http://schemas.microsoft.com/office/drawing/2014/main" id="{1D4065DF-F8F6-4A82-8761-282C02A78A08}"/>
              </a:ext>
            </a:extLst>
          </p:cNvPr>
          <p:cNvSpPr/>
          <p:nvPr/>
        </p:nvSpPr>
        <p:spPr>
          <a:xfrm>
            <a:off x="6142085" y="5333399"/>
            <a:ext cx="2134019" cy="933719"/>
          </a:xfrm>
          <a:prstGeom prst="rect">
            <a:avLst/>
          </a:prstGeom>
          <a:solidFill>
            <a:srgbClr val="FFFFFF"/>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Rectangle 52">
            <a:extLst>
              <a:ext uri="{FF2B5EF4-FFF2-40B4-BE49-F238E27FC236}">
                <a16:creationId xmlns:a16="http://schemas.microsoft.com/office/drawing/2014/main" id="{F0A53D04-133E-4A51-9DC8-70CA9EFAC61B}"/>
              </a:ext>
            </a:extLst>
          </p:cNvPr>
          <p:cNvSpPr/>
          <p:nvPr/>
        </p:nvSpPr>
        <p:spPr>
          <a:xfrm>
            <a:off x="471951" y="4993885"/>
            <a:ext cx="2134019" cy="1170432"/>
          </a:xfrm>
          <a:prstGeom prst="rect">
            <a:avLst/>
          </a:prstGeom>
          <a:solidFill>
            <a:srgbClr val="FFFFFF"/>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Rectangle 53">
            <a:extLst>
              <a:ext uri="{FF2B5EF4-FFF2-40B4-BE49-F238E27FC236}">
                <a16:creationId xmlns:a16="http://schemas.microsoft.com/office/drawing/2014/main" id="{9F9C272C-FC92-469A-9C14-AD2BA2FA188B}"/>
              </a:ext>
            </a:extLst>
          </p:cNvPr>
          <p:cNvSpPr/>
          <p:nvPr/>
        </p:nvSpPr>
        <p:spPr>
          <a:xfrm>
            <a:off x="6159209" y="3287274"/>
            <a:ext cx="2134019" cy="933719"/>
          </a:xfrm>
          <a:prstGeom prst="rect">
            <a:avLst/>
          </a:prstGeom>
          <a:solidFill>
            <a:srgbClr val="FFFFFF"/>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Rectangle 37">
            <a:extLst>
              <a:ext uri="{FF2B5EF4-FFF2-40B4-BE49-F238E27FC236}">
                <a16:creationId xmlns:a16="http://schemas.microsoft.com/office/drawing/2014/main" id="{B21710E9-3B88-49D5-A59E-75360CC54D19}"/>
              </a:ext>
            </a:extLst>
          </p:cNvPr>
          <p:cNvSpPr/>
          <p:nvPr/>
        </p:nvSpPr>
        <p:spPr>
          <a:xfrm>
            <a:off x="471949" y="2528518"/>
            <a:ext cx="2134019" cy="1169773"/>
          </a:xfrm>
          <a:prstGeom prst="rect">
            <a:avLst/>
          </a:prstGeom>
          <a:solidFill>
            <a:srgbClr val="FFFFFF"/>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Rectangle 38">
            <a:extLst>
              <a:ext uri="{FF2B5EF4-FFF2-40B4-BE49-F238E27FC236}">
                <a16:creationId xmlns:a16="http://schemas.microsoft.com/office/drawing/2014/main" id="{6DA86D0F-5941-48BE-AA47-759E8607367A}"/>
              </a:ext>
            </a:extLst>
          </p:cNvPr>
          <p:cNvSpPr/>
          <p:nvPr/>
        </p:nvSpPr>
        <p:spPr>
          <a:xfrm>
            <a:off x="471949" y="3761202"/>
            <a:ext cx="2134019" cy="1169773"/>
          </a:xfrm>
          <a:prstGeom prst="rect">
            <a:avLst/>
          </a:prstGeom>
          <a:solidFill>
            <a:srgbClr val="FFFFFF"/>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Rectangle 39">
            <a:extLst>
              <a:ext uri="{FF2B5EF4-FFF2-40B4-BE49-F238E27FC236}">
                <a16:creationId xmlns:a16="http://schemas.microsoft.com/office/drawing/2014/main" id="{356957CD-C154-44A4-AA7F-E404D0404856}"/>
              </a:ext>
            </a:extLst>
          </p:cNvPr>
          <p:cNvSpPr/>
          <p:nvPr/>
        </p:nvSpPr>
        <p:spPr>
          <a:xfrm>
            <a:off x="6158572" y="1236085"/>
            <a:ext cx="2134019" cy="938784"/>
          </a:xfrm>
          <a:prstGeom prst="rect">
            <a:avLst/>
          </a:prstGeom>
          <a:solidFill>
            <a:srgbClr val="FFFFFF"/>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33">
            <a:extLst>
              <a:ext uri="{FF2B5EF4-FFF2-40B4-BE49-F238E27FC236}">
                <a16:creationId xmlns:a16="http://schemas.microsoft.com/office/drawing/2014/main" id="{0DF7B383-EC36-41CB-8E66-928DEC784FAB}"/>
              </a:ext>
            </a:extLst>
          </p:cNvPr>
          <p:cNvSpPr/>
          <p:nvPr/>
        </p:nvSpPr>
        <p:spPr>
          <a:xfrm>
            <a:off x="471949" y="1295834"/>
            <a:ext cx="2134019" cy="1169773"/>
          </a:xfrm>
          <a:prstGeom prst="rect">
            <a:avLst/>
          </a:prstGeom>
          <a:solidFill>
            <a:srgbClr val="FFFFFF"/>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CF87CA16-294E-4633-920E-8D8F37A57DF6}"/>
              </a:ext>
            </a:extLst>
          </p:cNvPr>
          <p:cNvSpPr>
            <a:spLocks noGrp="1"/>
          </p:cNvSpPr>
          <p:nvPr>
            <p:ph type="title"/>
          </p:nvPr>
        </p:nvSpPr>
        <p:spPr>
          <a:xfrm>
            <a:off x="471950" y="304701"/>
            <a:ext cx="11248101" cy="724365"/>
          </a:xfrm>
        </p:spPr>
        <p:txBody>
          <a:bodyPr/>
          <a:lstStyle/>
          <a:p>
            <a:r>
              <a:rPr lang="en-US" dirty="0">
                <a:solidFill>
                  <a:schemeClr val="accent3">
                    <a:alpha val="90000"/>
                  </a:schemeClr>
                </a:solidFill>
              </a:rPr>
              <a:t>Verified</a:t>
            </a:r>
            <a:r>
              <a:rPr lang="en-US" dirty="0"/>
              <a:t> swappable IPC ready to run</a:t>
            </a:r>
          </a:p>
        </p:txBody>
      </p:sp>
      <p:pic>
        <p:nvPicPr>
          <p:cNvPr id="7" name="Picture 6"/>
          <p:cNvPicPr>
            <a:picLocks noChangeAspect="1"/>
          </p:cNvPicPr>
          <p:nvPr/>
        </p:nvPicPr>
        <p:blipFill>
          <a:blip r:embed="rId3"/>
          <a:stretch>
            <a:fillRect/>
          </a:stretch>
        </p:blipFill>
        <p:spPr>
          <a:xfrm>
            <a:off x="546308" y="1595477"/>
            <a:ext cx="1985301" cy="570489"/>
          </a:xfrm>
          <a:prstGeom prst="rect">
            <a:avLst/>
          </a:prstGeom>
        </p:spPr>
      </p:pic>
      <p:pic>
        <p:nvPicPr>
          <p:cNvPr id="9" name="Picture 8"/>
          <p:cNvPicPr>
            <a:picLocks noChangeAspect="1"/>
          </p:cNvPicPr>
          <p:nvPr/>
        </p:nvPicPr>
        <p:blipFill>
          <a:blip r:embed="rId4"/>
          <a:stretch>
            <a:fillRect/>
          </a:stretch>
        </p:blipFill>
        <p:spPr>
          <a:xfrm>
            <a:off x="601250" y="2804531"/>
            <a:ext cx="1875420" cy="616053"/>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54948" y="3902713"/>
            <a:ext cx="1968025" cy="883367"/>
          </a:xfrm>
          <a:prstGeom prst="rect">
            <a:avLst/>
          </a:prstGeom>
        </p:spPr>
      </p:pic>
      <p:pic>
        <p:nvPicPr>
          <p:cNvPr id="13" name="Picture 12"/>
          <p:cNvPicPr>
            <a:picLocks noChangeAspect="1"/>
          </p:cNvPicPr>
          <p:nvPr/>
        </p:nvPicPr>
        <p:blipFill>
          <a:blip r:embed="rId6"/>
          <a:stretch>
            <a:fillRect/>
          </a:stretch>
        </p:blipFill>
        <p:spPr>
          <a:xfrm>
            <a:off x="6252262" y="1319637"/>
            <a:ext cx="1946641" cy="710763"/>
          </a:xfrm>
          <a:prstGeom prst="rect">
            <a:avLst/>
          </a:prstGeom>
        </p:spPr>
      </p:pic>
      <p:pic>
        <p:nvPicPr>
          <p:cNvPr id="15" name="Picture 14"/>
          <p:cNvPicPr>
            <a:picLocks noChangeAspect="1"/>
          </p:cNvPicPr>
          <p:nvPr/>
        </p:nvPicPr>
        <p:blipFill>
          <a:blip r:embed="rId7"/>
          <a:stretch>
            <a:fillRect/>
          </a:stretch>
        </p:blipFill>
        <p:spPr>
          <a:xfrm>
            <a:off x="6299392" y="2381684"/>
            <a:ext cx="1872773" cy="784467"/>
          </a:xfrm>
          <a:prstGeom prst="rect">
            <a:avLst/>
          </a:prstGeom>
        </p:spPr>
      </p:pic>
      <p:pic>
        <p:nvPicPr>
          <p:cNvPr id="16" name="Picture 15"/>
          <p:cNvPicPr>
            <a:picLocks noChangeAspect="1"/>
          </p:cNvPicPr>
          <p:nvPr/>
        </p:nvPicPr>
        <p:blipFill>
          <a:blip r:embed="rId8"/>
          <a:stretch>
            <a:fillRect/>
          </a:stretch>
        </p:blipFill>
        <p:spPr>
          <a:xfrm>
            <a:off x="6378771" y="4433538"/>
            <a:ext cx="1660648" cy="767657"/>
          </a:xfrm>
          <a:prstGeom prst="rect">
            <a:avLst/>
          </a:prstGeom>
        </p:spPr>
      </p:pic>
      <p:pic>
        <p:nvPicPr>
          <p:cNvPr id="19" name="Picture 18"/>
          <p:cNvPicPr>
            <a:picLocks noChangeAspect="1"/>
          </p:cNvPicPr>
          <p:nvPr/>
        </p:nvPicPr>
        <p:blipFill>
          <a:blip r:embed="rId9"/>
          <a:stretch>
            <a:fillRect/>
          </a:stretch>
        </p:blipFill>
        <p:spPr>
          <a:xfrm>
            <a:off x="6272708" y="5448465"/>
            <a:ext cx="1872773" cy="703584"/>
          </a:xfrm>
          <a:prstGeom prst="rect">
            <a:avLst/>
          </a:prstGeom>
        </p:spPr>
      </p:pic>
      <p:pic>
        <p:nvPicPr>
          <p:cNvPr id="3" name="Picture 2">
            <a:extLst>
              <a:ext uri="{FF2B5EF4-FFF2-40B4-BE49-F238E27FC236}">
                <a16:creationId xmlns:a16="http://schemas.microsoft.com/office/drawing/2014/main" id="{48B56F64-A949-475B-AC58-41D8354BE8D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354512" y="3634422"/>
            <a:ext cx="871069" cy="332013"/>
          </a:xfrm>
          <a:prstGeom prst="rect">
            <a:avLst/>
          </a:prstGeom>
        </p:spPr>
      </p:pic>
      <p:pic>
        <p:nvPicPr>
          <p:cNvPr id="4" name="Picture 3">
            <a:extLst>
              <a:ext uri="{FF2B5EF4-FFF2-40B4-BE49-F238E27FC236}">
                <a16:creationId xmlns:a16="http://schemas.microsoft.com/office/drawing/2014/main" id="{0C4034E5-F762-42C8-8676-49EF841C884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361538" y="3540092"/>
            <a:ext cx="786757" cy="520672"/>
          </a:xfrm>
          <a:prstGeom prst="rect">
            <a:avLst/>
          </a:prstGeom>
        </p:spPr>
      </p:pic>
      <p:pic>
        <p:nvPicPr>
          <p:cNvPr id="22" name="Picture 21">
            <a:extLst>
              <a:ext uri="{FF2B5EF4-FFF2-40B4-BE49-F238E27FC236}">
                <a16:creationId xmlns:a16="http://schemas.microsoft.com/office/drawing/2014/main" id="{F23AAE1B-5F6E-4880-9C74-5DE5A7B0E78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67254" y="5373358"/>
            <a:ext cx="871069" cy="397996"/>
          </a:xfrm>
          <a:prstGeom prst="rect">
            <a:avLst/>
          </a:prstGeom>
        </p:spPr>
      </p:pic>
      <p:pic>
        <p:nvPicPr>
          <p:cNvPr id="23" name="Picture 22">
            <a:extLst>
              <a:ext uri="{FF2B5EF4-FFF2-40B4-BE49-F238E27FC236}">
                <a16:creationId xmlns:a16="http://schemas.microsoft.com/office/drawing/2014/main" id="{D6E01F64-1030-4F6C-B3A6-668CC10BF36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674279" y="5339863"/>
            <a:ext cx="790567" cy="464984"/>
          </a:xfrm>
          <a:prstGeom prst="rect">
            <a:avLst/>
          </a:prstGeom>
        </p:spPr>
      </p:pic>
      <p:sp>
        <p:nvSpPr>
          <p:cNvPr id="28" name="Slide Number Placeholder 27"/>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64</a:t>
            </a:fld>
            <a:endParaRPr lang="en-US" dirty="0"/>
          </a:p>
        </p:txBody>
      </p:sp>
      <p:sp>
        <p:nvSpPr>
          <p:cNvPr id="36" name="Rectangle 35">
            <a:extLst>
              <a:ext uri="{FF2B5EF4-FFF2-40B4-BE49-F238E27FC236}">
                <a16:creationId xmlns:a16="http://schemas.microsoft.com/office/drawing/2014/main" id="{A6E02A62-7B9F-431E-8AB0-54B7B84D9402}"/>
              </a:ext>
            </a:extLst>
          </p:cNvPr>
          <p:cNvSpPr/>
          <p:nvPr/>
        </p:nvSpPr>
        <p:spPr>
          <a:xfrm>
            <a:off x="2605969" y="1295833"/>
            <a:ext cx="3459553" cy="1149032"/>
          </a:xfrm>
          <a:prstGeom prst="rect">
            <a:avLst/>
          </a:prstGeom>
        </p:spPr>
        <p:txBody>
          <a:bodyPr wrap="square" anchor="t" anchorCtr="0">
            <a:noAutofit/>
          </a:bodyPr>
          <a:lstStyle/>
          <a:p>
            <a:r>
              <a:rPr lang="en-US" sz="1333" b="1" dirty="0"/>
              <a:t>ADLINK TECHNOLOGY, INC </a:t>
            </a:r>
          </a:p>
          <a:p>
            <a:r>
              <a:rPr lang="en-US" sz="1333" dirty="0"/>
              <a:t>PRODUCTS: RK-630/IMB-M43-C236 RK-630/IMB-M43H </a:t>
            </a:r>
          </a:p>
          <a:p>
            <a:r>
              <a:rPr lang="en-US" sz="1333" dirty="0"/>
              <a:t>LEARN MORE: </a:t>
            </a:r>
            <a:r>
              <a:rPr lang="en-US" sz="1333" dirty="0">
                <a:hlinkClick r:id="rId14"/>
              </a:rPr>
              <a:t>https://www.adlinktech.com/</a:t>
            </a:r>
            <a:r>
              <a:rPr lang="en-US" sz="1333" dirty="0"/>
              <a:t> </a:t>
            </a:r>
          </a:p>
        </p:txBody>
      </p:sp>
      <p:sp>
        <p:nvSpPr>
          <p:cNvPr id="41" name="Rectangle 40">
            <a:extLst>
              <a:ext uri="{FF2B5EF4-FFF2-40B4-BE49-F238E27FC236}">
                <a16:creationId xmlns:a16="http://schemas.microsoft.com/office/drawing/2014/main" id="{43D850F1-5151-4E80-B8A0-8C5A48D29310}"/>
              </a:ext>
            </a:extLst>
          </p:cNvPr>
          <p:cNvSpPr/>
          <p:nvPr/>
        </p:nvSpPr>
        <p:spPr>
          <a:xfrm>
            <a:off x="2605969" y="2526607"/>
            <a:ext cx="3459553" cy="1149032"/>
          </a:xfrm>
          <a:prstGeom prst="rect">
            <a:avLst/>
          </a:prstGeom>
        </p:spPr>
        <p:txBody>
          <a:bodyPr wrap="square" anchor="t" anchorCtr="0">
            <a:noAutofit/>
          </a:bodyPr>
          <a:lstStyle/>
          <a:p>
            <a:r>
              <a:rPr lang="en-US" sz="1333" b="1" dirty="0"/>
              <a:t>ARBOR </a:t>
            </a:r>
          </a:p>
          <a:p>
            <a:r>
              <a:rPr lang="en-US" sz="1333" dirty="0"/>
              <a:t>PRODUCTS: FPC-7903 </a:t>
            </a:r>
          </a:p>
          <a:p>
            <a:r>
              <a:rPr lang="en-US" sz="1333" dirty="0"/>
              <a:t>LEARN MORE: </a:t>
            </a:r>
            <a:br>
              <a:rPr lang="en-US" sz="1333" dirty="0"/>
            </a:br>
            <a:r>
              <a:rPr lang="en-US" sz="1333" dirty="0">
                <a:hlinkClick r:id="rId15"/>
              </a:rPr>
              <a:t>https://www.arbor-technology.com/</a:t>
            </a:r>
            <a:endParaRPr lang="en-US" sz="1333" dirty="0"/>
          </a:p>
          <a:p>
            <a:endParaRPr lang="en-US" sz="1333" dirty="0"/>
          </a:p>
        </p:txBody>
      </p:sp>
      <p:sp>
        <p:nvSpPr>
          <p:cNvPr id="42" name="Rectangle 41">
            <a:extLst>
              <a:ext uri="{FF2B5EF4-FFF2-40B4-BE49-F238E27FC236}">
                <a16:creationId xmlns:a16="http://schemas.microsoft.com/office/drawing/2014/main" id="{0547AFA4-15AC-41E5-B6E0-74C1AB88CDBD}"/>
              </a:ext>
            </a:extLst>
          </p:cNvPr>
          <p:cNvSpPr/>
          <p:nvPr/>
        </p:nvSpPr>
        <p:spPr>
          <a:xfrm>
            <a:off x="2605969" y="3757380"/>
            <a:ext cx="3459553" cy="1149032"/>
          </a:xfrm>
          <a:prstGeom prst="rect">
            <a:avLst/>
          </a:prstGeom>
        </p:spPr>
        <p:txBody>
          <a:bodyPr wrap="square" anchor="t" anchorCtr="0">
            <a:noAutofit/>
          </a:bodyPr>
          <a:lstStyle/>
          <a:p>
            <a:r>
              <a:rPr lang="en-US" sz="1333" b="1" dirty="0"/>
              <a:t>AXIOMTEK CO., LTD </a:t>
            </a:r>
          </a:p>
          <a:p>
            <a:r>
              <a:rPr lang="en-US" sz="1333" dirty="0"/>
              <a:t>PRODUCTS: IPC962-511-FL IPC962-512-FL </a:t>
            </a:r>
          </a:p>
          <a:p>
            <a:r>
              <a:rPr lang="en-US" sz="1333" dirty="0"/>
              <a:t>LEARN MORE: </a:t>
            </a:r>
            <a:r>
              <a:rPr lang="en-US" sz="1333" dirty="0">
                <a:hlinkClick r:id="rId16"/>
              </a:rPr>
              <a:t>http://www.axiomtek.com/</a:t>
            </a:r>
            <a:endParaRPr lang="en-US" sz="1333" dirty="0"/>
          </a:p>
          <a:p>
            <a:endParaRPr lang="en-US" sz="1333" dirty="0"/>
          </a:p>
        </p:txBody>
      </p:sp>
      <p:sp>
        <p:nvSpPr>
          <p:cNvPr id="43" name="Rectangle 42">
            <a:extLst>
              <a:ext uri="{FF2B5EF4-FFF2-40B4-BE49-F238E27FC236}">
                <a16:creationId xmlns:a16="http://schemas.microsoft.com/office/drawing/2014/main" id="{413A328E-DCF8-4D0B-A083-16160014FA13}"/>
              </a:ext>
            </a:extLst>
          </p:cNvPr>
          <p:cNvSpPr/>
          <p:nvPr/>
        </p:nvSpPr>
        <p:spPr>
          <a:xfrm>
            <a:off x="8292592" y="1236085"/>
            <a:ext cx="3459553" cy="938784"/>
          </a:xfrm>
          <a:prstGeom prst="rect">
            <a:avLst/>
          </a:prstGeom>
        </p:spPr>
        <p:txBody>
          <a:bodyPr wrap="square" anchor="t" anchorCtr="0">
            <a:noAutofit/>
          </a:bodyPr>
          <a:lstStyle/>
          <a:p>
            <a:r>
              <a:rPr lang="en-US" sz="1333" b="1" dirty="0"/>
              <a:t>IBASE TECHNOLOGY INC. </a:t>
            </a:r>
            <a:br>
              <a:rPr lang="en-US" sz="1333" dirty="0"/>
            </a:br>
            <a:r>
              <a:rPr lang="en-US" sz="1333" dirty="0"/>
              <a:t>PRODUCTS: CMI203-991 AMI222</a:t>
            </a:r>
            <a:br>
              <a:rPr lang="en-US" sz="1333" dirty="0"/>
            </a:br>
            <a:r>
              <a:rPr lang="en-US" sz="1333" dirty="0"/>
              <a:t>LEARN MORE: </a:t>
            </a:r>
            <a:r>
              <a:rPr lang="en-US" sz="1333" dirty="0">
                <a:hlinkClick r:id="rId17"/>
              </a:rPr>
              <a:t>https://www.ibase.com.tw/</a:t>
            </a:r>
            <a:endParaRPr lang="en-US" sz="1333" dirty="0"/>
          </a:p>
          <a:p>
            <a:endParaRPr lang="en-US" sz="1333" dirty="0"/>
          </a:p>
        </p:txBody>
      </p:sp>
      <p:sp>
        <p:nvSpPr>
          <p:cNvPr id="55" name="Rectangle 54">
            <a:extLst>
              <a:ext uri="{FF2B5EF4-FFF2-40B4-BE49-F238E27FC236}">
                <a16:creationId xmlns:a16="http://schemas.microsoft.com/office/drawing/2014/main" id="{BD7C34E3-BC8F-4E7B-8805-F1EA63316410}"/>
              </a:ext>
            </a:extLst>
          </p:cNvPr>
          <p:cNvSpPr/>
          <p:nvPr/>
        </p:nvSpPr>
        <p:spPr>
          <a:xfrm>
            <a:off x="8302788" y="2273082"/>
            <a:ext cx="3459553" cy="920620"/>
          </a:xfrm>
          <a:prstGeom prst="rect">
            <a:avLst/>
          </a:prstGeom>
        </p:spPr>
        <p:txBody>
          <a:bodyPr wrap="square" anchor="t" anchorCtr="0">
            <a:noAutofit/>
          </a:bodyPr>
          <a:lstStyle/>
          <a:p>
            <a:r>
              <a:rPr lang="en-US" sz="1333" b="1" dirty="0"/>
              <a:t>IEI INTEGRATION CORP. </a:t>
            </a:r>
            <a:r>
              <a:rPr lang="en-US" sz="1333" dirty="0"/>
              <a:t>PRODUCTS: TANK-870AI TANK-870e-H110 LEARN MORE: </a:t>
            </a:r>
            <a:r>
              <a:rPr lang="en-US" sz="1333" dirty="0">
                <a:hlinkClick r:id="rId18"/>
              </a:rPr>
              <a:t>https://www.ieiworld.com/</a:t>
            </a:r>
            <a:endParaRPr lang="en-US" sz="1333" dirty="0"/>
          </a:p>
          <a:p>
            <a:endParaRPr lang="en-US" sz="1333" dirty="0"/>
          </a:p>
        </p:txBody>
      </p:sp>
      <p:sp>
        <p:nvSpPr>
          <p:cNvPr id="56" name="Rectangle 55">
            <a:extLst>
              <a:ext uri="{FF2B5EF4-FFF2-40B4-BE49-F238E27FC236}">
                <a16:creationId xmlns:a16="http://schemas.microsoft.com/office/drawing/2014/main" id="{190B14D0-781E-4581-BD7A-876A2C8CB58D}"/>
              </a:ext>
            </a:extLst>
          </p:cNvPr>
          <p:cNvSpPr/>
          <p:nvPr/>
        </p:nvSpPr>
        <p:spPr>
          <a:xfrm>
            <a:off x="8276104" y="4310746"/>
            <a:ext cx="3459553" cy="920620"/>
          </a:xfrm>
          <a:prstGeom prst="rect">
            <a:avLst/>
          </a:prstGeom>
        </p:spPr>
        <p:txBody>
          <a:bodyPr wrap="square" anchor="t" anchorCtr="0">
            <a:noAutofit/>
          </a:bodyPr>
          <a:lstStyle/>
          <a:p>
            <a:r>
              <a:rPr lang="en-US" sz="1333" b="1" dirty="0"/>
              <a:t>NEXCOM INTERNATIONAL CO., LTD </a:t>
            </a:r>
          </a:p>
          <a:p>
            <a:r>
              <a:rPr lang="en-US" sz="1333" dirty="0"/>
              <a:t>PRODUCTS: NIFE300P2E LEARN MORE: </a:t>
            </a:r>
            <a:r>
              <a:rPr lang="en-US" sz="1333" dirty="0">
                <a:hlinkClick r:id="rId19"/>
              </a:rPr>
              <a:t>http://www.nexcom.com/</a:t>
            </a:r>
            <a:endParaRPr lang="en-US" sz="1333" dirty="0"/>
          </a:p>
          <a:p>
            <a:endParaRPr lang="en-US" sz="1333" dirty="0"/>
          </a:p>
        </p:txBody>
      </p:sp>
      <p:sp>
        <p:nvSpPr>
          <p:cNvPr id="57" name="Rectangle 56">
            <a:extLst>
              <a:ext uri="{FF2B5EF4-FFF2-40B4-BE49-F238E27FC236}">
                <a16:creationId xmlns:a16="http://schemas.microsoft.com/office/drawing/2014/main" id="{34ED5AA1-108D-4D29-A03F-3737B28EC698}"/>
              </a:ext>
            </a:extLst>
          </p:cNvPr>
          <p:cNvSpPr/>
          <p:nvPr/>
        </p:nvSpPr>
        <p:spPr>
          <a:xfrm>
            <a:off x="8276104" y="5329578"/>
            <a:ext cx="3459553" cy="920620"/>
          </a:xfrm>
          <a:prstGeom prst="rect">
            <a:avLst/>
          </a:prstGeom>
        </p:spPr>
        <p:txBody>
          <a:bodyPr wrap="square" anchor="t" anchorCtr="0">
            <a:noAutofit/>
          </a:bodyPr>
          <a:lstStyle/>
          <a:p>
            <a:r>
              <a:rPr lang="en-US" sz="1333" b="1" dirty="0"/>
              <a:t>QUANMAX INC. </a:t>
            </a:r>
          </a:p>
          <a:p>
            <a:r>
              <a:rPr lang="en-US" sz="1333" dirty="0"/>
              <a:t>PRODUCTS: RAK-400 LEARN MORE: </a:t>
            </a:r>
            <a:r>
              <a:rPr lang="en-US" sz="1333" dirty="0">
                <a:hlinkClick r:id="rId20"/>
              </a:rPr>
              <a:t>http://www.quanmax.com/</a:t>
            </a:r>
            <a:endParaRPr lang="en-US" sz="1333" dirty="0"/>
          </a:p>
          <a:p>
            <a:endParaRPr lang="en-US" sz="1333" dirty="0"/>
          </a:p>
        </p:txBody>
      </p:sp>
      <p:sp>
        <p:nvSpPr>
          <p:cNvPr id="58" name="Rectangle 57">
            <a:extLst>
              <a:ext uri="{FF2B5EF4-FFF2-40B4-BE49-F238E27FC236}">
                <a16:creationId xmlns:a16="http://schemas.microsoft.com/office/drawing/2014/main" id="{D7BC44ED-9E42-4F1B-AE97-11858E1FB4D1}"/>
              </a:ext>
            </a:extLst>
          </p:cNvPr>
          <p:cNvSpPr/>
          <p:nvPr/>
        </p:nvSpPr>
        <p:spPr>
          <a:xfrm>
            <a:off x="2605969" y="4988153"/>
            <a:ext cx="3459553" cy="1146048"/>
          </a:xfrm>
          <a:prstGeom prst="rect">
            <a:avLst/>
          </a:prstGeom>
        </p:spPr>
        <p:txBody>
          <a:bodyPr wrap="square" anchor="t" anchorCtr="0">
            <a:noAutofit/>
          </a:bodyPr>
          <a:lstStyle/>
          <a:p>
            <a:r>
              <a:rPr lang="en-US" sz="1333" b="1" dirty="0"/>
              <a:t>DFI INC. </a:t>
            </a:r>
          </a:p>
          <a:p>
            <a:r>
              <a:rPr lang="en-US" sz="1333" dirty="0"/>
              <a:t>PRODUCTS: KU173  SD631</a:t>
            </a:r>
          </a:p>
          <a:p>
            <a:r>
              <a:rPr lang="en-US" sz="1333" dirty="0"/>
              <a:t>LEARN MORE: </a:t>
            </a:r>
            <a:r>
              <a:rPr lang="en-US" sz="1333" dirty="0">
                <a:hlinkClick r:id="rId21"/>
              </a:rPr>
              <a:t>http://www.dfi.com/</a:t>
            </a:r>
            <a:r>
              <a:rPr lang="en-US" sz="1333" dirty="0"/>
              <a:t> </a:t>
            </a:r>
          </a:p>
        </p:txBody>
      </p:sp>
      <p:sp>
        <p:nvSpPr>
          <p:cNvPr id="59" name="Rectangle 58">
            <a:extLst>
              <a:ext uri="{FF2B5EF4-FFF2-40B4-BE49-F238E27FC236}">
                <a16:creationId xmlns:a16="http://schemas.microsoft.com/office/drawing/2014/main" id="{65C648B4-CFD1-4162-A208-D2565B0681AD}"/>
              </a:ext>
            </a:extLst>
          </p:cNvPr>
          <p:cNvSpPr/>
          <p:nvPr/>
        </p:nvSpPr>
        <p:spPr>
          <a:xfrm>
            <a:off x="8293228" y="3291914"/>
            <a:ext cx="3459553" cy="920620"/>
          </a:xfrm>
          <a:prstGeom prst="rect">
            <a:avLst/>
          </a:prstGeom>
        </p:spPr>
        <p:txBody>
          <a:bodyPr wrap="square" anchor="t" anchorCtr="0">
            <a:noAutofit/>
          </a:bodyPr>
          <a:lstStyle/>
          <a:p>
            <a:r>
              <a:rPr lang="en-US" sz="1333" b="1" dirty="0"/>
              <a:t>LEX COMPUTECH CO., LTD. </a:t>
            </a:r>
          </a:p>
          <a:p>
            <a:r>
              <a:rPr lang="en-US" sz="1333" dirty="0"/>
              <a:t>PRODUCTS: CI170A</a:t>
            </a:r>
          </a:p>
          <a:p>
            <a:r>
              <a:rPr lang="en-US" sz="1333" dirty="0"/>
              <a:t>LEARN MORE: </a:t>
            </a:r>
            <a:r>
              <a:rPr lang="en-US" sz="1333" dirty="0">
                <a:hlinkClick r:id="rId22"/>
              </a:rPr>
              <a:t>http://www.lex.com.tw/</a:t>
            </a:r>
            <a:endParaRPr lang="en-US" sz="1333" dirty="0"/>
          </a:p>
          <a:p>
            <a:endParaRPr lang="en-US" sz="1333" dirty="0"/>
          </a:p>
        </p:txBody>
      </p:sp>
      <p:sp>
        <p:nvSpPr>
          <p:cNvPr id="33" name="Text Placeholder 8"/>
          <p:cNvSpPr>
            <a:spLocks noGrp="1"/>
          </p:cNvSpPr>
          <p:nvPr>
            <p:ph type="body" sz="quarter" idx="13"/>
          </p:nvPr>
        </p:nvSpPr>
        <p:spPr>
          <a:xfrm>
            <a:off x="471950" y="6185035"/>
            <a:ext cx="11248101" cy="222305"/>
          </a:xfrm>
        </p:spPr>
        <p:txBody>
          <a:bodyPr/>
          <a:lstStyle/>
          <a:p>
            <a:r>
              <a:rPr lang="en-US" dirty="0"/>
              <a:t>Photo source: Intel® </a:t>
            </a:r>
            <a:r>
              <a:rPr lang="en-US" dirty="0" err="1"/>
              <a:t>IoT</a:t>
            </a:r>
            <a:r>
              <a:rPr lang="en-US" dirty="0"/>
              <a:t> Solutions Alliance Solution Directory </a:t>
            </a:r>
          </a:p>
        </p:txBody>
      </p:sp>
    </p:spTree>
    <p:extLst>
      <p:ext uri="{BB962C8B-B14F-4D97-AF65-F5344CB8AC3E}">
        <p14:creationId xmlns:p14="http://schemas.microsoft.com/office/powerpoint/2010/main" val="344879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618B96F-1EFA-40E8-88EB-C270A1EC4B1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2192000" cy="6407340"/>
          </a:xfrm>
          <a:prstGeom prst="rect">
            <a:avLst/>
          </a:prstGeom>
        </p:spPr>
      </p:pic>
      <p:sp>
        <p:nvSpPr>
          <p:cNvPr id="6" name="Rectangle 5">
            <a:extLst>
              <a:ext uri="{FF2B5EF4-FFF2-40B4-BE49-F238E27FC236}">
                <a16:creationId xmlns:a16="http://schemas.microsoft.com/office/drawing/2014/main" id="{990CD9BE-0F65-4B73-8613-A92747CFC2DB}"/>
              </a:ext>
            </a:extLst>
          </p:cNvPr>
          <p:cNvSpPr/>
          <p:nvPr/>
        </p:nvSpPr>
        <p:spPr>
          <a:xfrm>
            <a:off x="-8021" y="0"/>
            <a:ext cx="12200021" cy="6408821"/>
          </a:xfrm>
          <a:prstGeom prst="rect">
            <a:avLst/>
          </a:prstGeom>
          <a:gradFill flip="none" rotWithShape="1">
            <a:gsLst>
              <a:gs pos="3000">
                <a:srgbClr val="000000">
                  <a:alpha val="99000"/>
                </a:srgbClr>
              </a:gs>
              <a:gs pos="67000">
                <a:srgbClr val="000000">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2400" dirty="0">
              <a:solidFill>
                <a:prstClr val="white"/>
              </a:solidFill>
            </a:endParaRPr>
          </a:p>
        </p:txBody>
      </p:sp>
      <p:sp>
        <p:nvSpPr>
          <p:cNvPr id="7" name="Text Placeholder 1">
            <a:extLst>
              <a:ext uri="{FF2B5EF4-FFF2-40B4-BE49-F238E27FC236}">
                <a16:creationId xmlns:a16="http://schemas.microsoft.com/office/drawing/2014/main" id="{4721DA42-D88A-49AB-8AE7-D45F23C93E92}"/>
              </a:ext>
            </a:extLst>
          </p:cNvPr>
          <p:cNvSpPr txBox="1">
            <a:spLocks/>
          </p:cNvSpPr>
          <p:nvPr/>
        </p:nvSpPr>
        <p:spPr>
          <a:xfrm>
            <a:off x="471950" y="3623051"/>
            <a:ext cx="11248101" cy="1793504"/>
          </a:xfrm>
          <a:prstGeom prst="rect">
            <a:avLst/>
          </a:prstGeom>
        </p:spPr>
        <p:txBody>
          <a:bodyPr vert="horz" wrap="square" lIns="121920" tIns="60960" rIns="121920" bIns="60960" rtlCol="0" anchor="b" anchorCtr="0">
            <a:spAutoFit/>
          </a:bodyPr>
          <a:lstStyle>
            <a:lvl1pPr marL="0" indent="0" algn="l" defTabSz="914400" rtl="0" eaLnBrk="1" latinLnBrk="0" hangingPunct="1">
              <a:spcBef>
                <a:spcPts val="0"/>
              </a:spcBef>
              <a:buClr>
                <a:schemeClr val="accent2"/>
              </a:buClr>
              <a:buFont typeface="Wingdings" panose="05000000000000000000" pitchFamily="2" charset="2"/>
              <a:buNone/>
              <a:defRPr sz="1600" kern="1200">
                <a:solidFill>
                  <a:schemeClr val="accent2">
                    <a:lumMod val="40000"/>
                    <a:lumOff val="60000"/>
                  </a:schemeClr>
                </a:solidFill>
                <a:latin typeface="+mn-lt"/>
                <a:ea typeface="+mn-ea"/>
                <a:cs typeface="+mn-cs"/>
              </a:defRPr>
            </a:lvl1pPr>
            <a:lvl2pPr marL="171450" indent="-171450" algn="l" defTabSz="914400" rtl="0" eaLnBrk="1" latinLnBrk="0" hangingPunct="1">
              <a:spcBef>
                <a:spcPts val="0"/>
              </a:spcBef>
              <a:buClrTx/>
              <a:buFont typeface="Wingdings" panose="05000000000000000000" pitchFamily="2" charset="2"/>
              <a:buChar char="§"/>
              <a:defRPr sz="1400" kern="1200">
                <a:solidFill>
                  <a:schemeClr val="accent2">
                    <a:lumMod val="40000"/>
                    <a:lumOff val="60000"/>
                  </a:schemeClr>
                </a:solidFill>
                <a:latin typeface="+mn-lt"/>
                <a:ea typeface="+mn-ea"/>
                <a:cs typeface="+mn-cs"/>
              </a:defRPr>
            </a:lvl2pPr>
            <a:lvl3pPr marL="347663" indent="-171450" algn="l" defTabSz="914400" rtl="0" eaLnBrk="1" latinLnBrk="0" hangingPunct="1">
              <a:spcBef>
                <a:spcPts val="0"/>
              </a:spcBef>
              <a:buClrTx/>
              <a:buFont typeface="Intel Clear" panose="020B0604020203020204" pitchFamily="34" charset="0"/>
              <a:buChar char="–"/>
              <a:defRPr sz="1400" kern="1200">
                <a:solidFill>
                  <a:schemeClr val="accent2">
                    <a:lumMod val="40000"/>
                    <a:lumOff val="60000"/>
                  </a:schemeClr>
                </a:solidFill>
                <a:latin typeface="+mn-lt"/>
                <a:ea typeface="+mn-ea"/>
                <a:cs typeface="+mn-cs"/>
              </a:defRPr>
            </a:lvl3pPr>
            <a:lvl4pPr marL="511175" indent="-171450" algn="l" defTabSz="914400" rtl="0" eaLnBrk="1" latinLnBrk="0" hangingPunct="1">
              <a:spcBef>
                <a:spcPts val="0"/>
              </a:spcBef>
              <a:buClrTx/>
              <a:buFont typeface="Intel Clear" panose="020B0604020203020204" pitchFamily="34" charset="0"/>
              <a:buChar char="–"/>
              <a:defRPr sz="1400" kern="1200">
                <a:solidFill>
                  <a:schemeClr val="accent2">
                    <a:lumMod val="40000"/>
                    <a:lumOff val="60000"/>
                  </a:schemeClr>
                </a:solidFill>
                <a:latin typeface="+mn-lt"/>
                <a:ea typeface="+mn-ea"/>
                <a:cs typeface="+mn-cs"/>
              </a:defRPr>
            </a:lvl4pPr>
            <a:lvl5pPr marL="688975" indent="-168275" algn="l" defTabSz="914400" rtl="0" eaLnBrk="1" latinLnBrk="0" hangingPunct="1">
              <a:spcBef>
                <a:spcPts val="0"/>
              </a:spcBef>
              <a:buClrTx/>
              <a:buFont typeface="Intel Clear" panose="020B0604020203020204" pitchFamily="34" charset="0"/>
              <a:buChar char="–"/>
              <a:defRPr sz="1400" kern="1200">
                <a:solidFill>
                  <a:schemeClr val="accent2">
                    <a:lumMod val="40000"/>
                    <a:lumOff val="6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70000"/>
              </a:lnSpc>
              <a:spcBef>
                <a:spcPct val="0"/>
              </a:spcBef>
              <a:buClrTx/>
              <a:defRPr/>
            </a:pPr>
            <a:r>
              <a:rPr lang="en-US" sz="7200" dirty="0">
                <a:solidFill>
                  <a:prstClr val="white">
                    <a:alpha val="90000"/>
                  </a:prstClr>
                </a:solidFill>
                <a:effectLst>
                  <a:outerShdw blurRad="266700" dist="38100" dir="2700000" algn="tl" rotWithShape="0">
                    <a:prstClr val="black"/>
                  </a:outerShdw>
                </a:effectLst>
                <a:latin typeface="Intel Clear Pro"/>
              </a:rPr>
              <a:t>Migrate to a New Industrial PC Today </a:t>
            </a:r>
          </a:p>
          <a:p>
            <a:pPr>
              <a:lnSpc>
                <a:spcPct val="70000"/>
              </a:lnSpc>
              <a:spcBef>
                <a:spcPct val="0"/>
              </a:spcBef>
              <a:buClrTx/>
              <a:defRPr/>
            </a:pPr>
            <a:r>
              <a:rPr lang="en-US" sz="4000" dirty="0">
                <a:solidFill>
                  <a:prstClr val="white">
                    <a:alpha val="90000"/>
                  </a:prstClr>
                </a:solidFill>
                <a:effectLst>
                  <a:outerShdw blurRad="266700" dist="38100" dir="2700000" algn="tl" rotWithShape="0">
                    <a:prstClr val="black"/>
                  </a:outerShdw>
                </a:effectLst>
                <a:latin typeface="Intel Clear Light" panose="020B0404020203020204" pitchFamily="34" charset="0"/>
                <a:ea typeface="Intel Clear Light" panose="020B0404020203020204" pitchFamily="34" charset="0"/>
                <a:cs typeface="Intel Clear Light" panose="020B0404020203020204" pitchFamily="34" charset="0"/>
              </a:rPr>
              <a:t>Avoid Obsolescence, Improve Security </a:t>
            </a:r>
            <a:br>
              <a:rPr lang="en-US" sz="4000" dirty="0">
                <a:solidFill>
                  <a:prstClr val="white">
                    <a:alpha val="90000"/>
                  </a:prstClr>
                </a:solidFill>
                <a:effectLst>
                  <a:outerShdw blurRad="266700" dist="38100" dir="2700000" algn="tl" rotWithShape="0">
                    <a:prstClr val="black"/>
                  </a:outerShdw>
                </a:effectLst>
                <a:latin typeface="Intel Clear Light" panose="020B0404020203020204" pitchFamily="34" charset="0"/>
                <a:ea typeface="Intel Clear Light" panose="020B0404020203020204" pitchFamily="34" charset="0"/>
                <a:cs typeface="Intel Clear Light" panose="020B0404020203020204" pitchFamily="34" charset="0"/>
              </a:rPr>
            </a:br>
            <a:r>
              <a:rPr lang="en-US" sz="4000" dirty="0">
                <a:solidFill>
                  <a:prstClr val="white">
                    <a:alpha val="90000"/>
                  </a:prstClr>
                </a:solidFill>
                <a:effectLst>
                  <a:outerShdw blurRad="266700" dist="38100" dir="2700000" algn="tl" rotWithShape="0">
                    <a:prstClr val="black"/>
                  </a:outerShdw>
                </a:effectLst>
                <a:latin typeface="Intel Clear Light" panose="020B0404020203020204" pitchFamily="34" charset="0"/>
                <a:ea typeface="Intel Clear Light" panose="020B0404020203020204" pitchFamily="34" charset="0"/>
                <a:cs typeface="Intel Clear Light" panose="020B0404020203020204" pitchFamily="34" charset="0"/>
              </a:rPr>
              <a:t>and Be Prepared for the Future</a:t>
            </a:r>
          </a:p>
        </p:txBody>
      </p:sp>
      <p:sp>
        <p:nvSpPr>
          <p:cNvPr id="3" name="Rectangle 2"/>
          <p:cNvSpPr/>
          <p:nvPr/>
        </p:nvSpPr>
        <p:spPr>
          <a:xfrm>
            <a:off x="6006516" y="900757"/>
            <a:ext cx="472244" cy="1231106"/>
          </a:xfrm>
          <a:prstGeom prst="rect">
            <a:avLst/>
          </a:prstGeom>
          <a:noFill/>
        </p:spPr>
        <p:txBody>
          <a:bodyPr wrap="none" lIns="121920" tIns="60960" rIns="121920" bIns="60960">
            <a:spAutoFit/>
          </a:bodyPr>
          <a:lstStyle/>
          <a:p>
            <a:pPr algn="ctr"/>
            <a:r>
              <a:rPr lang="en-US" sz="7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65</a:t>
            </a:fld>
            <a:endParaRPr lang="en-US" dirty="0"/>
          </a:p>
        </p:txBody>
      </p:sp>
    </p:spTree>
    <p:extLst>
      <p:ext uri="{BB962C8B-B14F-4D97-AF65-F5344CB8AC3E}">
        <p14:creationId xmlns:p14="http://schemas.microsoft.com/office/powerpoint/2010/main" val="293754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881198-D109-455C-9E40-ED6195858D2D}"/>
              </a:ext>
            </a:extLst>
          </p:cNvPr>
          <p:cNvSpPr>
            <a:spLocks noGrp="1"/>
          </p:cNvSpPr>
          <p:nvPr>
            <p:ph type="title"/>
          </p:nvPr>
        </p:nvSpPr>
        <p:spPr>
          <a:xfrm>
            <a:off x="471949" y="2611023"/>
            <a:ext cx="11248101" cy="724365"/>
          </a:xfrm>
        </p:spPr>
        <p:txBody>
          <a:bodyPr/>
          <a:lstStyle/>
          <a:p>
            <a:r>
              <a:rPr lang="en-US" dirty="0">
                <a:solidFill>
                  <a:schemeClr val="accent3"/>
                </a:solidFill>
              </a:rPr>
              <a:t>Restricted </a:t>
            </a:r>
            <a:r>
              <a:rPr lang="en-US" dirty="0">
                <a:solidFill>
                  <a:schemeClr val="tx1"/>
                </a:solidFill>
              </a:rPr>
              <a:t>Zone Notifier</a:t>
            </a:r>
          </a:p>
        </p:txBody>
      </p:sp>
      <p:sp>
        <p:nvSpPr>
          <p:cNvPr id="7" name="Text Placeholder 6">
            <a:extLst>
              <a:ext uri="{FF2B5EF4-FFF2-40B4-BE49-F238E27FC236}">
                <a16:creationId xmlns:a16="http://schemas.microsoft.com/office/drawing/2014/main" id="{FCD290F3-9704-41ED-BBF6-48C7ACB8BB54}"/>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4FE0ECC0-DFB5-49E0-B0BF-FE5A8FC7ABBC}"/>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66</a:t>
            </a:fld>
            <a:endParaRPr lang="en-US" dirty="0"/>
          </a:p>
        </p:txBody>
      </p:sp>
    </p:spTree>
    <p:extLst>
      <p:ext uri="{BB962C8B-B14F-4D97-AF65-F5344CB8AC3E}">
        <p14:creationId xmlns:p14="http://schemas.microsoft.com/office/powerpoint/2010/main" val="247203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143912"/>
            <a:ext cx="11248101" cy="652486"/>
          </a:xfrm>
        </p:spPr>
        <p:txBody>
          <a:bodyPr/>
          <a:lstStyle/>
          <a:p>
            <a:r>
              <a:rPr lang="en-US" dirty="0"/>
              <a:t>Intel Final</a:t>
            </a:r>
            <a:r>
              <a:rPr lang="en-US" baseline="0" dirty="0"/>
              <a:t> Slide</a:t>
            </a:r>
            <a:endParaRPr lang="en-US" dirty="0"/>
          </a:p>
        </p:txBody>
      </p:sp>
    </p:spTree>
    <p:extLst>
      <p:ext uri="{BB962C8B-B14F-4D97-AF65-F5344CB8AC3E}">
        <p14:creationId xmlns:p14="http://schemas.microsoft.com/office/powerpoint/2010/main" val="386378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solidFill>
                  <a:srgbClr val="F3D54E">
                    <a:alpha val="90000"/>
                  </a:srgbClr>
                </a:solidFill>
              </a:rPr>
              <a:t>Intel Technology </a:t>
            </a:r>
            <a:r>
              <a:rPr lang="en-US" sz="5400" dirty="0">
                <a:solidFill>
                  <a:schemeClr val="tx1"/>
                </a:solidFill>
              </a:rPr>
              <a:t>for </a:t>
            </a:r>
            <a:r>
              <a:rPr lang="en-US" sz="5400" b="1" dirty="0">
                <a:solidFill>
                  <a:schemeClr val="tx1"/>
                </a:solidFill>
              </a:rPr>
              <a:t>Industrial </a:t>
            </a:r>
            <a:r>
              <a:rPr lang="en-US" sz="5400" b="1" dirty="0" err="1">
                <a:solidFill>
                  <a:schemeClr val="tx1"/>
                </a:solidFill>
              </a:rPr>
              <a:t>IoT</a:t>
            </a:r>
            <a:r>
              <a:rPr lang="en-US" sz="5400" b="1" dirty="0">
                <a:solidFill>
                  <a:schemeClr val="tx1"/>
                </a:solidFill>
              </a:rPr>
              <a:t>/Industry 4.0</a:t>
            </a:r>
          </a:p>
        </p:txBody>
      </p:sp>
      <p:sp>
        <p:nvSpPr>
          <p:cNvPr id="4" name="Text Placeholder 3">
            <a:extLst>
              <a:ext uri="{FF2B5EF4-FFF2-40B4-BE49-F238E27FC236}">
                <a16:creationId xmlns:a16="http://schemas.microsoft.com/office/drawing/2014/main" id="{C536B658-82A4-43B3-9A3B-439F1CC5D195}"/>
              </a:ext>
            </a:extLst>
          </p:cNvPr>
          <p:cNvSpPr>
            <a:spLocks noGrp="1"/>
          </p:cNvSpPr>
          <p:nvPr>
            <p:ph type="body" sz="quarter" idx="13"/>
          </p:nvPr>
        </p:nvSpPr>
        <p:spPr/>
        <p:txBody>
          <a:bodyPr/>
          <a:lstStyle/>
          <a:p>
            <a:endParaRPr lang="en-US"/>
          </a:p>
        </p:txBody>
      </p:sp>
      <p:sp>
        <p:nvSpPr>
          <p:cNvPr id="95" name="Rectangle 94"/>
          <p:cNvSpPr/>
          <p:nvPr/>
        </p:nvSpPr>
        <p:spPr>
          <a:xfrm>
            <a:off x="342997" y="2440831"/>
            <a:ext cx="2812025" cy="1015343"/>
          </a:xfrm>
          <a:prstGeom prst="rect">
            <a:avLst/>
          </a:prstGeom>
        </p:spPr>
        <p:txBody>
          <a:bodyPr wrap="square" anchor="t" anchorCtr="0">
            <a:spAutoFit/>
          </a:bodyPr>
          <a:lstStyle/>
          <a:p>
            <a:pPr algn="ctr" defTabSz="914304">
              <a:lnSpc>
                <a:spcPct val="90000"/>
              </a:lnSpc>
            </a:pPr>
            <a:r>
              <a:rPr lang="en-US" sz="1333" dirty="0">
                <a:solidFill>
                  <a:prstClr val="white"/>
                </a:solidFill>
              </a:rPr>
              <a:t>built with interfaces and APIs that enable integration with legacy systems and devices </a:t>
            </a:r>
            <a:br>
              <a:rPr lang="en-US" sz="1333" dirty="0">
                <a:solidFill>
                  <a:prstClr val="white"/>
                </a:solidFill>
              </a:rPr>
            </a:br>
            <a:r>
              <a:rPr lang="en-US" sz="1333" dirty="0">
                <a:solidFill>
                  <a:prstClr val="white"/>
                </a:solidFill>
              </a:rPr>
              <a:t>and with platforms from </a:t>
            </a:r>
            <a:br>
              <a:rPr lang="en-US" sz="1333" dirty="0">
                <a:solidFill>
                  <a:prstClr val="white"/>
                </a:solidFill>
              </a:rPr>
            </a:br>
            <a:r>
              <a:rPr lang="en-US" sz="1333" dirty="0">
                <a:solidFill>
                  <a:prstClr val="white"/>
                </a:solidFill>
              </a:rPr>
              <a:t>multiple vendors.</a:t>
            </a:r>
          </a:p>
        </p:txBody>
      </p:sp>
      <p:sp>
        <p:nvSpPr>
          <p:cNvPr id="96" name="Rectangle 95"/>
          <p:cNvSpPr/>
          <p:nvPr/>
        </p:nvSpPr>
        <p:spPr>
          <a:xfrm>
            <a:off x="342997" y="1721104"/>
            <a:ext cx="2812025" cy="661209"/>
          </a:xfrm>
          <a:prstGeom prst="rect">
            <a:avLst/>
          </a:prstGeom>
        </p:spPr>
        <p:txBody>
          <a:bodyPr wrap="square" anchor="ctr" anchorCtr="0">
            <a:noAutofit/>
          </a:bodyPr>
          <a:lstStyle/>
          <a:p>
            <a:pPr algn="ctr" defTabSz="914304"/>
            <a:r>
              <a:rPr lang="en-US" sz="2400" b="1" dirty="0"/>
              <a:t>Open Platform </a:t>
            </a:r>
          </a:p>
        </p:txBody>
      </p:sp>
      <p:sp>
        <p:nvSpPr>
          <p:cNvPr id="99" name="Rectangle 98"/>
          <p:cNvSpPr/>
          <p:nvPr/>
        </p:nvSpPr>
        <p:spPr>
          <a:xfrm>
            <a:off x="3155024" y="2440832"/>
            <a:ext cx="2812025" cy="1015343"/>
          </a:xfrm>
          <a:prstGeom prst="rect">
            <a:avLst/>
          </a:prstGeom>
          <a:noFill/>
        </p:spPr>
        <p:txBody>
          <a:bodyPr wrap="square" anchor="t" anchorCtr="0">
            <a:spAutoFit/>
          </a:bodyPr>
          <a:lstStyle/>
          <a:p>
            <a:pPr algn="ctr" defTabSz="914304">
              <a:lnSpc>
                <a:spcPct val="90000"/>
              </a:lnSpc>
            </a:pPr>
            <a:r>
              <a:rPr lang="en-US" sz="1333" dirty="0">
                <a:solidFill>
                  <a:prstClr val="white"/>
                </a:solidFill>
              </a:rPr>
              <a:t>is designed into IA CPUs to offer backward compatibility to help SW and application reuse</a:t>
            </a:r>
            <a:br>
              <a:rPr lang="en-US" sz="1333" dirty="0">
                <a:solidFill>
                  <a:prstClr val="white"/>
                </a:solidFill>
              </a:rPr>
            </a:br>
            <a:r>
              <a:rPr lang="en-US" sz="1333" dirty="0">
                <a:solidFill>
                  <a:prstClr val="white"/>
                </a:solidFill>
              </a:rPr>
              <a:t> thus reducing development </a:t>
            </a:r>
            <a:br>
              <a:rPr lang="en-US" sz="1333" dirty="0">
                <a:solidFill>
                  <a:prstClr val="white"/>
                </a:solidFill>
              </a:rPr>
            </a:br>
            <a:r>
              <a:rPr lang="en-US" sz="1333" dirty="0">
                <a:solidFill>
                  <a:prstClr val="white"/>
                </a:solidFill>
              </a:rPr>
              <a:t>time and resources.</a:t>
            </a:r>
          </a:p>
        </p:txBody>
      </p:sp>
      <p:sp>
        <p:nvSpPr>
          <p:cNvPr id="100" name="Rectangle 99"/>
          <p:cNvSpPr/>
          <p:nvPr/>
        </p:nvSpPr>
        <p:spPr>
          <a:xfrm>
            <a:off x="3155024" y="1721104"/>
            <a:ext cx="2812025" cy="661209"/>
          </a:xfrm>
          <a:prstGeom prst="rect">
            <a:avLst/>
          </a:prstGeom>
        </p:spPr>
        <p:txBody>
          <a:bodyPr wrap="square" anchor="ctr" anchorCtr="0">
            <a:noAutofit/>
          </a:bodyPr>
          <a:lstStyle/>
          <a:p>
            <a:pPr algn="ctr" defTabSz="914304"/>
            <a:r>
              <a:rPr lang="en-US" sz="2400" b="1" dirty="0"/>
              <a:t>Interoperability</a:t>
            </a:r>
            <a:r>
              <a:rPr lang="en-US" sz="1867" b="1" dirty="0"/>
              <a:t> </a:t>
            </a:r>
          </a:p>
        </p:txBody>
      </p:sp>
      <p:sp>
        <p:nvSpPr>
          <p:cNvPr id="101" name="Rectangle 100"/>
          <p:cNvSpPr/>
          <p:nvPr/>
        </p:nvSpPr>
        <p:spPr>
          <a:xfrm>
            <a:off x="5967049" y="2440831"/>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that enables near-real-time analytics, local decision making, and tighter process controls.</a:t>
            </a:r>
          </a:p>
        </p:txBody>
      </p:sp>
      <p:sp>
        <p:nvSpPr>
          <p:cNvPr id="102" name="Rectangle 101"/>
          <p:cNvSpPr/>
          <p:nvPr/>
        </p:nvSpPr>
        <p:spPr>
          <a:xfrm>
            <a:off x="5967049" y="1721104"/>
            <a:ext cx="2726935" cy="661209"/>
          </a:xfrm>
          <a:prstGeom prst="rect">
            <a:avLst/>
          </a:prstGeom>
        </p:spPr>
        <p:txBody>
          <a:bodyPr wrap="square" anchor="ctr" anchorCtr="0">
            <a:noAutofit/>
          </a:bodyPr>
          <a:lstStyle/>
          <a:p>
            <a:pPr algn="ctr" defTabSz="914304"/>
            <a:r>
              <a:rPr lang="en-US" sz="2200" b="1" dirty="0"/>
              <a:t>Performance </a:t>
            </a:r>
            <a:br>
              <a:rPr lang="en-US" sz="2200" b="1" dirty="0"/>
            </a:br>
            <a:r>
              <a:rPr lang="en-US" sz="2200" b="1" dirty="0"/>
              <a:t>at the Edge</a:t>
            </a:r>
          </a:p>
        </p:txBody>
      </p:sp>
      <p:sp>
        <p:nvSpPr>
          <p:cNvPr id="103" name="Rectangle 102"/>
          <p:cNvSpPr/>
          <p:nvPr/>
        </p:nvSpPr>
        <p:spPr>
          <a:xfrm>
            <a:off x="8779072" y="2440832"/>
            <a:ext cx="2812024" cy="646139"/>
          </a:xfrm>
          <a:prstGeom prst="rect">
            <a:avLst/>
          </a:prstGeom>
        </p:spPr>
        <p:txBody>
          <a:bodyPr wrap="square" anchor="t" anchorCtr="0">
            <a:spAutoFit/>
          </a:bodyPr>
          <a:lstStyle/>
          <a:p>
            <a:pPr algn="ctr" defTabSz="914304">
              <a:lnSpc>
                <a:spcPct val="90000"/>
              </a:lnSpc>
            </a:pPr>
            <a:r>
              <a:rPr lang="en-US" sz="1333" dirty="0">
                <a:solidFill>
                  <a:prstClr val="white"/>
                </a:solidFill>
              </a:rPr>
              <a:t>for trusted data from edge to cloud and protection from </a:t>
            </a:r>
            <a:br>
              <a:rPr lang="en-US" sz="1333" dirty="0">
                <a:solidFill>
                  <a:prstClr val="white"/>
                </a:solidFill>
              </a:rPr>
            </a:br>
            <a:r>
              <a:rPr lang="en-US" sz="1333" dirty="0">
                <a:solidFill>
                  <a:prstClr val="white"/>
                </a:solidFill>
              </a:rPr>
              <a:t>costly attacks.</a:t>
            </a:r>
          </a:p>
        </p:txBody>
      </p:sp>
      <p:sp>
        <p:nvSpPr>
          <p:cNvPr id="104" name="Rectangle 103"/>
          <p:cNvSpPr/>
          <p:nvPr/>
        </p:nvSpPr>
        <p:spPr>
          <a:xfrm>
            <a:off x="8779073" y="1721104"/>
            <a:ext cx="2897113" cy="661209"/>
          </a:xfrm>
          <a:prstGeom prst="rect">
            <a:avLst/>
          </a:prstGeom>
        </p:spPr>
        <p:txBody>
          <a:bodyPr wrap="square" anchor="ctr" anchorCtr="0">
            <a:noAutofit/>
          </a:bodyPr>
          <a:lstStyle/>
          <a:p>
            <a:pPr algn="ctr" defTabSz="914304"/>
            <a:r>
              <a:rPr lang="en-US" sz="2400" b="1" dirty="0"/>
              <a:t>Advanced Security</a:t>
            </a:r>
          </a:p>
        </p:txBody>
      </p:sp>
      <p:grpSp>
        <p:nvGrpSpPr>
          <p:cNvPr id="8" name="Group 7"/>
          <p:cNvGrpSpPr/>
          <p:nvPr/>
        </p:nvGrpSpPr>
        <p:grpSpPr>
          <a:xfrm>
            <a:off x="342997" y="1721104"/>
            <a:ext cx="2812025" cy="661209"/>
            <a:chOff x="353962" y="1284735"/>
            <a:chExt cx="8436076" cy="495907"/>
          </a:xfrm>
        </p:grpSpPr>
        <p:cxnSp>
          <p:nvCxnSpPr>
            <p:cNvPr id="111" name="Straight Connector 11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3155024" y="1721104"/>
            <a:ext cx="2812025" cy="661209"/>
            <a:chOff x="353962" y="1284735"/>
            <a:chExt cx="8436076" cy="495907"/>
          </a:xfrm>
        </p:grpSpPr>
        <p:cxnSp>
          <p:nvCxnSpPr>
            <p:cNvPr id="115" name="Straight Connector 114"/>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5967049" y="1721104"/>
            <a:ext cx="2812025" cy="661209"/>
            <a:chOff x="353962" y="1284735"/>
            <a:chExt cx="8436076" cy="495907"/>
          </a:xfrm>
        </p:grpSpPr>
        <p:cxnSp>
          <p:nvCxnSpPr>
            <p:cNvPr id="118" name="Straight Connector 117"/>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a:off x="8779073" y="1721104"/>
            <a:ext cx="2812025" cy="661209"/>
            <a:chOff x="353962" y="1284735"/>
            <a:chExt cx="8436076" cy="495907"/>
          </a:xfrm>
        </p:grpSpPr>
        <p:cxnSp>
          <p:nvCxnSpPr>
            <p:cNvPr id="121" name="Straight Connector 12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6948327" y="1253440"/>
            <a:ext cx="598533" cy="397285"/>
            <a:chOff x="-1323657" y="2487612"/>
            <a:chExt cx="911225" cy="604838"/>
          </a:xfrm>
        </p:grpSpPr>
        <p:sp>
          <p:nvSpPr>
            <p:cNvPr id="140" name="Freeform 1381"/>
            <p:cNvSpPr>
              <a:spLocks noEditPoints="1"/>
            </p:cNvSpPr>
            <p:nvPr/>
          </p:nvSpPr>
          <p:spPr bwMode="auto">
            <a:xfrm>
              <a:off x="-1017270" y="2487612"/>
              <a:ext cx="604838" cy="604838"/>
            </a:xfrm>
            <a:custGeom>
              <a:avLst/>
              <a:gdLst>
                <a:gd name="T0" fmla="*/ 192 w 381"/>
                <a:gd name="T1" fmla="*/ 29 h 381"/>
                <a:gd name="T2" fmla="*/ 139 w 381"/>
                <a:gd name="T3" fmla="*/ 37 h 381"/>
                <a:gd name="T4" fmla="*/ 94 w 381"/>
                <a:gd name="T5" fmla="*/ 62 h 381"/>
                <a:gd name="T6" fmla="*/ 57 w 381"/>
                <a:gd name="T7" fmla="*/ 94 h 381"/>
                <a:gd name="T8" fmla="*/ 37 w 381"/>
                <a:gd name="T9" fmla="*/ 139 h 381"/>
                <a:gd name="T10" fmla="*/ 28 w 381"/>
                <a:gd name="T11" fmla="*/ 193 h 381"/>
                <a:gd name="T12" fmla="*/ 37 w 381"/>
                <a:gd name="T13" fmla="*/ 242 h 381"/>
                <a:gd name="T14" fmla="*/ 57 w 381"/>
                <a:gd name="T15" fmla="*/ 287 h 381"/>
                <a:gd name="T16" fmla="*/ 94 w 381"/>
                <a:gd name="T17" fmla="*/ 324 h 381"/>
                <a:gd name="T18" fmla="*/ 139 w 381"/>
                <a:gd name="T19" fmla="*/ 348 h 381"/>
                <a:gd name="T20" fmla="*/ 192 w 381"/>
                <a:gd name="T21" fmla="*/ 356 h 381"/>
                <a:gd name="T22" fmla="*/ 241 w 381"/>
                <a:gd name="T23" fmla="*/ 348 h 381"/>
                <a:gd name="T24" fmla="*/ 286 w 381"/>
                <a:gd name="T25" fmla="*/ 324 h 381"/>
                <a:gd name="T26" fmla="*/ 323 w 381"/>
                <a:gd name="T27" fmla="*/ 287 h 381"/>
                <a:gd name="T28" fmla="*/ 344 w 381"/>
                <a:gd name="T29" fmla="*/ 242 h 381"/>
                <a:gd name="T30" fmla="*/ 352 w 381"/>
                <a:gd name="T31" fmla="*/ 193 h 381"/>
                <a:gd name="T32" fmla="*/ 344 w 381"/>
                <a:gd name="T33" fmla="*/ 139 h 381"/>
                <a:gd name="T34" fmla="*/ 323 w 381"/>
                <a:gd name="T35" fmla="*/ 94 h 381"/>
                <a:gd name="T36" fmla="*/ 286 w 381"/>
                <a:gd name="T37" fmla="*/ 62 h 381"/>
                <a:gd name="T38" fmla="*/ 241 w 381"/>
                <a:gd name="T39" fmla="*/ 37 h 381"/>
                <a:gd name="T40" fmla="*/ 192 w 381"/>
                <a:gd name="T41" fmla="*/ 29 h 381"/>
                <a:gd name="T42" fmla="*/ 192 w 381"/>
                <a:gd name="T43" fmla="*/ 0 h 381"/>
                <a:gd name="T44" fmla="*/ 249 w 381"/>
                <a:gd name="T45" fmla="*/ 13 h 381"/>
                <a:gd name="T46" fmla="*/ 303 w 381"/>
                <a:gd name="T47" fmla="*/ 37 h 381"/>
                <a:gd name="T48" fmla="*/ 344 w 381"/>
                <a:gd name="T49" fmla="*/ 78 h 381"/>
                <a:gd name="T50" fmla="*/ 368 w 381"/>
                <a:gd name="T51" fmla="*/ 131 h 381"/>
                <a:gd name="T52" fmla="*/ 381 w 381"/>
                <a:gd name="T53" fmla="*/ 193 h 381"/>
                <a:gd name="T54" fmla="*/ 368 w 381"/>
                <a:gd name="T55" fmla="*/ 250 h 381"/>
                <a:gd name="T56" fmla="*/ 344 w 381"/>
                <a:gd name="T57" fmla="*/ 303 h 381"/>
                <a:gd name="T58" fmla="*/ 303 w 381"/>
                <a:gd name="T59" fmla="*/ 344 h 381"/>
                <a:gd name="T60" fmla="*/ 249 w 381"/>
                <a:gd name="T61" fmla="*/ 373 h 381"/>
                <a:gd name="T62" fmla="*/ 192 w 381"/>
                <a:gd name="T63" fmla="*/ 381 h 381"/>
                <a:gd name="T64" fmla="*/ 131 w 381"/>
                <a:gd name="T65" fmla="*/ 373 h 381"/>
                <a:gd name="T66" fmla="*/ 78 w 381"/>
                <a:gd name="T67" fmla="*/ 344 h 381"/>
                <a:gd name="T68" fmla="*/ 37 w 381"/>
                <a:gd name="T69" fmla="*/ 303 h 381"/>
                <a:gd name="T70" fmla="*/ 12 w 381"/>
                <a:gd name="T71" fmla="*/ 250 h 381"/>
                <a:gd name="T72" fmla="*/ 0 w 381"/>
                <a:gd name="T73" fmla="*/ 193 h 381"/>
                <a:gd name="T74" fmla="*/ 12 w 381"/>
                <a:gd name="T75" fmla="*/ 131 h 381"/>
                <a:gd name="T76" fmla="*/ 37 w 381"/>
                <a:gd name="T77" fmla="*/ 78 h 381"/>
                <a:gd name="T78" fmla="*/ 78 w 381"/>
                <a:gd name="T79" fmla="*/ 37 h 381"/>
                <a:gd name="T80" fmla="*/ 131 w 381"/>
                <a:gd name="T81" fmla="*/ 13 h 381"/>
                <a:gd name="T82" fmla="*/ 192 w 381"/>
                <a:gd name="T83"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81">
                  <a:moveTo>
                    <a:pt x="192" y="29"/>
                  </a:moveTo>
                  <a:lnTo>
                    <a:pt x="139" y="37"/>
                  </a:lnTo>
                  <a:lnTo>
                    <a:pt x="94" y="62"/>
                  </a:lnTo>
                  <a:lnTo>
                    <a:pt x="57" y="94"/>
                  </a:lnTo>
                  <a:lnTo>
                    <a:pt x="37" y="139"/>
                  </a:lnTo>
                  <a:lnTo>
                    <a:pt x="28" y="193"/>
                  </a:lnTo>
                  <a:lnTo>
                    <a:pt x="37" y="242"/>
                  </a:lnTo>
                  <a:lnTo>
                    <a:pt x="57" y="287"/>
                  </a:lnTo>
                  <a:lnTo>
                    <a:pt x="94" y="324"/>
                  </a:lnTo>
                  <a:lnTo>
                    <a:pt x="139" y="348"/>
                  </a:lnTo>
                  <a:lnTo>
                    <a:pt x="192" y="356"/>
                  </a:lnTo>
                  <a:lnTo>
                    <a:pt x="241" y="348"/>
                  </a:lnTo>
                  <a:lnTo>
                    <a:pt x="286" y="324"/>
                  </a:lnTo>
                  <a:lnTo>
                    <a:pt x="323" y="287"/>
                  </a:lnTo>
                  <a:lnTo>
                    <a:pt x="344" y="242"/>
                  </a:lnTo>
                  <a:lnTo>
                    <a:pt x="352" y="193"/>
                  </a:lnTo>
                  <a:lnTo>
                    <a:pt x="344" y="139"/>
                  </a:lnTo>
                  <a:lnTo>
                    <a:pt x="323" y="94"/>
                  </a:lnTo>
                  <a:lnTo>
                    <a:pt x="286" y="62"/>
                  </a:lnTo>
                  <a:lnTo>
                    <a:pt x="241" y="37"/>
                  </a:lnTo>
                  <a:lnTo>
                    <a:pt x="192" y="29"/>
                  </a:lnTo>
                  <a:close/>
                  <a:moveTo>
                    <a:pt x="192" y="0"/>
                  </a:moveTo>
                  <a:lnTo>
                    <a:pt x="249" y="13"/>
                  </a:lnTo>
                  <a:lnTo>
                    <a:pt x="303" y="37"/>
                  </a:lnTo>
                  <a:lnTo>
                    <a:pt x="344" y="78"/>
                  </a:lnTo>
                  <a:lnTo>
                    <a:pt x="368" y="131"/>
                  </a:lnTo>
                  <a:lnTo>
                    <a:pt x="381" y="193"/>
                  </a:lnTo>
                  <a:lnTo>
                    <a:pt x="368" y="250"/>
                  </a:lnTo>
                  <a:lnTo>
                    <a:pt x="344" y="303"/>
                  </a:lnTo>
                  <a:lnTo>
                    <a:pt x="303" y="344"/>
                  </a:lnTo>
                  <a:lnTo>
                    <a:pt x="249" y="373"/>
                  </a:lnTo>
                  <a:lnTo>
                    <a:pt x="192" y="381"/>
                  </a:lnTo>
                  <a:lnTo>
                    <a:pt x="131" y="373"/>
                  </a:lnTo>
                  <a:lnTo>
                    <a:pt x="78" y="344"/>
                  </a:lnTo>
                  <a:lnTo>
                    <a:pt x="37" y="303"/>
                  </a:lnTo>
                  <a:lnTo>
                    <a:pt x="12" y="250"/>
                  </a:lnTo>
                  <a:lnTo>
                    <a:pt x="0" y="193"/>
                  </a:lnTo>
                  <a:lnTo>
                    <a:pt x="12" y="131"/>
                  </a:lnTo>
                  <a:lnTo>
                    <a:pt x="37" y="78"/>
                  </a:lnTo>
                  <a:lnTo>
                    <a:pt x="78" y="37"/>
                  </a:lnTo>
                  <a:lnTo>
                    <a:pt x="131" y="13"/>
                  </a:lnTo>
                  <a:lnTo>
                    <a:pt x="192"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1" name="Freeform 1382"/>
            <p:cNvSpPr>
              <a:spLocks/>
            </p:cNvSpPr>
            <p:nvPr/>
          </p:nvSpPr>
          <p:spPr bwMode="auto">
            <a:xfrm>
              <a:off x="-933132" y="2573337"/>
              <a:ext cx="325438" cy="220663"/>
            </a:xfrm>
            <a:custGeom>
              <a:avLst/>
              <a:gdLst>
                <a:gd name="T0" fmla="*/ 139 w 205"/>
                <a:gd name="T1" fmla="*/ 0 h 139"/>
                <a:gd name="T2" fmla="*/ 172 w 205"/>
                <a:gd name="T3" fmla="*/ 4 h 139"/>
                <a:gd name="T4" fmla="*/ 205 w 205"/>
                <a:gd name="T5" fmla="*/ 20 h 139"/>
                <a:gd name="T6" fmla="*/ 205 w 205"/>
                <a:gd name="T7" fmla="*/ 20 h 139"/>
                <a:gd name="T8" fmla="*/ 205 w 205"/>
                <a:gd name="T9" fmla="*/ 20 h 139"/>
                <a:gd name="T10" fmla="*/ 184 w 205"/>
                <a:gd name="T11" fmla="*/ 40 h 139"/>
                <a:gd name="T12" fmla="*/ 180 w 205"/>
                <a:gd name="T13" fmla="*/ 45 h 139"/>
                <a:gd name="T14" fmla="*/ 160 w 205"/>
                <a:gd name="T15" fmla="*/ 36 h 139"/>
                <a:gd name="T16" fmla="*/ 139 w 205"/>
                <a:gd name="T17" fmla="*/ 32 h 139"/>
                <a:gd name="T18" fmla="*/ 98 w 205"/>
                <a:gd name="T19" fmla="*/ 40 h 139"/>
                <a:gd name="T20" fmla="*/ 65 w 205"/>
                <a:gd name="T21" fmla="*/ 61 h 139"/>
                <a:gd name="T22" fmla="*/ 41 w 205"/>
                <a:gd name="T23" fmla="*/ 94 h 139"/>
                <a:gd name="T24" fmla="*/ 33 w 205"/>
                <a:gd name="T25" fmla="*/ 135 h 139"/>
                <a:gd name="T26" fmla="*/ 33 w 205"/>
                <a:gd name="T27" fmla="*/ 139 h 139"/>
                <a:gd name="T28" fmla="*/ 0 w 205"/>
                <a:gd name="T29" fmla="*/ 139 h 139"/>
                <a:gd name="T30" fmla="*/ 0 w 205"/>
                <a:gd name="T31" fmla="*/ 135 h 139"/>
                <a:gd name="T32" fmla="*/ 12 w 205"/>
                <a:gd name="T33" fmla="*/ 81 h 139"/>
                <a:gd name="T34" fmla="*/ 41 w 205"/>
                <a:gd name="T35" fmla="*/ 40 h 139"/>
                <a:gd name="T36" fmla="*/ 86 w 205"/>
                <a:gd name="T37" fmla="*/ 12 h 139"/>
                <a:gd name="T38" fmla="*/ 139 w 205"/>
                <a:gd name="T3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9">
                  <a:moveTo>
                    <a:pt x="139" y="0"/>
                  </a:moveTo>
                  <a:lnTo>
                    <a:pt x="172" y="4"/>
                  </a:lnTo>
                  <a:lnTo>
                    <a:pt x="205" y="20"/>
                  </a:lnTo>
                  <a:lnTo>
                    <a:pt x="205" y="20"/>
                  </a:lnTo>
                  <a:lnTo>
                    <a:pt x="205" y="20"/>
                  </a:lnTo>
                  <a:lnTo>
                    <a:pt x="184" y="40"/>
                  </a:lnTo>
                  <a:lnTo>
                    <a:pt x="180" y="45"/>
                  </a:lnTo>
                  <a:lnTo>
                    <a:pt x="160" y="36"/>
                  </a:lnTo>
                  <a:lnTo>
                    <a:pt x="139" y="32"/>
                  </a:lnTo>
                  <a:lnTo>
                    <a:pt x="98" y="40"/>
                  </a:lnTo>
                  <a:lnTo>
                    <a:pt x="65" y="61"/>
                  </a:lnTo>
                  <a:lnTo>
                    <a:pt x="41" y="94"/>
                  </a:lnTo>
                  <a:lnTo>
                    <a:pt x="33" y="135"/>
                  </a:lnTo>
                  <a:lnTo>
                    <a:pt x="33" y="139"/>
                  </a:lnTo>
                  <a:lnTo>
                    <a:pt x="0" y="139"/>
                  </a:lnTo>
                  <a:lnTo>
                    <a:pt x="0" y="135"/>
                  </a:lnTo>
                  <a:lnTo>
                    <a:pt x="12" y="81"/>
                  </a:lnTo>
                  <a:lnTo>
                    <a:pt x="41" y="40"/>
                  </a:lnTo>
                  <a:lnTo>
                    <a:pt x="86" y="12"/>
                  </a:lnTo>
                  <a:lnTo>
                    <a:pt x="139"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2" name="Freeform 1383"/>
            <p:cNvSpPr>
              <a:spLocks noEditPoints="1"/>
            </p:cNvSpPr>
            <p:nvPr/>
          </p:nvSpPr>
          <p:spPr bwMode="auto">
            <a:xfrm>
              <a:off x="-777557" y="2630487"/>
              <a:ext cx="234950" cy="222250"/>
            </a:xfrm>
            <a:custGeom>
              <a:avLst/>
              <a:gdLst>
                <a:gd name="T0" fmla="*/ 41 w 148"/>
                <a:gd name="T1" fmla="*/ 86 h 140"/>
                <a:gd name="T2" fmla="*/ 33 w 148"/>
                <a:gd name="T3" fmla="*/ 90 h 140"/>
                <a:gd name="T4" fmla="*/ 29 w 148"/>
                <a:gd name="T5" fmla="*/ 95 h 140"/>
                <a:gd name="T6" fmla="*/ 25 w 148"/>
                <a:gd name="T7" fmla="*/ 103 h 140"/>
                <a:gd name="T8" fmla="*/ 29 w 148"/>
                <a:gd name="T9" fmla="*/ 107 h 140"/>
                <a:gd name="T10" fmla="*/ 33 w 148"/>
                <a:gd name="T11" fmla="*/ 111 h 140"/>
                <a:gd name="T12" fmla="*/ 41 w 148"/>
                <a:gd name="T13" fmla="*/ 115 h 140"/>
                <a:gd name="T14" fmla="*/ 45 w 148"/>
                <a:gd name="T15" fmla="*/ 111 h 140"/>
                <a:gd name="T16" fmla="*/ 49 w 148"/>
                <a:gd name="T17" fmla="*/ 107 h 140"/>
                <a:gd name="T18" fmla="*/ 53 w 148"/>
                <a:gd name="T19" fmla="*/ 103 h 140"/>
                <a:gd name="T20" fmla="*/ 49 w 148"/>
                <a:gd name="T21" fmla="*/ 95 h 140"/>
                <a:gd name="T22" fmla="*/ 45 w 148"/>
                <a:gd name="T23" fmla="*/ 90 h 140"/>
                <a:gd name="T24" fmla="*/ 41 w 148"/>
                <a:gd name="T25" fmla="*/ 86 h 140"/>
                <a:gd name="T26" fmla="*/ 127 w 148"/>
                <a:gd name="T27" fmla="*/ 0 h 140"/>
                <a:gd name="T28" fmla="*/ 131 w 148"/>
                <a:gd name="T29" fmla="*/ 0 h 140"/>
                <a:gd name="T30" fmla="*/ 148 w 148"/>
                <a:gd name="T31" fmla="*/ 17 h 140"/>
                <a:gd name="T32" fmla="*/ 148 w 148"/>
                <a:gd name="T33" fmla="*/ 17 h 140"/>
                <a:gd name="T34" fmla="*/ 78 w 148"/>
                <a:gd name="T35" fmla="*/ 86 h 140"/>
                <a:gd name="T36" fmla="*/ 74 w 148"/>
                <a:gd name="T37" fmla="*/ 86 h 140"/>
                <a:gd name="T38" fmla="*/ 78 w 148"/>
                <a:gd name="T39" fmla="*/ 95 h 140"/>
                <a:gd name="T40" fmla="*/ 78 w 148"/>
                <a:gd name="T41" fmla="*/ 107 h 140"/>
                <a:gd name="T42" fmla="*/ 74 w 148"/>
                <a:gd name="T43" fmla="*/ 119 h 140"/>
                <a:gd name="T44" fmla="*/ 66 w 148"/>
                <a:gd name="T45" fmla="*/ 127 h 140"/>
                <a:gd name="T46" fmla="*/ 58 w 148"/>
                <a:gd name="T47" fmla="*/ 135 h 140"/>
                <a:gd name="T48" fmla="*/ 41 w 148"/>
                <a:gd name="T49" fmla="*/ 140 h 140"/>
                <a:gd name="T50" fmla="*/ 29 w 148"/>
                <a:gd name="T51" fmla="*/ 140 h 140"/>
                <a:gd name="T52" fmla="*/ 17 w 148"/>
                <a:gd name="T53" fmla="*/ 131 h 140"/>
                <a:gd name="T54" fmla="*/ 8 w 148"/>
                <a:gd name="T55" fmla="*/ 123 h 140"/>
                <a:gd name="T56" fmla="*/ 0 w 148"/>
                <a:gd name="T57" fmla="*/ 111 h 140"/>
                <a:gd name="T58" fmla="*/ 0 w 148"/>
                <a:gd name="T59" fmla="*/ 99 h 140"/>
                <a:gd name="T60" fmla="*/ 4 w 148"/>
                <a:gd name="T61" fmla="*/ 86 h 140"/>
                <a:gd name="T62" fmla="*/ 13 w 148"/>
                <a:gd name="T63" fmla="*/ 74 h 140"/>
                <a:gd name="T64" fmla="*/ 25 w 148"/>
                <a:gd name="T65" fmla="*/ 66 h 140"/>
                <a:gd name="T66" fmla="*/ 37 w 148"/>
                <a:gd name="T67" fmla="*/ 62 h 140"/>
                <a:gd name="T68" fmla="*/ 45 w 148"/>
                <a:gd name="T69" fmla="*/ 62 h 140"/>
                <a:gd name="T70" fmla="*/ 58 w 148"/>
                <a:gd name="T71" fmla="*/ 66 h 140"/>
                <a:gd name="T72" fmla="*/ 58 w 148"/>
                <a:gd name="T73" fmla="*/ 66 h 140"/>
                <a:gd name="T74" fmla="*/ 127 w 148"/>
                <a:gd name="T7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0">
                  <a:moveTo>
                    <a:pt x="41" y="86"/>
                  </a:moveTo>
                  <a:lnTo>
                    <a:pt x="33" y="90"/>
                  </a:lnTo>
                  <a:lnTo>
                    <a:pt x="29" y="95"/>
                  </a:lnTo>
                  <a:lnTo>
                    <a:pt x="25" y="103"/>
                  </a:lnTo>
                  <a:lnTo>
                    <a:pt x="29" y="107"/>
                  </a:lnTo>
                  <a:lnTo>
                    <a:pt x="33" y="111"/>
                  </a:lnTo>
                  <a:lnTo>
                    <a:pt x="41" y="115"/>
                  </a:lnTo>
                  <a:lnTo>
                    <a:pt x="45" y="111"/>
                  </a:lnTo>
                  <a:lnTo>
                    <a:pt x="49" y="107"/>
                  </a:lnTo>
                  <a:lnTo>
                    <a:pt x="53" y="103"/>
                  </a:lnTo>
                  <a:lnTo>
                    <a:pt x="49" y="95"/>
                  </a:lnTo>
                  <a:lnTo>
                    <a:pt x="45" y="90"/>
                  </a:lnTo>
                  <a:lnTo>
                    <a:pt x="41" y="86"/>
                  </a:lnTo>
                  <a:close/>
                  <a:moveTo>
                    <a:pt x="127" y="0"/>
                  </a:moveTo>
                  <a:lnTo>
                    <a:pt x="131" y="0"/>
                  </a:lnTo>
                  <a:lnTo>
                    <a:pt x="148" y="17"/>
                  </a:lnTo>
                  <a:lnTo>
                    <a:pt x="148" y="17"/>
                  </a:lnTo>
                  <a:lnTo>
                    <a:pt x="78" y="86"/>
                  </a:lnTo>
                  <a:lnTo>
                    <a:pt x="74" y="86"/>
                  </a:lnTo>
                  <a:lnTo>
                    <a:pt x="78" y="95"/>
                  </a:lnTo>
                  <a:lnTo>
                    <a:pt x="78" y="107"/>
                  </a:lnTo>
                  <a:lnTo>
                    <a:pt x="74" y="119"/>
                  </a:lnTo>
                  <a:lnTo>
                    <a:pt x="66" y="127"/>
                  </a:lnTo>
                  <a:lnTo>
                    <a:pt x="58" y="135"/>
                  </a:lnTo>
                  <a:lnTo>
                    <a:pt x="41" y="140"/>
                  </a:lnTo>
                  <a:lnTo>
                    <a:pt x="29" y="140"/>
                  </a:lnTo>
                  <a:lnTo>
                    <a:pt x="17" y="131"/>
                  </a:lnTo>
                  <a:lnTo>
                    <a:pt x="8" y="123"/>
                  </a:lnTo>
                  <a:lnTo>
                    <a:pt x="0" y="111"/>
                  </a:lnTo>
                  <a:lnTo>
                    <a:pt x="0" y="99"/>
                  </a:lnTo>
                  <a:lnTo>
                    <a:pt x="4" y="86"/>
                  </a:lnTo>
                  <a:lnTo>
                    <a:pt x="13" y="74"/>
                  </a:lnTo>
                  <a:lnTo>
                    <a:pt x="25" y="66"/>
                  </a:lnTo>
                  <a:lnTo>
                    <a:pt x="37" y="62"/>
                  </a:lnTo>
                  <a:lnTo>
                    <a:pt x="45" y="62"/>
                  </a:lnTo>
                  <a:lnTo>
                    <a:pt x="58" y="66"/>
                  </a:lnTo>
                  <a:lnTo>
                    <a:pt x="58" y="66"/>
                  </a:lnTo>
                  <a:lnTo>
                    <a:pt x="127"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3" name="Freeform 1384"/>
            <p:cNvSpPr>
              <a:spLocks/>
            </p:cNvSpPr>
            <p:nvPr/>
          </p:nvSpPr>
          <p:spPr bwMode="auto">
            <a:xfrm>
              <a:off x="-1323657" y="2670175"/>
              <a:ext cx="285750" cy="52388"/>
            </a:xfrm>
            <a:custGeom>
              <a:avLst/>
              <a:gdLst>
                <a:gd name="T0" fmla="*/ 0 w 180"/>
                <a:gd name="T1" fmla="*/ 0 h 33"/>
                <a:gd name="T2" fmla="*/ 180 w 180"/>
                <a:gd name="T3" fmla="*/ 0 h 33"/>
                <a:gd name="T4" fmla="*/ 180 w 180"/>
                <a:gd name="T5" fmla="*/ 0 h 33"/>
                <a:gd name="T6" fmla="*/ 180 w 180"/>
                <a:gd name="T7" fmla="*/ 0 h 33"/>
                <a:gd name="T8" fmla="*/ 172 w 180"/>
                <a:gd name="T9" fmla="*/ 29 h 33"/>
                <a:gd name="T10" fmla="*/ 172 w 180"/>
                <a:gd name="T11" fmla="*/ 33 h 33"/>
                <a:gd name="T12" fmla="*/ 9 w 180"/>
                <a:gd name="T13" fmla="*/ 33 h 33"/>
                <a:gd name="T14" fmla="*/ 9 w 180"/>
                <a:gd name="T15" fmla="*/ 29 h 33"/>
                <a:gd name="T16" fmla="*/ 0 w 180"/>
                <a:gd name="T17" fmla="*/ 0 h 33"/>
                <a:gd name="T18" fmla="*/ 0 w 180"/>
                <a:gd name="T19" fmla="*/ 0 h 33"/>
                <a:gd name="T20" fmla="*/ 0 w 18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3">
                  <a:moveTo>
                    <a:pt x="0" y="0"/>
                  </a:moveTo>
                  <a:lnTo>
                    <a:pt x="180" y="0"/>
                  </a:lnTo>
                  <a:lnTo>
                    <a:pt x="180" y="0"/>
                  </a:lnTo>
                  <a:lnTo>
                    <a:pt x="180" y="0"/>
                  </a:lnTo>
                  <a:lnTo>
                    <a:pt x="172" y="29"/>
                  </a:lnTo>
                  <a:lnTo>
                    <a:pt x="172" y="33"/>
                  </a:lnTo>
                  <a:lnTo>
                    <a:pt x="9" y="33"/>
                  </a:lnTo>
                  <a:lnTo>
                    <a:pt x="9" y="29"/>
                  </a:lnTo>
                  <a:lnTo>
                    <a:pt x="0" y="0"/>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4" name="Freeform 1385"/>
            <p:cNvSpPr>
              <a:spLocks/>
            </p:cNvSpPr>
            <p:nvPr/>
          </p:nvSpPr>
          <p:spPr bwMode="auto">
            <a:xfrm>
              <a:off x="-1277620" y="2852737"/>
              <a:ext cx="239713" cy="50800"/>
            </a:xfrm>
            <a:custGeom>
              <a:avLst/>
              <a:gdLst>
                <a:gd name="T0" fmla="*/ 0 w 151"/>
                <a:gd name="T1" fmla="*/ 0 h 32"/>
                <a:gd name="T2" fmla="*/ 143 w 151"/>
                <a:gd name="T3" fmla="*/ 0 h 32"/>
                <a:gd name="T4" fmla="*/ 143 w 151"/>
                <a:gd name="T5" fmla="*/ 4 h 32"/>
                <a:gd name="T6" fmla="*/ 151 w 151"/>
                <a:gd name="T7" fmla="*/ 32 h 32"/>
                <a:gd name="T8" fmla="*/ 151 w 151"/>
                <a:gd name="T9" fmla="*/ 32 h 32"/>
                <a:gd name="T10" fmla="*/ 147 w 151"/>
                <a:gd name="T11" fmla="*/ 32 h 32"/>
                <a:gd name="T12" fmla="*/ 8 w 151"/>
                <a:gd name="T13" fmla="*/ 32 h 32"/>
                <a:gd name="T14" fmla="*/ 8 w 151"/>
                <a:gd name="T15" fmla="*/ 32 h 32"/>
                <a:gd name="T16" fmla="*/ 0 w 151"/>
                <a:gd name="T17" fmla="*/ 4 h 32"/>
                <a:gd name="T18" fmla="*/ 0 w 151"/>
                <a:gd name="T19" fmla="*/ 0 h 32"/>
                <a:gd name="T20" fmla="*/ 0 w 151"/>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32">
                  <a:moveTo>
                    <a:pt x="0" y="0"/>
                  </a:moveTo>
                  <a:lnTo>
                    <a:pt x="143" y="0"/>
                  </a:lnTo>
                  <a:lnTo>
                    <a:pt x="143" y="4"/>
                  </a:lnTo>
                  <a:lnTo>
                    <a:pt x="151" y="32"/>
                  </a:lnTo>
                  <a:lnTo>
                    <a:pt x="151" y="32"/>
                  </a:lnTo>
                  <a:lnTo>
                    <a:pt x="147" y="32"/>
                  </a:lnTo>
                  <a:lnTo>
                    <a:pt x="8" y="32"/>
                  </a:lnTo>
                  <a:lnTo>
                    <a:pt x="8" y="32"/>
                  </a:lnTo>
                  <a:lnTo>
                    <a:pt x="0" y="4"/>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5" name="Freeform 1386"/>
            <p:cNvSpPr>
              <a:spLocks/>
            </p:cNvSpPr>
            <p:nvPr/>
          </p:nvSpPr>
          <p:spPr bwMode="auto">
            <a:xfrm>
              <a:off x="-1303020" y="2760662"/>
              <a:ext cx="246063" cy="52388"/>
            </a:xfrm>
            <a:custGeom>
              <a:avLst/>
              <a:gdLst>
                <a:gd name="T0" fmla="*/ 4 w 155"/>
                <a:gd name="T1" fmla="*/ 0 h 33"/>
                <a:gd name="T2" fmla="*/ 155 w 155"/>
                <a:gd name="T3" fmla="*/ 0 h 33"/>
                <a:gd name="T4" fmla="*/ 155 w 155"/>
                <a:gd name="T5" fmla="*/ 0 h 33"/>
                <a:gd name="T6" fmla="*/ 155 w 155"/>
                <a:gd name="T7" fmla="*/ 21 h 33"/>
                <a:gd name="T8" fmla="*/ 155 w 155"/>
                <a:gd name="T9" fmla="*/ 29 h 33"/>
                <a:gd name="T10" fmla="*/ 155 w 155"/>
                <a:gd name="T11" fmla="*/ 33 h 33"/>
                <a:gd name="T12" fmla="*/ 12 w 155"/>
                <a:gd name="T13" fmla="*/ 33 h 33"/>
                <a:gd name="T14" fmla="*/ 8 w 155"/>
                <a:gd name="T15" fmla="*/ 33 h 33"/>
                <a:gd name="T16" fmla="*/ 0 w 155"/>
                <a:gd name="T17" fmla="*/ 4 h 33"/>
                <a:gd name="T18" fmla="*/ 0 w 155"/>
                <a:gd name="T19" fmla="*/ 0 h 33"/>
                <a:gd name="T20" fmla="*/ 4 w 155"/>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3">
                  <a:moveTo>
                    <a:pt x="4" y="0"/>
                  </a:moveTo>
                  <a:lnTo>
                    <a:pt x="155" y="0"/>
                  </a:lnTo>
                  <a:lnTo>
                    <a:pt x="155" y="0"/>
                  </a:lnTo>
                  <a:lnTo>
                    <a:pt x="155" y="21"/>
                  </a:lnTo>
                  <a:lnTo>
                    <a:pt x="155" y="29"/>
                  </a:lnTo>
                  <a:lnTo>
                    <a:pt x="155" y="33"/>
                  </a:lnTo>
                  <a:lnTo>
                    <a:pt x="12" y="33"/>
                  </a:lnTo>
                  <a:lnTo>
                    <a:pt x="8" y="33"/>
                  </a:lnTo>
                  <a:lnTo>
                    <a:pt x="0" y="4"/>
                  </a:lnTo>
                  <a:lnTo>
                    <a:pt x="0" y="0"/>
                  </a:lnTo>
                  <a:lnTo>
                    <a:pt x="4"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05" name="Rectangle 104"/>
          <p:cNvSpPr/>
          <p:nvPr/>
        </p:nvSpPr>
        <p:spPr>
          <a:xfrm>
            <a:off x="1677235" y="4780735"/>
            <a:ext cx="2955576" cy="1015343"/>
          </a:xfrm>
          <a:prstGeom prst="rect">
            <a:avLst/>
          </a:prstGeom>
        </p:spPr>
        <p:txBody>
          <a:bodyPr wrap="square" anchor="t" anchorCtr="0">
            <a:spAutoFit/>
          </a:bodyPr>
          <a:lstStyle/>
          <a:p>
            <a:pPr algn="ctr" defTabSz="914304">
              <a:lnSpc>
                <a:spcPct val="90000"/>
              </a:lnSpc>
            </a:pPr>
            <a:r>
              <a:rPr lang="en-US" sz="1333" dirty="0">
                <a:solidFill>
                  <a:prstClr val="white"/>
                </a:solidFill>
              </a:rPr>
              <a:t>for varying levels of gateway performance, with a broad range of support from Intel® Quark™, Intel® Atom™, Intel® Core™ and Intel® Xeon® processor D and E families.</a:t>
            </a:r>
          </a:p>
        </p:txBody>
      </p:sp>
      <p:sp>
        <p:nvSpPr>
          <p:cNvPr id="106" name="Rectangle 105"/>
          <p:cNvSpPr/>
          <p:nvPr/>
        </p:nvSpPr>
        <p:spPr>
          <a:xfrm>
            <a:off x="1749010" y="4061006"/>
            <a:ext cx="2812025" cy="661209"/>
          </a:xfrm>
          <a:prstGeom prst="rect">
            <a:avLst/>
          </a:prstGeom>
        </p:spPr>
        <p:txBody>
          <a:bodyPr wrap="square" anchor="ctr" anchorCtr="0">
            <a:noAutofit/>
          </a:bodyPr>
          <a:lstStyle/>
          <a:p>
            <a:pPr algn="ctr" defTabSz="914304"/>
            <a:r>
              <a:rPr lang="en-US" sz="2400" b="1" dirty="0"/>
              <a:t>Scalability</a:t>
            </a:r>
          </a:p>
        </p:txBody>
      </p:sp>
      <p:sp>
        <p:nvSpPr>
          <p:cNvPr id="107" name="Rectangle 106"/>
          <p:cNvSpPr/>
          <p:nvPr/>
        </p:nvSpPr>
        <p:spPr>
          <a:xfrm>
            <a:off x="4561037" y="4780735"/>
            <a:ext cx="2812025" cy="461537"/>
          </a:xfrm>
          <a:prstGeom prst="rect">
            <a:avLst/>
          </a:prstGeom>
        </p:spPr>
        <p:txBody>
          <a:bodyPr wrap="square" anchor="t" anchorCtr="0">
            <a:spAutoFit/>
          </a:bodyPr>
          <a:lstStyle/>
          <a:p>
            <a:pPr algn="ctr" defTabSz="914304">
              <a:lnSpc>
                <a:spcPct val="90000"/>
              </a:lnSpc>
            </a:pPr>
            <a:r>
              <a:rPr lang="en-US" sz="1333" dirty="0">
                <a:solidFill>
                  <a:prstClr val="white"/>
                </a:solidFill>
              </a:rPr>
              <a:t>for secure remote upgrades </a:t>
            </a:r>
            <a:br>
              <a:rPr lang="en-US" sz="1333" dirty="0">
                <a:solidFill>
                  <a:prstClr val="white"/>
                </a:solidFill>
              </a:rPr>
            </a:br>
            <a:r>
              <a:rPr lang="en-US" sz="1333" dirty="0">
                <a:solidFill>
                  <a:prstClr val="white"/>
                </a:solidFill>
              </a:rPr>
              <a:t>and services.</a:t>
            </a:r>
          </a:p>
        </p:txBody>
      </p:sp>
      <p:sp>
        <p:nvSpPr>
          <p:cNvPr id="108" name="Rectangle 107"/>
          <p:cNvSpPr/>
          <p:nvPr/>
        </p:nvSpPr>
        <p:spPr>
          <a:xfrm>
            <a:off x="4561037" y="4061006"/>
            <a:ext cx="2812025" cy="661209"/>
          </a:xfrm>
          <a:prstGeom prst="rect">
            <a:avLst/>
          </a:prstGeom>
        </p:spPr>
        <p:txBody>
          <a:bodyPr wrap="square" anchor="ctr" anchorCtr="0">
            <a:noAutofit/>
          </a:bodyPr>
          <a:lstStyle/>
          <a:p>
            <a:pPr algn="ctr" defTabSz="914304"/>
            <a:r>
              <a:rPr lang="en-US" sz="2400" b="1" dirty="0"/>
              <a:t>Manageability</a:t>
            </a:r>
          </a:p>
        </p:txBody>
      </p:sp>
      <p:sp>
        <p:nvSpPr>
          <p:cNvPr id="109" name="Rectangle 108"/>
          <p:cNvSpPr/>
          <p:nvPr/>
        </p:nvSpPr>
        <p:spPr>
          <a:xfrm>
            <a:off x="7373061" y="4780735"/>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with a platform that supports your choice of operating systems and ecosystem applications.</a:t>
            </a:r>
          </a:p>
        </p:txBody>
      </p:sp>
      <p:sp>
        <p:nvSpPr>
          <p:cNvPr id="110" name="Rectangle 109"/>
          <p:cNvSpPr/>
          <p:nvPr/>
        </p:nvSpPr>
        <p:spPr>
          <a:xfrm>
            <a:off x="7373062" y="4061006"/>
            <a:ext cx="3189431" cy="661209"/>
          </a:xfrm>
          <a:prstGeom prst="rect">
            <a:avLst/>
          </a:prstGeom>
        </p:spPr>
        <p:txBody>
          <a:bodyPr wrap="square" anchor="ctr" anchorCtr="0">
            <a:noAutofit/>
          </a:bodyPr>
          <a:lstStyle/>
          <a:p>
            <a:pPr algn="ctr" defTabSz="914304"/>
            <a:r>
              <a:rPr lang="en-US" sz="2200" b="1" dirty="0"/>
              <a:t>Faster, More Flexible Deployment</a:t>
            </a:r>
          </a:p>
        </p:txBody>
      </p:sp>
      <p:grpSp>
        <p:nvGrpSpPr>
          <p:cNvPr id="123" name="Group 122"/>
          <p:cNvGrpSpPr/>
          <p:nvPr/>
        </p:nvGrpSpPr>
        <p:grpSpPr>
          <a:xfrm>
            <a:off x="1749010" y="4061006"/>
            <a:ext cx="2812025" cy="661209"/>
            <a:chOff x="353962" y="1284735"/>
            <a:chExt cx="8436076" cy="495907"/>
          </a:xfrm>
        </p:grpSpPr>
        <p:cxnSp>
          <p:nvCxnSpPr>
            <p:cNvPr id="124" name="Straight Connector 123"/>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4561037" y="4061006"/>
            <a:ext cx="2812025" cy="661209"/>
            <a:chOff x="353962" y="1284735"/>
            <a:chExt cx="8436076" cy="495907"/>
          </a:xfrm>
        </p:grpSpPr>
        <p:cxnSp>
          <p:nvCxnSpPr>
            <p:cNvPr id="127" name="Straight Connector 126"/>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7373061" y="4061006"/>
            <a:ext cx="2812025" cy="661209"/>
            <a:chOff x="353962" y="1284735"/>
            <a:chExt cx="8436076" cy="495907"/>
          </a:xfrm>
        </p:grpSpPr>
        <p:cxnSp>
          <p:nvCxnSpPr>
            <p:cNvPr id="130" name="Straight Connector 129"/>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8485311" y="3525115"/>
            <a:ext cx="413968" cy="456720"/>
            <a:chOff x="-3136582" y="2378074"/>
            <a:chExt cx="630237" cy="695326"/>
          </a:xfrm>
        </p:grpSpPr>
        <p:sp>
          <p:nvSpPr>
            <p:cNvPr id="133" name="Freeform 822"/>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15ADE4"/>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4" name="Freeform 823"/>
            <p:cNvSpPr>
              <a:spLocks/>
            </p:cNvSpPr>
            <p:nvPr/>
          </p:nvSpPr>
          <p:spPr bwMode="auto">
            <a:xfrm>
              <a:off x="-2909570" y="2378074"/>
              <a:ext cx="150813" cy="65088"/>
            </a:xfrm>
            <a:custGeom>
              <a:avLst/>
              <a:gdLst>
                <a:gd name="T0" fmla="*/ 9 w 95"/>
                <a:gd name="T1" fmla="*/ 0 h 41"/>
                <a:gd name="T2" fmla="*/ 86 w 95"/>
                <a:gd name="T3" fmla="*/ 0 h 41"/>
                <a:gd name="T4" fmla="*/ 90 w 95"/>
                <a:gd name="T5" fmla="*/ 4 h 41"/>
                <a:gd name="T6" fmla="*/ 95 w 95"/>
                <a:gd name="T7" fmla="*/ 8 h 41"/>
                <a:gd name="T8" fmla="*/ 95 w 95"/>
                <a:gd name="T9" fmla="*/ 37 h 41"/>
                <a:gd name="T10" fmla="*/ 90 w 95"/>
                <a:gd name="T11" fmla="*/ 41 h 41"/>
                <a:gd name="T12" fmla="*/ 70 w 95"/>
                <a:gd name="T13" fmla="*/ 37 h 41"/>
                <a:gd name="T14" fmla="*/ 45 w 95"/>
                <a:gd name="T15" fmla="*/ 32 h 41"/>
                <a:gd name="T16" fmla="*/ 25 w 95"/>
                <a:gd name="T17" fmla="*/ 37 h 41"/>
                <a:gd name="T18" fmla="*/ 0 w 95"/>
                <a:gd name="T19" fmla="*/ 41 h 41"/>
                <a:gd name="T20" fmla="*/ 0 w 95"/>
                <a:gd name="T21" fmla="*/ 37 h 41"/>
                <a:gd name="T22" fmla="*/ 0 w 95"/>
                <a:gd name="T23" fmla="*/ 8 h 41"/>
                <a:gd name="T24" fmla="*/ 0 w 95"/>
                <a:gd name="T25" fmla="*/ 4 h 41"/>
                <a:gd name="T26" fmla="*/ 9 w 95"/>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41">
                  <a:moveTo>
                    <a:pt x="9" y="0"/>
                  </a:moveTo>
                  <a:lnTo>
                    <a:pt x="86" y="0"/>
                  </a:lnTo>
                  <a:lnTo>
                    <a:pt x="90" y="4"/>
                  </a:lnTo>
                  <a:lnTo>
                    <a:pt x="95" y="8"/>
                  </a:lnTo>
                  <a:lnTo>
                    <a:pt x="95" y="37"/>
                  </a:lnTo>
                  <a:lnTo>
                    <a:pt x="90" y="41"/>
                  </a:lnTo>
                  <a:lnTo>
                    <a:pt x="70" y="37"/>
                  </a:lnTo>
                  <a:lnTo>
                    <a:pt x="45" y="32"/>
                  </a:lnTo>
                  <a:lnTo>
                    <a:pt x="25" y="37"/>
                  </a:lnTo>
                  <a:lnTo>
                    <a:pt x="0" y="41"/>
                  </a:lnTo>
                  <a:lnTo>
                    <a:pt x="0" y="37"/>
                  </a:lnTo>
                  <a:lnTo>
                    <a:pt x="0" y="8"/>
                  </a:lnTo>
                  <a:lnTo>
                    <a:pt x="0" y="4"/>
                  </a:lnTo>
                  <a:lnTo>
                    <a:pt x="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5" name="Freeform 824"/>
            <p:cNvSpPr>
              <a:spLocks/>
            </p:cNvSpPr>
            <p:nvPr/>
          </p:nvSpPr>
          <p:spPr bwMode="auto">
            <a:xfrm>
              <a:off x="-2649220" y="2449512"/>
              <a:ext cx="142875" cy="142875"/>
            </a:xfrm>
            <a:custGeom>
              <a:avLst/>
              <a:gdLst>
                <a:gd name="T0" fmla="*/ 25 w 90"/>
                <a:gd name="T1" fmla="*/ 0 h 90"/>
                <a:gd name="T2" fmla="*/ 33 w 90"/>
                <a:gd name="T3" fmla="*/ 4 h 90"/>
                <a:gd name="T4" fmla="*/ 86 w 90"/>
                <a:gd name="T5" fmla="*/ 61 h 90"/>
                <a:gd name="T6" fmla="*/ 90 w 90"/>
                <a:gd name="T7" fmla="*/ 65 h 90"/>
                <a:gd name="T8" fmla="*/ 86 w 90"/>
                <a:gd name="T9" fmla="*/ 69 h 90"/>
                <a:gd name="T10" fmla="*/ 66 w 90"/>
                <a:gd name="T11" fmla="*/ 90 h 90"/>
                <a:gd name="T12" fmla="*/ 66 w 90"/>
                <a:gd name="T13" fmla="*/ 90 h 90"/>
                <a:gd name="T14" fmla="*/ 66 w 90"/>
                <a:gd name="T15" fmla="*/ 90 h 90"/>
                <a:gd name="T16" fmla="*/ 45 w 90"/>
                <a:gd name="T17" fmla="*/ 65 h 90"/>
                <a:gd name="T18" fmla="*/ 25 w 90"/>
                <a:gd name="T19" fmla="*/ 45 h 90"/>
                <a:gd name="T20" fmla="*/ 0 w 90"/>
                <a:gd name="T21" fmla="*/ 24 h 90"/>
                <a:gd name="T22" fmla="*/ 0 w 90"/>
                <a:gd name="T23" fmla="*/ 24 h 90"/>
                <a:gd name="T24" fmla="*/ 21 w 90"/>
                <a:gd name="T25" fmla="*/ 4 h 90"/>
                <a:gd name="T26" fmla="*/ 25 w 90"/>
                <a:gd name="T2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0">
                  <a:moveTo>
                    <a:pt x="25" y="0"/>
                  </a:moveTo>
                  <a:lnTo>
                    <a:pt x="33" y="4"/>
                  </a:lnTo>
                  <a:lnTo>
                    <a:pt x="86" y="61"/>
                  </a:lnTo>
                  <a:lnTo>
                    <a:pt x="90" y="65"/>
                  </a:lnTo>
                  <a:lnTo>
                    <a:pt x="86" y="69"/>
                  </a:lnTo>
                  <a:lnTo>
                    <a:pt x="66" y="90"/>
                  </a:lnTo>
                  <a:lnTo>
                    <a:pt x="66" y="90"/>
                  </a:lnTo>
                  <a:lnTo>
                    <a:pt x="66" y="90"/>
                  </a:lnTo>
                  <a:lnTo>
                    <a:pt x="45" y="65"/>
                  </a:lnTo>
                  <a:lnTo>
                    <a:pt x="25" y="45"/>
                  </a:lnTo>
                  <a:lnTo>
                    <a:pt x="0" y="24"/>
                  </a:lnTo>
                  <a:lnTo>
                    <a:pt x="0" y="24"/>
                  </a:lnTo>
                  <a:lnTo>
                    <a:pt x="21" y="4"/>
                  </a:lnTo>
                  <a:lnTo>
                    <a:pt x="25"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6" name="Freeform 825"/>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7" name="Freeform 826"/>
            <p:cNvSpPr>
              <a:spLocks/>
            </p:cNvSpPr>
            <p:nvPr/>
          </p:nvSpPr>
          <p:spPr bwMode="auto">
            <a:xfrm>
              <a:off x="-3052445" y="2559049"/>
              <a:ext cx="325438" cy="214313"/>
            </a:xfrm>
            <a:custGeom>
              <a:avLst/>
              <a:gdLst>
                <a:gd name="T0" fmla="*/ 135 w 205"/>
                <a:gd name="T1" fmla="*/ 0 h 135"/>
                <a:gd name="T2" fmla="*/ 172 w 205"/>
                <a:gd name="T3" fmla="*/ 4 h 135"/>
                <a:gd name="T4" fmla="*/ 205 w 205"/>
                <a:gd name="T5" fmla="*/ 17 h 135"/>
                <a:gd name="T6" fmla="*/ 205 w 205"/>
                <a:gd name="T7" fmla="*/ 17 h 135"/>
                <a:gd name="T8" fmla="*/ 205 w 205"/>
                <a:gd name="T9" fmla="*/ 21 h 135"/>
                <a:gd name="T10" fmla="*/ 180 w 205"/>
                <a:gd name="T11" fmla="*/ 41 h 135"/>
                <a:gd name="T12" fmla="*/ 180 w 205"/>
                <a:gd name="T13" fmla="*/ 41 h 135"/>
                <a:gd name="T14" fmla="*/ 160 w 205"/>
                <a:gd name="T15" fmla="*/ 33 h 135"/>
                <a:gd name="T16" fmla="*/ 135 w 205"/>
                <a:gd name="T17" fmla="*/ 33 h 135"/>
                <a:gd name="T18" fmla="*/ 94 w 205"/>
                <a:gd name="T19" fmla="*/ 41 h 135"/>
                <a:gd name="T20" fmla="*/ 62 w 205"/>
                <a:gd name="T21" fmla="*/ 62 h 135"/>
                <a:gd name="T22" fmla="*/ 41 w 205"/>
                <a:gd name="T23" fmla="*/ 94 h 135"/>
                <a:gd name="T24" fmla="*/ 29 w 205"/>
                <a:gd name="T25" fmla="*/ 135 h 135"/>
                <a:gd name="T26" fmla="*/ 29 w 205"/>
                <a:gd name="T27" fmla="*/ 135 h 135"/>
                <a:gd name="T28" fmla="*/ 0 w 205"/>
                <a:gd name="T29" fmla="*/ 135 h 135"/>
                <a:gd name="T30" fmla="*/ 0 w 205"/>
                <a:gd name="T31" fmla="*/ 135 h 135"/>
                <a:gd name="T32" fmla="*/ 8 w 205"/>
                <a:gd name="T33" fmla="*/ 82 h 135"/>
                <a:gd name="T34" fmla="*/ 37 w 205"/>
                <a:gd name="T35" fmla="*/ 37 h 135"/>
                <a:gd name="T36" fmla="*/ 82 w 205"/>
                <a:gd name="T37" fmla="*/ 9 h 135"/>
                <a:gd name="T38" fmla="*/ 135 w 20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5">
                  <a:moveTo>
                    <a:pt x="135" y="0"/>
                  </a:moveTo>
                  <a:lnTo>
                    <a:pt x="172" y="4"/>
                  </a:lnTo>
                  <a:lnTo>
                    <a:pt x="205" y="17"/>
                  </a:lnTo>
                  <a:lnTo>
                    <a:pt x="205" y="17"/>
                  </a:lnTo>
                  <a:lnTo>
                    <a:pt x="205" y="21"/>
                  </a:lnTo>
                  <a:lnTo>
                    <a:pt x="180" y="41"/>
                  </a:lnTo>
                  <a:lnTo>
                    <a:pt x="180" y="41"/>
                  </a:lnTo>
                  <a:lnTo>
                    <a:pt x="160" y="33"/>
                  </a:lnTo>
                  <a:lnTo>
                    <a:pt x="135" y="33"/>
                  </a:lnTo>
                  <a:lnTo>
                    <a:pt x="94" y="41"/>
                  </a:lnTo>
                  <a:lnTo>
                    <a:pt x="62" y="62"/>
                  </a:lnTo>
                  <a:lnTo>
                    <a:pt x="41" y="94"/>
                  </a:lnTo>
                  <a:lnTo>
                    <a:pt x="29" y="135"/>
                  </a:lnTo>
                  <a:lnTo>
                    <a:pt x="29" y="135"/>
                  </a:lnTo>
                  <a:lnTo>
                    <a:pt x="0" y="135"/>
                  </a:lnTo>
                  <a:lnTo>
                    <a:pt x="0" y="135"/>
                  </a:lnTo>
                  <a:lnTo>
                    <a:pt x="8" y="82"/>
                  </a:lnTo>
                  <a:lnTo>
                    <a:pt x="37" y="37"/>
                  </a:lnTo>
                  <a:lnTo>
                    <a:pt x="82" y="9"/>
                  </a:lnTo>
                  <a:lnTo>
                    <a:pt x="135"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8" name="Freeform 827"/>
            <p:cNvSpPr>
              <a:spLocks noEditPoints="1"/>
            </p:cNvSpPr>
            <p:nvPr/>
          </p:nvSpPr>
          <p:spPr bwMode="auto">
            <a:xfrm>
              <a:off x="-2895282" y="2611437"/>
              <a:ext cx="227013" cy="227013"/>
            </a:xfrm>
            <a:custGeom>
              <a:avLst/>
              <a:gdLst>
                <a:gd name="T0" fmla="*/ 36 w 143"/>
                <a:gd name="T1" fmla="*/ 90 h 143"/>
                <a:gd name="T2" fmla="*/ 28 w 143"/>
                <a:gd name="T3" fmla="*/ 90 h 143"/>
                <a:gd name="T4" fmla="*/ 24 w 143"/>
                <a:gd name="T5" fmla="*/ 98 h 143"/>
                <a:gd name="T6" fmla="*/ 24 w 143"/>
                <a:gd name="T7" fmla="*/ 102 h 143"/>
                <a:gd name="T8" fmla="*/ 24 w 143"/>
                <a:gd name="T9" fmla="*/ 111 h 143"/>
                <a:gd name="T10" fmla="*/ 28 w 143"/>
                <a:gd name="T11" fmla="*/ 115 h 143"/>
                <a:gd name="T12" fmla="*/ 36 w 143"/>
                <a:gd name="T13" fmla="*/ 115 h 143"/>
                <a:gd name="T14" fmla="*/ 45 w 143"/>
                <a:gd name="T15" fmla="*/ 115 h 143"/>
                <a:gd name="T16" fmla="*/ 49 w 143"/>
                <a:gd name="T17" fmla="*/ 111 h 143"/>
                <a:gd name="T18" fmla="*/ 49 w 143"/>
                <a:gd name="T19" fmla="*/ 102 h 143"/>
                <a:gd name="T20" fmla="*/ 49 w 143"/>
                <a:gd name="T21" fmla="*/ 98 h 143"/>
                <a:gd name="T22" fmla="*/ 45 w 143"/>
                <a:gd name="T23" fmla="*/ 90 h 143"/>
                <a:gd name="T24" fmla="*/ 36 w 143"/>
                <a:gd name="T25" fmla="*/ 90 h 143"/>
                <a:gd name="T26" fmla="*/ 126 w 143"/>
                <a:gd name="T27" fmla="*/ 0 h 143"/>
                <a:gd name="T28" fmla="*/ 126 w 143"/>
                <a:gd name="T29" fmla="*/ 0 h 143"/>
                <a:gd name="T30" fmla="*/ 143 w 143"/>
                <a:gd name="T31" fmla="*/ 16 h 143"/>
                <a:gd name="T32" fmla="*/ 143 w 143"/>
                <a:gd name="T33" fmla="*/ 21 h 143"/>
                <a:gd name="T34" fmla="*/ 73 w 143"/>
                <a:gd name="T35" fmla="*/ 86 h 143"/>
                <a:gd name="T36" fmla="*/ 73 w 143"/>
                <a:gd name="T37" fmla="*/ 90 h 143"/>
                <a:gd name="T38" fmla="*/ 77 w 143"/>
                <a:gd name="T39" fmla="*/ 98 h 143"/>
                <a:gd name="T40" fmla="*/ 77 w 143"/>
                <a:gd name="T41" fmla="*/ 107 h 143"/>
                <a:gd name="T42" fmla="*/ 73 w 143"/>
                <a:gd name="T43" fmla="*/ 119 h 143"/>
                <a:gd name="T44" fmla="*/ 65 w 143"/>
                <a:gd name="T45" fmla="*/ 131 h 143"/>
                <a:gd name="T46" fmla="*/ 53 w 143"/>
                <a:gd name="T47" fmla="*/ 139 h 143"/>
                <a:gd name="T48" fmla="*/ 40 w 143"/>
                <a:gd name="T49" fmla="*/ 143 h 143"/>
                <a:gd name="T50" fmla="*/ 24 w 143"/>
                <a:gd name="T51" fmla="*/ 139 h 143"/>
                <a:gd name="T52" fmla="*/ 16 w 143"/>
                <a:gd name="T53" fmla="*/ 135 h 143"/>
                <a:gd name="T54" fmla="*/ 4 w 143"/>
                <a:gd name="T55" fmla="*/ 127 h 143"/>
                <a:gd name="T56" fmla="*/ 0 w 143"/>
                <a:gd name="T57" fmla="*/ 115 h 143"/>
                <a:gd name="T58" fmla="*/ 0 w 143"/>
                <a:gd name="T59" fmla="*/ 98 h 143"/>
                <a:gd name="T60" fmla="*/ 0 w 143"/>
                <a:gd name="T61" fmla="*/ 86 h 143"/>
                <a:gd name="T62" fmla="*/ 8 w 143"/>
                <a:gd name="T63" fmla="*/ 74 h 143"/>
                <a:gd name="T64" fmla="*/ 20 w 143"/>
                <a:gd name="T65" fmla="*/ 66 h 143"/>
                <a:gd name="T66" fmla="*/ 32 w 143"/>
                <a:gd name="T67" fmla="*/ 66 h 143"/>
                <a:gd name="T68" fmla="*/ 45 w 143"/>
                <a:gd name="T69" fmla="*/ 66 h 143"/>
                <a:gd name="T70" fmla="*/ 53 w 143"/>
                <a:gd name="T71" fmla="*/ 70 h 143"/>
                <a:gd name="T72" fmla="*/ 57 w 143"/>
                <a:gd name="T73" fmla="*/ 66 h 143"/>
                <a:gd name="T74" fmla="*/ 126 w 143"/>
                <a:gd name="T7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143">
                  <a:moveTo>
                    <a:pt x="36" y="90"/>
                  </a:moveTo>
                  <a:lnTo>
                    <a:pt x="28" y="90"/>
                  </a:lnTo>
                  <a:lnTo>
                    <a:pt x="24" y="98"/>
                  </a:lnTo>
                  <a:lnTo>
                    <a:pt x="24" y="102"/>
                  </a:lnTo>
                  <a:lnTo>
                    <a:pt x="24" y="111"/>
                  </a:lnTo>
                  <a:lnTo>
                    <a:pt x="28" y="115"/>
                  </a:lnTo>
                  <a:lnTo>
                    <a:pt x="36" y="115"/>
                  </a:lnTo>
                  <a:lnTo>
                    <a:pt x="45" y="115"/>
                  </a:lnTo>
                  <a:lnTo>
                    <a:pt x="49" y="111"/>
                  </a:lnTo>
                  <a:lnTo>
                    <a:pt x="49" y="102"/>
                  </a:lnTo>
                  <a:lnTo>
                    <a:pt x="49" y="98"/>
                  </a:lnTo>
                  <a:lnTo>
                    <a:pt x="45" y="90"/>
                  </a:lnTo>
                  <a:lnTo>
                    <a:pt x="36" y="90"/>
                  </a:lnTo>
                  <a:close/>
                  <a:moveTo>
                    <a:pt x="126" y="0"/>
                  </a:moveTo>
                  <a:lnTo>
                    <a:pt x="126" y="0"/>
                  </a:lnTo>
                  <a:lnTo>
                    <a:pt x="143" y="16"/>
                  </a:lnTo>
                  <a:lnTo>
                    <a:pt x="143" y="21"/>
                  </a:lnTo>
                  <a:lnTo>
                    <a:pt x="73" y="86"/>
                  </a:lnTo>
                  <a:lnTo>
                    <a:pt x="73" y="90"/>
                  </a:lnTo>
                  <a:lnTo>
                    <a:pt x="77" y="98"/>
                  </a:lnTo>
                  <a:lnTo>
                    <a:pt x="77" y="107"/>
                  </a:lnTo>
                  <a:lnTo>
                    <a:pt x="73" y="119"/>
                  </a:lnTo>
                  <a:lnTo>
                    <a:pt x="65" y="131"/>
                  </a:lnTo>
                  <a:lnTo>
                    <a:pt x="53" y="139"/>
                  </a:lnTo>
                  <a:lnTo>
                    <a:pt x="40" y="143"/>
                  </a:lnTo>
                  <a:lnTo>
                    <a:pt x="24" y="139"/>
                  </a:lnTo>
                  <a:lnTo>
                    <a:pt x="16" y="135"/>
                  </a:lnTo>
                  <a:lnTo>
                    <a:pt x="4" y="127"/>
                  </a:lnTo>
                  <a:lnTo>
                    <a:pt x="0" y="115"/>
                  </a:lnTo>
                  <a:lnTo>
                    <a:pt x="0" y="98"/>
                  </a:lnTo>
                  <a:lnTo>
                    <a:pt x="0" y="86"/>
                  </a:lnTo>
                  <a:lnTo>
                    <a:pt x="8" y="74"/>
                  </a:lnTo>
                  <a:lnTo>
                    <a:pt x="20" y="66"/>
                  </a:lnTo>
                  <a:lnTo>
                    <a:pt x="32" y="66"/>
                  </a:lnTo>
                  <a:lnTo>
                    <a:pt x="45" y="66"/>
                  </a:lnTo>
                  <a:lnTo>
                    <a:pt x="53" y="70"/>
                  </a:lnTo>
                  <a:lnTo>
                    <a:pt x="57" y="66"/>
                  </a:lnTo>
                  <a:lnTo>
                    <a:pt x="126"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6" name="Group 145"/>
          <p:cNvGrpSpPr/>
          <p:nvPr/>
        </p:nvGrpSpPr>
        <p:grpSpPr>
          <a:xfrm>
            <a:off x="5631113" y="3585593"/>
            <a:ext cx="473404" cy="396243"/>
            <a:chOff x="-1268095" y="3583852"/>
            <a:chExt cx="720726" cy="603250"/>
          </a:xfrm>
        </p:grpSpPr>
        <p:sp>
          <p:nvSpPr>
            <p:cNvPr id="147" name="Freeform 805"/>
            <p:cNvSpPr>
              <a:spLocks noEditPoints="1"/>
            </p:cNvSpPr>
            <p:nvPr/>
          </p:nvSpPr>
          <p:spPr bwMode="auto">
            <a:xfrm>
              <a:off x="-904557" y="3583852"/>
              <a:ext cx="357188" cy="357188"/>
            </a:xfrm>
            <a:custGeom>
              <a:avLst/>
              <a:gdLst>
                <a:gd name="T0" fmla="*/ 94 w 225"/>
                <a:gd name="T1" fmla="*/ 82 h 225"/>
                <a:gd name="T2" fmla="*/ 82 w 225"/>
                <a:gd name="T3" fmla="*/ 98 h 225"/>
                <a:gd name="T4" fmla="*/ 78 w 225"/>
                <a:gd name="T5" fmla="*/ 118 h 225"/>
                <a:gd name="T6" fmla="*/ 90 w 225"/>
                <a:gd name="T7" fmla="*/ 139 h 225"/>
                <a:gd name="T8" fmla="*/ 111 w 225"/>
                <a:gd name="T9" fmla="*/ 147 h 225"/>
                <a:gd name="T10" fmla="*/ 135 w 225"/>
                <a:gd name="T11" fmla="*/ 139 h 225"/>
                <a:gd name="T12" fmla="*/ 147 w 225"/>
                <a:gd name="T13" fmla="*/ 118 h 225"/>
                <a:gd name="T14" fmla="*/ 143 w 225"/>
                <a:gd name="T15" fmla="*/ 98 h 225"/>
                <a:gd name="T16" fmla="*/ 127 w 225"/>
                <a:gd name="T17" fmla="*/ 82 h 225"/>
                <a:gd name="T18" fmla="*/ 107 w 225"/>
                <a:gd name="T19" fmla="*/ 77 h 225"/>
                <a:gd name="T20" fmla="*/ 119 w 225"/>
                <a:gd name="T21" fmla="*/ 0 h 225"/>
                <a:gd name="T22" fmla="*/ 135 w 225"/>
                <a:gd name="T23" fmla="*/ 24 h 225"/>
                <a:gd name="T24" fmla="*/ 152 w 225"/>
                <a:gd name="T25" fmla="*/ 32 h 225"/>
                <a:gd name="T26" fmla="*/ 184 w 225"/>
                <a:gd name="T27" fmla="*/ 24 h 225"/>
                <a:gd name="T28" fmla="*/ 197 w 225"/>
                <a:gd name="T29" fmla="*/ 36 h 225"/>
                <a:gd name="T30" fmla="*/ 192 w 225"/>
                <a:gd name="T31" fmla="*/ 65 h 225"/>
                <a:gd name="T32" fmla="*/ 197 w 225"/>
                <a:gd name="T33" fmla="*/ 86 h 225"/>
                <a:gd name="T34" fmla="*/ 221 w 225"/>
                <a:gd name="T35" fmla="*/ 102 h 225"/>
                <a:gd name="T36" fmla="*/ 225 w 225"/>
                <a:gd name="T37" fmla="*/ 118 h 225"/>
                <a:gd name="T38" fmla="*/ 201 w 225"/>
                <a:gd name="T39" fmla="*/ 135 h 225"/>
                <a:gd name="T40" fmla="*/ 192 w 225"/>
                <a:gd name="T41" fmla="*/ 155 h 225"/>
                <a:gd name="T42" fmla="*/ 197 w 225"/>
                <a:gd name="T43" fmla="*/ 184 h 225"/>
                <a:gd name="T44" fmla="*/ 184 w 225"/>
                <a:gd name="T45" fmla="*/ 196 h 225"/>
                <a:gd name="T46" fmla="*/ 160 w 225"/>
                <a:gd name="T47" fmla="*/ 192 h 225"/>
                <a:gd name="T48" fmla="*/ 139 w 225"/>
                <a:gd name="T49" fmla="*/ 200 h 225"/>
                <a:gd name="T50" fmla="*/ 123 w 225"/>
                <a:gd name="T51" fmla="*/ 221 h 225"/>
                <a:gd name="T52" fmla="*/ 102 w 225"/>
                <a:gd name="T53" fmla="*/ 225 h 225"/>
                <a:gd name="T54" fmla="*/ 90 w 225"/>
                <a:gd name="T55" fmla="*/ 200 h 225"/>
                <a:gd name="T56" fmla="*/ 70 w 225"/>
                <a:gd name="T57" fmla="*/ 192 h 225"/>
                <a:gd name="T58" fmla="*/ 41 w 225"/>
                <a:gd name="T59" fmla="*/ 196 h 225"/>
                <a:gd name="T60" fmla="*/ 25 w 225"/>
                <a:gd name="T61" fmla="*/ 184 h 225"/>
                <a:gd name="T62" fmla="*/ 33 w 225"/>
                <a:gd name="T63" fmla="*/ 159 h 225"/>
                <a:gd name="T64" fmla="*/ 25 w 225"/>
                <a:gd name="T65" fmla="*/ 139 h 225"/>
                <a:gd name="T66" fmla="*/ 0 w 225"/>
                <a:gd name="T67" fmla="*/ 122 h 225"/>
                <a:gd name="T68" fmla="*/ 0 w 225"/>
                <a:gd name="T69" fmla="*/ 102 h 225"/>
                <a:gd name="T70" fmla="*/ 25 w 225"/>
                <a:gd name="T71" fmla="*/ 90 h 225"/>
                <a:gd name="T72" fmla="*/ 33 w 225"/>
                <a:gd name="T73" fmla="*/ 69 h 225"/>
                <a:gd name="T74" fmla="*/ 25 w 225"/>
                <a:gd name="T75" fmla="*/ 41 h 225"/>
                <a:gd name="T76" fmla="*/ 37 w 225"/>
                <a:gd name="T77" fmla="*/ 24 h 225"/>
                <a:gd name="T78" fmla="*/ 66 w 225"/>
                <a:gd name="T79" fmla="*/ 32 h 225"/>
                <a:gd name="T80" fmla="*/ 86 w 225"/>
                <a:gd name="T81" fmla="*/ 24 h 225"/>
                <a:gd name="T82" fmla="*/ 102 w 225"/>
                <a:gd name="T83"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5" h="225">
                  <a:moveTo>
                    <a:pt x="107" y="77"/>
                  </a:moveTo>
                  <a:lnTo>
                    <a:pt x="94" y="82"/>
                  </a:lnTo>
                  <a:lnTo>
                    <a:pt x="86" y="86"/>
                  </a:lnTo>
                  <a:lnTo>
                    <a:pt x="82" y="98"/>
                  </a:lnTo>
                  <a:lnTo>
                    <a:pt x="78" y="106"/>
                  </a:lnTo>
                  <a:lnTo>
                    <a:pt x="78" y="118"/>
                  </a:lnTo>
                  <a:lnTo>
                    <a:pt x="82" y="131"/>
                  </a:lnTo>
                  <a:lnTo>
                    <a:pt x="90" y="139"/>
                  </a:lnTo>
                  <a:lnTo>
                    <a:pt x="102" y="147"/>
                  </a:lnTo>
                  <a:lnTo>
                    <a:pt x="111" y="147"/>
                  </a:lnTo>
                  <a:lnTo>
                    <a:pt x="123" y="147"/>
                  </a:lnTo>
                  <a:lnTo>
                    <a:pt x="135" y="139"/>
                  </a:lnTo>
                  <a:lnTo>
                    <a:pt x="143" y="131"/>
                  </a:lnTo>
                  <a:lnTo>
                    <a:pt x="147" y="118"/>
                  </a:lnTo>
                  <a:lnTo>
                    <a:pt x="147" y="106"/>
                  </a:lnTo>
                  <a:lnTo>
                    <a:pt x="143" y="98"/>
                  </a:lnTo>
                  <a:lnTo>
                    <a:pt x="135" y="86"/>
                  </a:lnTo>
                  <a:lnTo>
                    <a:pt x="127" y="82"/>
                  </a:lnTo>
                  <a:lnTo>
                    <a:pt x="119" y="77"/>
                  </a:lnTo>
                  <a:lnTo>
                    <a:pt x="107" y="77"/>
                  </a:lnTo>
                  <a:close/>
                  <a:moveTo>
                    <a:pt x="102" y="0"/>
                  </a:moveTo>
                  <a:lnTo>
                    <a:pt x="119" y="0"/>
                  </a:lnTo>
                  <a:lnTo>
                    <a:pt x="123" y="0"/>
                  </a:lnTo>
                  <a:lnTo>
                    <a:pt x="135" y="24"/>
                  </a:lnTo>
                  <a:lnTo>
                    <a:pt x="139" y="24"/>
                  </a:lnTo>
                  <a:lnTo>
                    <a:pt x="152" y="32"/>
                  </a:lnTo>
                  <a:lnTo>
                    <a:pt x="160" y="32"/>
                  </a:lnTo>
                  <a:lnTo>
                    <a:pt x="184" y="24"/>
                  </a:lnTo>
                  <a:lnTo>
                    <a:pt x="184" y="24"/>
                  </a:lnTo>
                  <a:lnTo>
                    <a:pt x="197" y="36"/>
                  </a:lnTo>
                  <a:lnTo>
                    <a:pt x="197" y="41"/>
                  </a:lnTo>
                  <a:lnTo>
                    <a:pt x="192" y="65"/>
                  </a:lnTo>
                  <a:lnTo>
                    <a:pt x="192" y="69"/>
                  </a:lnTo>
                  <a:lnTo>
                    <a:pt x="197" y="86"/>
                  </a:lnTo>
                  <a:lnTo>
                    <a:pt x="201" y="90"/>
                  </a:lnTo>
                  <a:lnTo>
                    <a:pt x="221" y="102"/>
                  </a:lnTo>
                  <a:lnTo>
                    <a:pt x="225" y="102"/>
                  </a:lnTo>
                  <a:lnTo>
                    <a:pt x="225" y="118"/>
                  </a:lnTo>
                  <a:lnTo>
                    <a:pt x="221" y="122"/>
                  </a:lnTo>
                  <a:lnTo>
                    <a:pt x="201" y="135"/>
                  </a:lnTo>
                  <a:lnTo>
                    <a:pt x="201" y="139"/>
                  </a:lnTo>
                  <a:lnTo>
                    <a:pt x="192" y="155"/>
                  </a:lnTo>
                  <a:lnTo>
                    <a:pt x="192" y="159"/>
                  </a:lnTo>
                  <a:lnTo>
                    <a:pt x="197" y="184"/>
                  </a:lnTo>
                  <a:lnTo>
                    <a:pt x="197" y="184"/>
                  </a:lnTo>
                  <a:lnTo>
                    <a:pt x="184" y="196"/>
                  </a:lnTo>
                  <a:lnTo>
                    <a:pt x="184" y="196"/>
                  </a:lnTo>
                  <a:lnTo>
                    <a:pt x="160" y="192"/>
                  </a:lnTo>
                  <a:lnTo>
                    <a:pt x="156" y="192"/>
                  </a:lnTo>
                  <a:lnTo>
                    <a:pt x="139" y="200"/>
                  </a:lnTo>
                  <a:lnTo>
                    <a:pt x="135" y="200"/>
                  </a:lnTo>
                  <a:lnTo>
                    <a:pt x="123" y="221"/>
                  </a:lnTo>
                  <a:lnTo>
                    <a:pt x="123" y="225"/>
                  </a:lnTo>
                  <a:lnTo>
                    <a:pt x="102" y="225"/>
                  </a:lnTo>
                  <a:lnTo>
                    <a:pt x="102" y="221"/>
                  </a:lnTo>
                  <a:lnTo>
                    <a:pt x="90" y="200"/>
                  </a:lnTo>
                  <a:lnTo>
                    <a:pt x="86" y="200"/>
                  </a:lnTo>
                  <a:lnTo>
                    <a:pt x="70" y="192"/>
                  </a:lnTo>
                  <a:lnTo>
                    <a:pt x="66" y="192"/>
                  </a:lnTo>
                  <a:lnTo>
                    <a:pt x="41" y="196"/>
                  </a:lnTo>
                  <a:lnTo>
                    <a:pt x="37" y="196"/>
                  </a:lnTo>
                  <a:lnTo>
                    <a:pt x="25" y="184"/>
                  </a:lnTo>
                  <a:lnTo>
                    <a:pt x="25" y="184"/>
                  </a:lnTo>
                  <a:lnTo>
                    <a:pt x="33" y="159"/>
                  </a:lnTo>
                  <a:lnTo>
                    <a:pt x="33" y="155"/>
                  </a:lnTo>
                  <a:lnTo>
                    <a:pt x="25" y="139"/>
                  </a:lnTo>
                  <a:lnTo>
                    <a:pt x="21" y="135"/>
                  </a:lnTo>
                  <a:lnTo>
                    <a:pt x="0" y="122"/>
                  </a:lnTo>
                  <a:lnTo>
                    <a:pt x="0" y="118"/>
                  </a:lnTo>
                  <a:lnTo>
                    <a:pt x="0" y="102"/>
                  </a:lnTo>
                  <a:lnTo>
                    <a:pt x="0" y="102"/>
                  </a:lnTo>
                  <a:lnTo>
                    <a:pt x="25" y="90"/>
                  </a:lnTo>
                  <a:lnTo>
                    <a:pt x="25" y="86"/>
                  </a:lnTo>
                  <a:lnTo>
                    <a:pt x="33" y="69"/>
                  </a:lnTo>
                  <a:lnTo>
                    <a:pt x="33" y="65"/>
                  </a:lnTo>
                  <a:lnTo>
                    <a:pt x="25" y="41"/>
                  </a:lnTo>
                  <a:lnTo>
                    <a:pt x="25" y="36"/>
                  </a:lnTo>
                  <a:lnTo>
                    <a:pt x="37" y="24"/>
                  </a:lnTo>
                  <a:lnTo>
                    <a:pt x="41" y="24"/>
                  </a:lnTo>
                  <a:lnTo>
                    <a:pt x="66" y="32"/>
                  </a:lnTo>
                  <a:lnTo>
                    <a:pt x="70" y="32"/>
                  </a:lnTo>
                  <a:lnTo>
                    <a:pt x="86" y="24"/>
                  </a:lnTo>
                  <a:lnTo>
                    <a:pt x="86" y="24"/>
                  </a:lnTo>
                  <a:lnTo>
                    <a:pt x="102" y="0"/>
                  </a:lnTo>
                  <a:lnTo>
                    <a:pt x="10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8" name="Freeform 806"/>
            <p:cNvSpPr>
              <a:spLocks noEditPoints="1"/>
            </p:cNvSpPr>
            <p:nvPr/>
          </p:nvSpPr>
          <p:spPr bwMode="auto">
            <a:xfrm>
              <a:off x="-1268095" y="3758477"/>
              <a:ext cx="422275" cy="42862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9" name="Group 148"/>
          <p:cNvGrpSpPr/>
          <p:nvPr/>
        </p:nvGrpSpPr>
        <p:grpSpPr>
          <a:xfrm>
            <a:off x="2888641" y="3593936"/>
            <a:ext cx="375385" cy="387899"/>
            <a:chOff x="-1286351" y="2848312"/>
            <a:chExt cx="571500" cy="590550"/>
          </a:xfrm>
        </p:grpSpPr>
        <p:sp>
          <p:nvSpPr>
            <p:cNvPr id="150" name="Freeform 1484"/>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1" name="Freeform 1485"/>
            <p:cNvSpPr>
              <a:spLocks/>
            </p:cNvSpPr>
            <p:nvPr/>
          </p:nvSpPr>
          <p:spPr bwMode="auto">
            <a:xfrm>
              <a:off x="-870426" y="3289637"/>
              <a:ext cx="155575" cy="149225"/>
            </a:xfrm>
            <a:custGeom>
              <a:avLst/>
              <a:gdLst>
                <a:gd name="T0" fmla="*/ 49 w 98"/>
                <a:gd name="T1" fmla="*/ 0 h 94"/>
                <a:gd name="T2" fmla="*/ 66 w 98"/>
                <a:gd name="T3" fmla="*/ 0 h 94"/>
                <a:gd name="T4" fmla="*/ 78 w 98"/>
                <a:gd name="T5" fmla="*/ 8 h 94"/>
                <a:gd name="T6" fmla="*/ 86 w 98"/>
                <a:gd name="T7" fmla="*/ 17 h 94"/>
                <a:gd name="T8" fmla="*/ 94 w 98"/>
                <a:gd name="T9" fmla="*/ 33 h 94"/>
                <a:gd name="T10" fmla="*/ 98 w 98"/>
                <a:gd name="T11" fmla="*/ 49 h 94"/>
                <a:gd name="T12" fmla="*/ 94 w 98"/>
                <a:gd name="T13" fmla="*/ 62 h 94"/>
                <a:gd name="T14" fmla="*/ 86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86" y="17"/>
                  </a:lnTo>
                  <a:lnTo>
                    <a:pt x="94" y="33"/>
                  </a:lnTo>
                  <a:lnTo>
                    <a:pt x="98" y="49"/>
                  </a:lnTo>
                  <a:lnTo>
                    <a:pt x="94" y="62"/>
                  </a:lnTo>
                  <a:lnTo>
                    <a:pt x="86"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2" name="Freeform 1486"/>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3" name="Freeform 1487"/>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4" name="Freeform 1488"/>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5" name="Freeform 1489"/>
            <p:cNvSpPr>
              <a:spLocks/>
            </p:cNvSpPr>
            <p:nvPr/>
          </p:nvSpPr>
          <p:spPr bwMode="auto">
            <a:xfrm>
              <a:off x="-1110139" y="3173749"/>
              <a:ext cx="227013" cy="155575"/>
            </a:xfrm>
            <a:custGeom>
              <a:avLst/>
              <a:gdLst>
                <a:gd name="T0" fmla="*/ 12 w 143"/>
                <a:gd name="T1" fmla="*/ 0 h 98"/>
                <a:gd name="T2" fmla="*/ 16 w 143"/>
                <a:gd name="T3" fmla="*/ 0 h 98"/>
                <a:gd name="T4" fmla="*/ 143 w 143"/>
                <a:gd name="T5" fmla="*/ 65 h 98"/>
                <a:gd name="T6" fmla="*/ 143 w 143"/>
                <a:gd name="T7" fmla="*/ 69 h 98"/>
                <a:gd name="T8" fmla="*/ 143 w 143"/>
                <a:gd name="T9" fmla="*/ 69 h 98"/>
                <a:gd name="T10" fmla="*/ 135 w 143"/>
                <a:gd name="T11" fmla="*/ 81 h 98"/>
                <a:gd name="T12" fmla="*/ 131 w 143"/>
                <a:gd name="T13" fmla="*/ 94 h 98"/>
                <a:gd name="T14" fmla="*/ 126 w 143"/>
                <a:gd name="T15" fmla="*/ 98 h 98"/>
                <a:gd name="T16" fmla="*/ 126 w 143"/>
                <a:gd name="T17" fmla="*/ 98 h 98"/>
                <a:gd name="T18" fmla="*/ 0 w 143"/>
                <a:gd name="T19" fmla="*/ 28 h 98"/>
                <a:gd name="T20" fmla="*/ 0 w 143"/>
                <a:gd name="T21" fmla="*/ 28 h 98"/>
                <a:gd name="T22" fmla="*/ 0 w 143"/>
                <a:gd name="T23" fmla="*/ 24 h 98"/>
                <a:gd name="T24" fmla="*/ 8 w 143"/>
                <a:gd name="T25" fmla="*/ 12 h 98"/>
                <a:gd name="T26" fmla="*/ 12 w 143"/>
                <a:gd name="T27" fmla="*/ 0 h 98"/>
                <a:gd name="T28" fmla="*/ 12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 y="0"/>
                  </a:moveTo>
                  <a:lnTo>
                    <a:pt x="16" y="0"/>
                  </a:lnTo>
                  <a:lnTo>
                    <a:pt x="143" y="65"/>
                  </a:lnTo>
                  <a:lnTo>
                    <a:pt x="143" y="69"/>
                  </a:lnTo>
                  <a:lnTo>
                    <a:pt x="143" y="69"/>
                  </a:lnTo>
                  <a:lnTo>
                    <a:pt x="135" y="81"/>
                  </a:lnTo>
                  <a:lnTo>
                    <a:pt x="131" y="94"/>
                  </a:lnTo>
                  <a:lnTo>
                    <a:pt x="126" y="98"/>
                  </a:lnTo>
                  <a:lnTo>
                    <a:pt x="126" y="98"/>
                  </a:lnTo>
                  <a:lnTo>
                    <a:pt x="0" y="28"/>
                  </a:lnTo>
                  <a:lnTo>
                    <a:pt x="0" y="28"/>
                  </a:lnTo>
                  <a:lnTo>
                    <a:pt x="0" y="24"/>
                  </a:lnTo>
                  <a:lnTo>
                    <a:pt x="8" y="12"/>
                  </a:lnTo>
                  <a:lnTo>
                    <a:pt x="12" y="0"/>
                  </a:lnTo>
                  <a:lnTo>
                    <a:pt x="1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6" name="Freeform 1490"/>
            <p:cNvSpPr>
              <a:spLocks/>
            </p:cNvSpPr>
            <p:nvPr/>
          </p:nvSpPr>
          <p:spPr bwMode="auto">
            <a:xfrm>
              <a:off x="-1110139" y="2965787"/>
              <a:ext cx="227013" cy="155575"/>
            </a:xfrm>
            <a:custGeom>
              <a:avLst/>
              <a:gdLst>
                <a:gd name="T0" fmla="*/ 126 w 143"/>
                <a:gd name="T1" fmla="*/ 0 h 98"/>
                <a:gd name="T2" fmla="*/ 131 w 143"/>
                <a:gd name="T3" fmla="*/ 0 h 98"/>
                <a:gd name="T4" fmla="*/ 135 w 143"/>
                <a:gd name="T5" fmla="*/ 12 h 98"/>
                <a:gd name="T6" fmla="*/ 143 w 143"/>
                <a:gd name="T7" fmla="*/ 24 h 98"/>
                <a:gd name="T8" fmla="*/ 143 w 143"/>
                <a:gd name="T9" fmla="*/ 28 h 98"/>
                <a:gd name="T10" fmla="*/ 143 w 143"/>
                <a:gd name="T11" fmla="*/ 28 h 98"/>
                <a:gd name="T12" fmla="*/ 16 w 143"/>
                <a:gd name="T13" fmla="*/ 98 h 98"/>
                <a:gd name="T14" fmla="*/ 12 w 143"/>
                <a:gd name="T15" fmla="*/ 98 h 98"/>
                <a:gd name="T16" fmla="*/ 12 w 143"/>
                <a:gd name="T17" fmla="*/ 98 h 98"/>
                <a:gd name="T18" fmla="*/ 8 w 143"/>
                <a:gd name="T19" fmla="*/ 81 h 98"/>
                <a:gd name="T20" fmla="*/ 0 w 143"/>
                <a:gd name="T21" fmla="*/ 69 h 98"/>
                <a:gd name="T22" fmla="*/ 0 w 143"/>
                <a:gd name="T23" fmla="*/ 69 h 98"/>
                <a:gd name="T24" fmla="*/ 0 w 143"/>
                <a:gd name="T25" fmla="*/ 65 h 98"/>
                <a:gd name="T26" fmla="*/ 126 w 143"/>
                <a:gd name="T27" fmla="*/ 0 h 98"/>
                <a:gd name="T28" fmla="*/ 126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6" y="0"/>
                  </a:moveTo>
                  <a:lnTo>
                    <a:pt x="131" y="0"/>
                  </a:lnTo>
                  <a:lnTo>
                    <a:pt x="135" y="12"/>
                  </a:lnTo>
                  <a:lnTo>
                    <a:pt x="143" y="24"/>
                  </a:lnTo>
                  <a:lnTo>
                    <a:pt x="143" y="28"/>
                  </a:lnTo>
                  <a:lnTo>
                    <a:pt x="143" y="28"/>
                  </a:lnTo>
                  <a:lnTo>
                    <a:pt x="16" y="98"/>
                  </a:lnTo>
                  <a:lnTo>
                    <a:pt x="12" y="98"/>
                  </a:lnTo>
                  <a:lnTo>
                    <a:pt x="12" y="98"/>
                  </a:lnTo>
                  <a:lnTo>
                    <a:pt x="8" y="81"/>
                  </a:lnTo>
                  <a:lnTo>
                    <a:pt x="0" y="69"/>
                  </a:lnTo>
                  <a:lnTo>
                    <a:pt x="0" y="69"/>
                  </a:lnTo>
                  <a:lnTo>
                    <a:pt x="0" y="65"/>
                  </a:lnTo>
                  <a:lnTo>
                    <a:pt x="126" y="0"/>
                  </a:lnTo>
                  <a:lnTo>
                    <a:pt x="12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57" name="Group 156"/>
          <p:cNvGrpSpPr/>
          <p:nvPr/>
        </p:nvGrpSpPr>
        <p:grpSpPr>
          <a:xfrm>
            <a:off x="9906864" y="1220075"/>
            <a:ext cx="392069" cy="430652"/>
            <a:chOff x="-529737" y="2570340"/>
            <a:chExt cx="323510" cy="355346"/>
          </a:xfrm>
        </p:grpSpPr>
        <p:grpSp>
          <p:nvGrpSpPr>
            <p:cNvPr id="158" name="Group 157"/>
            <p:cNvGrpSpPr/>
            <p:nvPr/>
          </p:nvGrpSpPr>
          <p:grpSpPr>
            <a:xfrm>
              <a:off x="-426919" y="2632499"/>
              <a:ext cx="117876" cy="172510"/>
              <a:chOff x="3318669" y="4056442"/>
              <a:chExt cx="434975" cy="636587"/>
            </a:xfrm>
          </p:grpSpPr>
          <p:sp>
            <p:nvSpPr>
              <p:cNvPr id="160" name="Freeform 830"/>
              <p:cNvSpPr>
                <a:spLocks noEditPoints="1"/>
              </p:cNvSpPr>
              <p:nvPr/>
            </p:nvSpPr>
            <p:spPr bwMode="auto">
              <a:xfrm>
                <a:off x="3318669" y="4388229"/>
                <a:ext cx="434975" cy="304800"/>
              </a:xfrm>
              <a:custGeom>
                <a:avLst/>
                <a:gdLst>
                  <a:gd name="T0" fmla="*/ 139 w 274"/>
                  <a:gd name="T1" fmla="*/ 49 h 192"/>
                  <a:gd name="T2" fmla="*/ 127 w 274"/>
                  <a:gd name="T3" fmla="*/ 49 h 192"/>
                  <a:gd name="T4" fmla="*/ 119 w 274"/>
                  <a:gd name="T5" fmla="*/ 57 h 192"/>
                  <a:gd name="T6" fmla="*/ 115 w 274"/>
                  <a:gd name="T7" fmla="*/ 65 h 192"/>
                  <a:gd name="T8" fmla="*/ 110 w 274"/>
                  <a:gd name="T9" fmla="*/ 74 h 192"/>
                  <a:gd name="T10" fmla="*/ 115 w 274"/>
                  <a:gd name="T11" fmla="*/ 86 h 192"/>
                  <a:gd name="T12" fmla="*/ 119 w 274"/>
                  <a:gd name="T13" fmla="*/ 98 h 192"/>
                  <a:gd name="T14" fmla="*/ 123 w 274"/>
                  <a:gd name="T15" fmla="*/ 98 h 192"/>
                  <a:gd name="T16" fmla="*/ 123 w 274"/>
                  <a:gd name="T17" fmla="*/ 143 h 192"/>
                  <a:gd name="T18" fmla="*/ 123 w 274"/>
                  <a:gd name="T19" fmla="*/ 143 h 192"/>
                  <a:gd name="T20" fmla="*/ 123 w 274"/>
                  <a:gd name="T21" fmla="*/ 147 h 192"/>
                  <a:gd name="T22" fmla="*/ 151 w 274"/>
                  <a:gd name="T23" fmla="*/ 147 h 192"/>
                  <a:gd name="T24" fmla="*/ 151 w 274"/>
                  <a:gd name="T25" fmla="*/ 143 h 192"/>
                  <a:gd name="T26" fmla="*/ 155 w 274"/>
                  <a:gd name="T27" fmla="*/ 143 h 192"/>
                  <a:gd name="T28" fmla="*/ 155 w 274"/>
                  <a:gd name="T29" fmla="*/ 98 h 192"/>
                  <a:gd name="T30" fmla="*/ 155 w 274"/>
                  <a:gd name="T31" fmla="*/ 98 h 192"/>
                  <a:gd name="T32" fmla="*/ 164 w 274"/>
                  <a:gd name="T33" fmla="*/ 86 h 192"/>
                  <a:gd name="T34" fmla="*/ 164 w 274"/>
                  <a:gd name="T35" fmla="*/ 74 h 192"/>
                  <a:gd name="T36" fmla="*/ 164 w 274"/>
                  <a:gd name="T37" fmla="*/ 65 h 192"/>
                  <a:gd name="T38" fmla="*/ 155 w 274"/>
                  <a:gd name="T39" fmla="*/ 57 h 192"/>
                  <a:gd name="T40" fmla="*/ 147 w 274"/>
                  <a:gd name="T41" fmla="*/ 49 h 192"/>
                  <a:gd name="T42" fmla="*/ 139 w 274"/>
                  <a:gd name="T43" fmla="*/ 49 h 192"/>
                  <a:gd name="T44" fmla="*/ 4 w 274"/>
                  <a:gd name="T45" fmla="*/ 0 h 192"/>
                  <a:gd name="T46" fmla="*/ 270 w 274"/>
                  <a:gd name="T47" fmla="*/ 0 h 192"/>
                  <a:gd name="T48" fmla="*/ 274 w 274"/>
                  <a:gd name="T49" fmla="*/ 0 h 192"/>
                  <a:gd name="T50" fmla="*/ 274 w 274"/>
                  <a:gd name="T51" fmla="*/ 4 h 192"/>
                  <a:gd name="T52" fmla="*/ 274 w 274"/>
                  <a:gd name="T53" fmla="*/ 188 h 192"/>
                  <a:gd name="T54" fmla="*/ 274 w 274"/>
                  <a:gd name="T55" fmla="*/ 192 h 192"/>
                  <a:gd name="T56" fmla="*/ 270 w 274"/>
                  <a:gd name="T57" fmla="*/ 192 h 192"/>
                  <a:gd name="T58" fmla="*/ 8 w 274"/>
                  <a:gd name="T59" fmla="*/ 192 h 192"/>
                  <a:gd name="T60" fmla="*/ 4 w 274"/>
                  <a:gd name="T61" fmla="*/ 192 h 192"/>
                  <a:gd name="T62" fmla="*/ 0 w 274"/>
                  <a:gd name="T63" fmla="*/ 188 h 192"/>
                  <a:gd name="T64" fmla="*/ 0 w 274"/>
                  <a:gd name="T65" fmla="*/ 4 h 192"/>
                  <a:gd name="T66" fmla="*/ 4 w 274"/>
                  <a:gd name="T67" fmla="*/ 0 h 192"/>
                  <a:gd name="T68" fmla="*/ 4 w 274"/>
                  <a:gd name="T6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4" h="192">
                    <a:moveTo>
                      <a:pt x="139" y="49"/>
                    </a:moveTo>
                    <a:lnTo>
                      <a:pt x="127" y="49"/>
                    </a:lnTo>
                    <a:lnTo>
                      <a:pt x="119" y="57"/>
                    </a:lnTo>
                    <a:lnTo>
                      <a:pt x="115" y="65"/>
                    </a:lnTo>
                    <a:lnTo>
                      <a:pt x="110" y="74"/>
                    </a:lnTo>
                    <a:lnTo>
                      <a:pt x="115" y="86"/>
                    </a:lnTo>
                    <a:lnTo>
                      <a:pt x="119" y="98"/>
                    </a:lnTo>
                    <a:lnTo>
                      <a:pt x="123" y="98"/>
                    </a:lnTo>
                    <a:lnTo>
                      <a:pt x="123" y="143"/>
                    </a:lnTo>
                    <a:lnTo>
                      <a:pt x="123" y="143"/>
                    </a:lnTo>
                    <a:lnTo>
                      <a:pt x="123" y="147"/>
                    </a:lnTo>
                    <a:lnTo>
                      <a:pt x="151" y="147"/>
                    </a:lnTo>
                    <a:lnTo>
                      <a:pt x="151" y="143"/>
                    </a:lnTo>
                    <a:lnTo>
                      <a:pt x="155" y="143"/>
                    </a:lnTo>
                    <a:lnTo>
                      <a:pt x="155" y="98"/>
                    </a:lnTo>
                    <a:lnTo>
                      <a:pt x="155" y="98"/>
                    </a:lnTo>
                    <a:lnTo>
                      <a:pt x="164" y="86"/>
                    </a:lnTo>
                    <a:lnTo>
                      <a:pt x="164" y="74"/>
                    </a:lnTo>
                    <a:lnTo>
                      <a:pt x="164" y="65"/>
                    </a:lnTo>
                    <a:lnTo>
                      <a:pt x="155" y="57"/>
                    </a:lnTo>
                    <a:lnTo>
                      <a:pt x="147" y="49"/>
                    </a:lnTo>
                    <a:lnTo>
                      <a:pt x="139" y="49"/>
                    </a:lnTo>
                    <a:close/>
                    <a:moveTo>
                      <a:pt x="4" y="0"/>
                    </a:moveTo>
                    <a:lnTo>
                      <a:pt x="270" y="0"/>
                    </a:lnTo>
                    <a:lnTo>
                      <a:pt x="274" y="0"/>
                    </a:lnTo>
                    <a:lnTo>
                      <a:pt x="274" y="4"/>
                    </a:lnTo>
                    <a:lnTo>
                      <a:pt x="274" y="188"/>
                    </a:lnTo>
                    <a:lnTo>
                      <a:pt x="274" y="192"/>
                    </a:lnTo>
                    <a:lnTo>
                      <a:pt x="270" y="192"/>
                    </a:lnTo>
                    <a:lnTo>
                      <a:pt x="8" y="192"/>
                    </a:lnTo>
                    <a:lnTo>
                      <a:pt x="4" y="192"/>
                    </a:lnTo>
                    <a:lnTo>
                      <a:pt x="0" y="188"/>
                    </a:lnTo>
                    <a:lnTo>
                      <a:pt x="0" y="4"/>
                    </a:lnTo>
                    <a:lnTo>
                      <a:pt x="4" y="0"/>
                    </a:lnTo>
                    <a:lnTo>
                      <a:pt x="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1" name="Freeform 831"/>
              <p:cNvSpPr>
                <a:spLocks/>
              </p:cNvSpPr>
              <p:nvPr/>
            </p:nvSpPr>
            <p:spPr bwMode="auto">
              <a:xfrm>
                <a:off x="3363912" y="4056442"/>
                <a:ext cx="344488" cy="285750"/>
              </a:xfrm>
              <a:custGeom>
                <a:avLst/>
                <a:gdLst>
                  <a:gd name="T0" fmla="*/ 110 w 217"/>
                  <a:gd name="T1" fmla="*/ 0 h 180"/>
                  <a:gd name="T2" fmla="*/ 151 w 217"/>
                  <a:gd name="T3" fmla="*/ 8 h 180"/>
                  <a:gd name="T4" fmla="*/ 184 w 217"/>
                  <a:gd name="T5" fmla="*/ 33 h 180"/>
                  <a:gd name="T6" fmla="*/ 208 w 217"/>
                  <a:gd name="T7" fmla="*/ 66 h 180"/>
                  <a:gd name="T8" fmla="*/ 217 w 217"/>
                  <a:gd name="T9" fmla="*/ 111 h 180"/>
                  <a:gd name="T10" fmla="*/ 217 w 217"/>
                  <a:gd name="T11" fmla="*/ 180 h 180"/>
                  <a:gd name="T12" fmla="*/ 217 w 217"/>
                  <a:gd name="T13" fmla="*/ 180 h 180"/>
                  <a:gd name="T14" fmla="*/ 167 w 217"/>
                  <a:gd name="T15" fmla="*/ 180 h 180"/>
                  <a:gd name="T16" fmla="*/ 167 w 217"/>
                  <a:gd name="T17" fmla="*/ 180 h 180"/>
                  <a:gd name="T18" fmla="*/ 167 w 217"/>
                  <a:gd name="T19" fmla="*/ 106 h 180"/>
                  <a:gd name="T20" fmla="*/ 163 w 217"/>
                  <a:gd name="T21" fmla="*/ 90 h 180"/>
                  <a:gd name="T22" fmla="*/ 155 w 217"/>
                  <a:gd name="T23" fmla="*/ 74 h 180"/>
                  <a:gd name="T24" fmla="*/ 143 w 217"/>
                  <a:gd name="T25" fmla="*/ 61 h 180"/>
                  <a:gd name="T26" fmla="*/ 126 w 217"/>
                  <a:gd name="T27" fmla="*/ 53 h 180"/>
                  <a:gd name="T28" fmla="*/ 110 w 217"/>
                  <a:gd name="T29" fmla="*/ 53 h 180"/>
                  <a:gd name="T30" fmla="*/ 90 w 217"/>
                  <a:gd name="T31" fmla="*/ 53 h 180"/>
                  <a:gd name="T32" fmla="*/ 77 w 217"/>
                  <a:gd name="T33" fmla="*/ 61 h 180"/>
                  <a:gd name="T34" fmla="*/ 65 w 217"/>
                  <a:gd name="T35" fmla="*/ 74 h 180"/>
                  <a:gd name="T36" fmla="*/ 57 w 217"/>
                  <a:gd name="T37" fmla="*/ 90 h 180"/>
                  <a:gd name="T38" fmla="*/ 53 w 217"/>
                  <a:gd name="T39" fmla="*/ 111 h 180"/>
                  <a:gd name="T40" fmla="*/ 53 w 217"/>
                  <a:gd name="T41" fmla="*/ 180 h 180"/>
                  <a:gd name="T42" fmla="*/ 49 w 217"/>
                  <a:gd name="T43" fmla="*/ 180 h 180"/>
                  <a:gd name="T44" fmla="*/ 4 w 217"/>
                  <a:gd name="T45" fmla="*/ 180 h 180"/>
                  <a:gd name="T46" fmla="*/ 0 w 217"/>
                  <a:gd name="T47" fmla="*/ 180 h 180"/>
                  <a:gd name="T48" fmla="*/ 0 w 217"/>
                  <a:gd name="T49" fmla="*/ 106 h 180"/>
                  <a:gd name="T50" fmla="*/ 8 w 217"/>
                  <a:gd name="T51" fmla="*/ 66 h 180"/>
                  <a:gd name="T52" fmla="*/ 32 w 217"/>
                  <a:gd name="T53" fmla="*/ 33 h 180"/>
                  <a:gd name="T54" fmla="*/ 69 w 217"/>
                  <a:gd name="T55" fmla="*/ 8 h 180"/>
                  <a:gd name="T56" fmla="*/ 110 w 217"/>
                  <a:gd name="T5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7" h="180">
                    <a:moveTo>
                      <a:pt x="110" y="0"/>
                    </a:moveTo>
                    <a:lnTo>
                      <a:pt x="151" y="8"/>
                    </a:lnTo>
                    <a:lnTo>
                      <a:pt x="184" y="33"/>
                    </a:lnTo>
                    <a:lnTo>
                      <a:pt x="208" y="66"/>
                    </a:lnTo>
                    <a:lnTo>
                      <a:pt x="217" y="111"/>
                    </a:lnTo>
                    <a:lnTo>
                      <a:pt x="217" y="180"/>
                    </a:lnTo>
                    <a:lnTo>
                      <a:pt x="217" y="180"/>
                    </a:lnTo>
                    <a:lnTo>
                      <a:pt x="167" y="180"/>
                    </a:lnTo>
                    <a:lnTo>
                      <a:pt x="167" y="180"/>
                    </a:lnTo>
                    <a:lnTo>
                      <a:pt x="167" y="106"/>
                    </a:lnTo>
                    <a:lnTo>
                      <a:pt x="163" y="90"/>
                    </a:lnTo>
                    <a:lnTo>
                      <a:pt x="155" y="74"/>
                    </a:lnTo>
                    <a:lnTo>
                      <a:pt x="143" y="61"/>
                    </a:lnTo>
                    <a:lnTo>
                      <a:pt x="126" y="53"/>
                    </a:lnTo>
                    <a:lnTo>
                      <a:pt x="110" y="53"/>
                    </a:lnTo>
                    <a:lnTo>
                      <a:pt x="90" y="53"/>
                    </a:lnTo>
                    <a:lnTo>
                      <a:pt x="77" y="61"/>
                    </a:lnTo>
                    <a:lnTo>
                      <a:pt x="65" y="74"/>
                    </a:lnTo>
                    <a:lnTo>
                      <a:pt x="57" y="90"/>
                    </a:lnTo>
                    <a:lnTo>
                      <a:pt x="53" y="111"/>
                    </a:lnTo>
                    <a:lnTo>
                      <a:pt x="53" y="180"/>
                    </a:lnTo>
                    <a:lnTo>
                      <a:pt x="49" y="180"/>
                    </a:lnTo>
                    <a:lnTo>
                      <a:pt x="4" y="180"/>
                    </a:lnTo>
                    <a:lnTo>
                      <a:pt x="0" y="180"/>
                    </a:lnTo>
                    <a:lnTo>
                      <a:pt x="0" y="106"/>
                    </a:lnTo>
                    <a:lnTo>
                      <a:pt x="8" y="66"/>
                    </a:lnTo>
                    <a:lnTo>
                      <a:pt x="32" y="33"/>
                    </a:lnTo>
                    <a:lnTo>
                      <a:pt x="69" y="8"/>
                    </a:lnTo>
                    <a:lnTo>
                      <a:pt x="11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59" name="Freeform 1494"/>
            <p:cNvSpPr>
              <a:spLocks noEditPoints="1"/>
            </p:cNvSpPr>
            <p:nvPr/>
          </p:nvSpPr>
          <p:spPr bwMode="auto">
            <a:xfrm>
              <a:off x="-529737" y="2570340"/>
              <a:ext cx="323510" cy="355346"/>
            </a:xfrm>
            <a:custGeom>
              <a:avLst/>
              <a:gdLst>
                <a:gd name="T0" fmla="*/ 188 w 376"/>
                <a:gd name="T1" fmla="*/ 24 h 413"/>
                <a:gd name="T2" fmla="*/ 28 w 376"/>
                <a:gd name="T3" fmla="*/ 65 h 413"/>
                <a:gd name="T4" fmla="*/ 24 w 376"/>
                <a:gd name="T5" fmla="*/ 65 h 413"/>
                <a:gd name="T6" fmla="*/ 24 w 376"/>
                <a:gd name="T7" fmla="*/ 225 h 413"/>
                <a:gd name="T8" fmla="*/ 28 w 376"/>
                <a:gd name="T9" fmla="*/ 245 h 413"/>
                <a:gd name="T10" fmla="*/ 36 w 376"/>
                <a:gd name="T11" fmla="*/ 266 h 413"/>
                <a:gd name="T12" fmla="*/ 69 w 376"/>
                <a:gd name="T13" fmla="*/ 311 h 413"/>
                <a:gd name="T14" fmla="*/ 110 w 376"/>
                <a:gd name="T15" fmla="*/ 344 h 413"/>
                <a:gd name="T16" fmla="*/ 151 w 376"/>
                <a:gd name="T17" fmla="*/ 368 h 413"/>
                <a:gd name="T18" fmla="*/ 188 w 376"/>
                <a:gd name="T19" fmla="*/ 385 h 413"/>
                <a:gd name="T20" fmla="*/ 188 w 376"/>
                <a:gd name="T21" fmla="*/ 385 h 413"/>
                <a:gd name="T22" fmla="*/ 229 w 376"/>
                <a:gd name="T23" fmla="*/ 368 h 413"/>
                <a:gd name="T24" fmla="*/ 270 w 376"/>
                <a:gd name="T25" fmla="*/ 344 h 413"/>
                <a:gd name="T26" fmla="*/ 307 w 376"/>
                <a:gd name="T27" fmla="*/ 311 h 413"/>
                <a:gd name="T28" fmla="*/ 339 w 376"/>
                <a:gd name="T29" fmla="*/ 266 h 413"/>
                <a:gd name="T30" fmla="*/ 348 w 376"/>
                <a:gd name="T31" fmla="*/ 254 h 413"/>
                <a:gd name="T32" fmla="*/ 352 w 376"/>
                <a:gd name="T33" fmla="*/ 241 h 413"/>
                <a:gd name="T34" fmla="*/ 352 w 376"/>
                <a:gd name="T35" fmla="*/ 225 h 413"/>
                <a:gd name="T36" fmla="*/ 352 w 376"/>
                <a:gd name="T37" fmla="*/ 65 h 413"/>
                <a:gd name="T38" fmla="*/ 352 w 376"/>
                <a:gd name="T39" fmla="*/ 65 h 413"/>
                <a:gd name="T40" fmla="*/ 188 w 376"/>
                <a:gd name="T41" fmla="*/ 24 h 413"/>
                <a:gd name="T42" fmla="*/ 188 w 376"/>
                <a:gd name="T43" fmla="*/ 24 h 413"/>
                <a:gd name="T44" fmla="*/ 188 w 376"/>
                <a:gd name="T45" fmla="*/ 0 h 413"/>
                <a:gd name="T46" fmla="*/ 188 w 376"/>
                <a:gd name="T47" fmla="*/ 0 h 413"/>
                <a:gd name="T48" fmla="*/ 376 w 376"/>
                <a:gd name="T49" fmla="*/ 45 h 413"/>
                <a:gd name="T50" fmla="*/ 376 w 376"/>
                <a:gd name="T51" fmla="*/ 49 h 413"/>
                <a:gd name="T52" fmla="*/ 376 w 376"/>
                <a:gd name="T53" fmla="*/ 225 h 413"/>
                <a:gd name="T54" fmla="*/ 376 w 376"/>
                <a:gd name="T55" fmla="*/ 245 h 413"/>
                <a:gd name="T56" fmla="*/ 372 w 376"/>
                <a:gd name="T57" fmla="*/ 262 h 413"/>
                <a:gd name="T58" fmla="*/ 364 w 376"/>
                <a:gd name="T59" fmla="*/ 278 h 413"/>
                <a:gd name="T60" fmla="*/ 343 w 376"/>
                <a:gd name="T61" fmla="*/ 311 h 413"/>
                <a:gd name="T62" fmla="*/ 307 w 376"/>
                <a:gd name="T63" fmla="*/ 344 h 413"/>
                <a:gd name="T64" fmla="*/ 262 w 376"/>
                <a:gd name="T65" fmla="*/ 380 h 413"/>
                <a:gd name="T66" fmla="*/ 192 w 376"/>
                <a:gd name="T67" fmla="*/ 413 h 413"/>
                <a:gd name="T68" fmla="*/ 188 w 376"/>
                <a:gd name="T69" fmla="*/ 413 h 413"/>
                <a:gd name="T70" fmla="*/ 188 w 376"/>
                <a:gd name="T71" fmla="*/ 413 h 413"/>
                <a:gd name="T72" fmla="*/ 184 w 376"/>
                <a:gd name="T73" fmla="*/ 413 h 413"/>
                <a:gd name="T74" fmla="*/ 118 w 376"/>
                <a:gd name="T75" fmla="*/ 380 h 413"/>
                <a:gd name="T76" fmla="*/ 69 w 376"/>
                <a:gd name="T77" fmla="*/ 344 h 413"/>
                <a:gd name="T78" fmla="*/ 36 w 376"/>
                <a:gd name="T79" fmla="*/ 311 h 413"/>
                <a:gd name="T80" fmla="*/ 16 w 376"/>
                <a:gd name="T81" fmla="*/ 278 h 413"/>
                <a:gd name="T82" fmla="*/ 8 w 376"/>
                <a:gd name="T83" fmla="*/ 262 h 413"/>
                <a:gd name="T84" fmla="*/ 0 w 376"/>
                <a:gd name="T85" fmla="*/ 245 h 413"/>
                <a:gd name="T86" fmla="*/ 0 w 376"/>
                <a:gd name="T87" fmla="*/ 225 h 413"/>
                <a:gd name="T88" fmla="*/ 0 w 376"/>
                <a:gd name="T89" fmla="*/ 49 h 413"/>
                <a:gd name="T90" fmla="*/ 4 w 376"/>
                <a:gd name="T91" fmla="*/ 45 h 413"/>
                <a:gd name="T92" fmla="*/ 188 w 376"/>
                <a:gd name="T9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6" h="413">
                  <a:moveTo>
                    <a:pt x="188" y="24"/>
                  </a:moveTo>
                  <a:lnTo>
                    <a:pt x="28" y="65"/>
                  </a:lnTo>
                  <a:lnTo>
                    <a:pt x="24" y="65"/>
                  </a:lnTo>
                  <a:lnTo>
                    <a:pt x="24" y="225"/>
                  </a:lnTo>
                  <a:lnTo>
                    <a:pt x="28" y="245"/>
                  </a:lnTo>
                  <a:lnTo>
                    <a:pt x="36" y="266"/>
                  </a:lnTo>
                  <a:lnTo>
                    <a:pt x="69" y="311"/>
                  </a:lnTo>
                  <a:lnTo>
                    <a:pt x="110" y="344"/>
                  </a:lnTo>
                  <a:lnTo>
                    <a:pt x="151" y="368"/>
                  </a:lnTo>
                  <a:lnTo>
                    <a:pt x="188" y="385"/>
                  </a:lnTo>
                  <a:lnTo>
                    <a:pt x="188" y="385"/>
                  </a:lnTo>
                  <a:lnTo>
                    <a:pt x="229" y="368"/>
                  </a:lnTo>
                  <a:lnTo>
                    <a:pt x="270" y="344"/>
                  </a:lnTo>
                  <a:lnTo>
                    <a:pt x="307" y="311"/>
                  </a:lnTo>
                  <a:lnTo>
                    <a:pt x="339" y="266"/>
                  </a:lnTo>
                  <a:lnTo>
                    <a:pt x="348" y="254"/>
                  </a:lnTo>
                  <a:lnTo>
                    <a:pt x="352" y="241"/>
                  </a:lnTo>
                  <a:lnTo>
                    <a:pt x="352" y="225"/>
                  </a:lnTo>
                  <a:lnTo>
                    <a:pt x="352" y="65"/>
                  </a:lnTo>
                  <a:lnTo>
                    <a:pt x="352" y="65"/>
                  </a:lnTo>
                  <a:lnTo>
                    <a:pt x="188" y="24"/>
                  </a:lnTo>
                  <a:lnTo>
                    <a:pt x="188" y="24"/>
                  </a:lnTo>
                  <a:close/>
                  <a:moveTo>
                    <a:pt x="188" y="0"/>
                  </a:moveTo>
                  <a:lnTo>
                    <a:pt x="188" y="0"/>
                  </a:lnTo>
                  <a:lnTo>
                    <a:pt x="376" y="45"/>
                  </a:lnTo>
                  <a:lnTo>
                    <a:pt x="376" y="49"/>
                  </a:lnTo>
                  <a:lnTo>
                    <a:pt x="376" y="225"/>
                  </a:lnTo>
                  <a:lnTo>
                    <a:pt x="376" y="245"/>
                  </a:lnTo>
                  <a:lnTo>
                    <a:pt x="372" y="262"/>
                  </a:lnTo>
                  <a:lnTo>
                    <a:pt x="364" y="278"/>
                  </a:lnTo>
                  <a:lnTo>
                    <a:pt x="343" y="311"/>
                  </a:lnTo>
                  <a:lnTo>
                    <a:pt x="307" y="344"/>
                  </a:lnTo>
                  <a:lnTo>
                    <a:pt x="262" y="380"/>
                  </a:lnTo>
                  <a:lnTo>
                    <a:pt x="192" y="413"/>
                  </a:lnTo>
                  <a:lnTo>
                    <a:pt x="188" y="413"/>
                  </a:lnTo>
                  <a:lnTo>
                    <a:pt x="188" y="413"/>
                  </a:lnTo>
                  <a:lnTo>
                    <a:pt x="184" y="413"/>
                  </a:lnTo>
                  <a:lnTo>
                    <a:pt x="118" y="380"/>
                  </a:lnTo>
                  <a:lnTo>
                    <a:pt x="69" y="344"/>
                  </a:lnTo>
                  <a:lnTo>
                    <a:pt x="36" y="311"/>
                  </a:lnTo>
                  <a:lnTo>
                    <a:pt x="16" y="278"/>
                  </a:lnTo>
                  <a:lnTo>
                    <a:pt x="8" y="262"/>
                  </a:lnTo>
                  <a:lnTo>
                    <a:pt x="0" y="245"/>
                  </a:lnTo>
                  <a:lnTo>
                    <a:pt x="0" y="225"/>
                  </a:lnTo>
                  <a:lnTo>
                    <a:pt x="0" y="49"/>
                  </a:lnTo>
                  <a:lnTo>
                    <a:pt x="4" y="45"/>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2" name="Group 161"/>
          <p:cNvGrpSpPr/>
          <p:nvPr/>
        </p:nvGrpSpPr>
        <p:grpSpPr>
          <a:xfrm>
            <a:off x="4270235" y="1236757"/>
            <a:ext cx="409799" cy="413969"/>
            <a:chOff x="6175375" y="4086225"/>
            <a:chExt cx="623888" cy="630238"/>
          </a:xfrm>
        </p:grpSpPr>
        <p:sp>
          <p:nvSpPr>
            <p:cNvPr id="163" name="Freeform 1478"/>
            <p:cNvSpPr>
              <a:spLocks/>
            </p:cNvSpPr>
            <p:nvPr/>
          </p:nvSpPr>
          <p:spPr bwMode="auto">
            <a:xfrm>
              <a:off x="6597650" y="4164013"/>
              <a:ext cx="180975" cy="287338"/>
            </a:xfrm>
            <a:custGeom>
              <a:avLst/>
              <a:gdLst>
                <a:gd name="T0" fmla="*/ 8 w 114"/>
                <a:gd name="T1" fmla="*/ 0 h 181"/>
                <a:gd name="T2" fmla="*/ 49 w 114"/>
                <a:gd name="T3" fmla="*/ 25 h 181"/>
                <a:gd name="T4" fmla="*/ 82 w 114"/>
                <a:gd name="T5" fmla="*/ 66 h 181"/>
                <a:gd name="T6" fmla="*/ 106 w 114"/>
                <a:gd name="T7" fmla="*/ 111 h 181"/>
                <a:gd name="T8" fmla="*/ 114 w 114"/>
                <a:gd name="T9" fmla="*/ 164 h 181"/>
                <a:gd name="T10" fmla="*/ 110 w 114"/>
                <a:gd name="T11" fmla="*/ 181 h 181"/>
                <a:gd name="T12" fmla="*/ 110 w 114"/>
                <a:gd name="T13" fmla="*/ 181 h 181"/>
                <a:gd name="T14" fmla="*/ 110 w 114"/>
                <a:gd name="T15" fmla="*/ 181 h 181"/>
                <a:gd name="T16" fmla="*/ 98 w 114"/>
                <a:gd name="T17" fmla="*/ 176 h 181"/>
                <a:gd name="T18" fmla="*/ 90 w 114"/>
                <a:gd name="T19" fmla="*/ 176 h 181"/>
                <a:gd name="T20" fmla="*/ 86 w 114"/>
                <a:gd name="T21" fmla="*/ 172 h 181"/>
                <a:gd name="T22" fmla="*/ 86 w 114"/>
                <a:gd name="T23" fmla="*/ 164 h 181"/>
                <a:gd name="T24" fmla="*/ 78 w 114"/>
                <a:gd name="T25" fmla="*/ 107 h 181"/>
                <a:gd name="T26" fmla="*/ 45 w 114"/>
                <a:gd name="T27" fmla="*/ 58 h 181"/>
                <a:gd name="T28" fmla="*/ 0 w 114"/>
                <a:gd name="T29" fmla="*/ 25 h 181"/>
                <a:gd name="T30" fmla="*/ 0 w 114"/>
                <a:gd name="T31" fmla="*/ 21 h 181"/>
                <a:gd name="T32" fmla="*/ 4 w 114"/>
                <a:gd name="T33" fmla="*/ 13 h 181"/>
                <a:gd name="T34" fmla="*/ 4 w 114"/>
                <a:gd name="T35" fmla="*/ 0 h 181"/>
                <a:gd name="T36" fmla="*/ 4 w 114"/>
                <a:gd name="T37" fmla="*/ 0 h 181"/>
                <a:gd name="T38" fmla="*/ 8 w 114"/>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81">
                  <a:moveTo>
                    <a:pt x="8" y="0"/>
                  </a:moveTo>
                  <a:lnTo>
                    <a:pt x="49" y="25"/>
                  </a:lnTo>
                  <a:lnTo>
                    <a:pt x="82" y="66"/>
                  </a:lnTo>
                  <a:lnTo>
                    <a:pt x="106" y="111"/>
                  </a:lnTo>
                  <a:lnTo>
                    <a:pt x="114" y="164"/>
                  </a:lnTo>
                  <a:lnTo>
                    <a:pt x="110" y="181"/>
                  </a:lnTo>
                  <a:lnTo>
                    <a:pt x="110" y="181"/>
                  </a:lnTo>
                  <a:lnTo>
                    <a:pt x="110" y="181"/>
                  </a:lnTo>
                  <a:lnTo>
                    <a:pt x="98" y="176"/>
                  </a:lnTo>
                  <a:lnTo>
                    <a:pt x="90" y="176"/>
                  </a:lnTo>
                  <a:lnTo>
                    <a:pt x="86" y="172"/>
                  </a:lnTo>
                  <a:lnTo>
                    <a:pt x="86" y="164"/>
                  </a:lnTo>
                  <a:lnTo>
                    <a:pt x="78" y="107"/>
                  </a:lnTo>
                  <a:lnTo>
                    <a:pt x="45" y="58"/>
                  </a:lnTo>
                  <a:lnTo>
                    <a:pt x="0" y="25"/>
                  </a:lnTo>
                  <a:lnTo>
                    <a:pt x="0" y="21"/>
                  </a:lnTo>
                  <a:lnTo>
                    <a:pt x="4" y="13"/>
                  </a:lnTo>
                  <a:lnTo>
                    <a:pt x="4" y="0"/>
                  </a:lnTo>
                  <a:lnTo>
                    <a:pt x="4" y="0"/>
                  </a:lnTo>
                  <a:lnTo>
                    <a:pt x="8"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4" name="Freeform 1479"/>
            <p:cNvSpPr>
              <a:spLocks/>
            </p:cNvSpPr>
            <p:nvPr/>
          </p:nvSpPr>
          <p:spPr bwMode="auto">
            <a:xfrm>
              <a:off x="6194425" y="4164013"/>
              <a:ext cx="182563" cy="287338"/>
            </a:xfrm>
            <a:custGeom>
              <a:avLst/>
              <a:gdLst>
                <a:gd name="T0" fmla="*/ 106 w 115"/>
                <a:gd name="T1" fmla="*/ 0 h 181"/>
                <a:gd name="T2" fmla="*/ 106 w 115"/>
                <a:gd name="T3" fmla="*/ 0 h 181"/>
                <a:gd name="T4" fmla="*/ 110 w 115"/>
                <a:gd name="T5" fmla="*/ 0 h 181"/>
                <a:gd name="T6" fmla="*/ 110 w 115"/>
                <a:gd name="T7" fmla="*/ 13 h 181"/>
                <a:gd name="T8" fmla="*/ 115 w 115"/>
                <a:gd name="T9" fmla="*/ 21 h 181"/>
                <a:gd name="T10" fmla="*/ 110 w 115"/>
                <a:gd name="T11" fmla="*/ 25 h 181"/>
                <a:gd name="T12" fmla="*/ 70 w 115"/>
                <a:gd name="T13" fmla="*/ 58 h 181"/>
                <a:gd name="T14" fmla="*/ 37 w 115"/>
                <a:gd name="T15" fmla="*/ 107 h 181"/>
                <a:gd name="T16" fmla="*/ 29 w 115"/>
                <a:gd name="T17" fmla="*/ 164 h 181"/>
                <a:gd name="T18" fmla="*/ 29 w 115"/>
                <a:gd name="T19" fmla="*/ 172 h 181"/>
                <a:gd name="T20" fmla="*/ 24 w 115"/>
                <a:gd name="T21" fmla="*/ 172 h 181"/>
                <a:gd name="T22" fmla="*/ 16 w 115"/>
                <a:gd name="T23" fmla="*/ 176 h 181"/>
                <a:gd name="T24" fmla="*/ 4 w 115"/>
                <a:gd name="T25" fmla="*/ 181 h 181"/>
                <a:gd name="T26" fmla="*/ 4 w 115"/>
                <a:gd name="T27" fmla="*/ 181 h 181"/>
                <a:gd name="T28" fmla="*/ 0 w 115"/>
                <a:gd name="T29" fmla="*/ 181 h 181"/>
                <a:gd name="T30" fmla="*/ 0 w 115"/>
                <a:gd name="T31" fmla="*/ 164 h 181"/>
                <a:gd name="T32" fmla="*/ 8 w 115"/>
                <a:gd name="T33" fmla="*/ 111 h 181"/>
                <a:gd name="T34" fmla="*/ 29 w 115"/>
                <a:gd name="T35" fmla="*/ 66 h 181"/>
                <a:gd name="T36" fmla="*/ 65 w 115"/>
                <a:gd name="T37" fmla="*/ 25 h 181"/>
                <a:gd name="T38" fmla="*/ 106 w 115"/>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81">
                  <a:moveTo>
                    <a:pt x="106" y="0"/>
                  </a:moveTo>
                  <a:lnTo>
                    <a:pt x="106" y="0"/>
                  </a:lnTo>
                  <a:lnTo>
                    <a:pt x="110" y="0"/>
                  </a:lnTo>
                  <a:lnTo>
                    <a:pt x="110" y="13"/>
                  </a:lnTo>
                  <a:lnTo>
                    <a:pt x="115" y="21"/>
                  </a:lnTo>
                  <a:lnTo>
                    <a:pt x="110" y="25"/>
                  </a:lnTo>
                  <a:lnTo>
                    <a:pt x="70" y="58"/>
                  </a:lnTo>
                  <a:lnTo>
                    <a:pt x="37" y="107"/>
                  </a:lnTo>
                  <a:lnTo>
                    <a:pt x="29" y="164"/>
                  </a:lnTo>
                  <a:lnTo>
                    <a:pt x="29" y="172"/>
                  </a:lnTo>
                  <a:lnTo>
                    <a:pt x="24" y="172"/>
                  </a:lnTo>
                  <a:lnTo>
                    <a:pt x="16" y="176"/>
                  </a:lnTo>
                  <a:lnTo>
                    <a:pt x="4" y="181"/>
                  </a:lnTo>
                  <a:lnTo>
                    <a:pt x="4" y="181"/>
                  </a:lnTo>
                  <a:lnTo>
                    <a:pt x="0" y="181"/>
                  </a:lnTo>
                  <a:lnTo>
                    <a:pt x="0" y="164"/>
                  </a:lnTo>
                  <a:lnTo>
                    <a:pt x="8" y="111"/>
                  </a:lnTo>
                  <a:lnTo>
                    <a:pt x="29" y="66"/>
                  </a:lnTo>
                  <a:lnTo>
                    <a:pt x="65" y="25"/>
                  </a:lnTo>
                  <a:lnTo>
                    <a:pt x="10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5" name="Freeform 1480"/>
            <p:cNvSpPr>
              <a:spLocks/>
            </p:cNvSpPr>
            <p:nvPr/>
          </p:nvSpPr>
          <p:spPr bwMode="auto">
            <a:xfrm>
              <a:off x="6318250" y="4632325"/>
              <a:ext cx="338138" cy="84138"/>
            </a:xfrm>
            <a:custGeom>
              <a:avLst/>
              <a:gdLst>
                <a:gd name="T0" fmla="*/ 20 w 213"/>
                <a:gd name="T1" fmla="*/ 0 h 53"/>
                <a:gd name="T2" fmla="*/ 61 w 213"/>
                <a:gd name="T3" fmla="*/ 21 h 53"/>
                <a:gd name="T4" fmla="*/ 106 w 213"/>
                <a:gd name="T5" fmla="*/ 25 h 53"/>
                <a:gd name="T6" fmla="*/ 151 w 213"/>
                <a:gd name="T7" fmla="*/ 21 h 53"/>
                <a:gd name="T8" fmla="*/ 192 w 213"/>
                <a:gd name="T9" fmla="*/ 0 h 53"/>
                <a:gd name="T10" fmla="*/ 196 w 213"/>
                <a:gd name="T11" fmla="*/ 0 h 53"/>
                <a:gd name="T12" fmla="*/ 200 w 213"/>
                <a:gd name="T13" fmla="*/ 8 h 53"/>
                <a:gd name="T14" fmla="*/ 213 w 213"/>
                <a:gd name="T15" fmla="*/ 17 h 53"/>
                <a:gd name="T16" fmla="*/ 213 w 213"/>
                <a:gd name="T17" fmla="*/ 17 h 53"/>
                <a:gd name="T18" fmla="*/ 213 w 213"/>
                <a:gd name="T19" fmla="*/ 21 h 53"/>
                <a:gd name="T20" fmla="*/ 163 w 213"/>
                <a:gd name="T21" fmla="*/ 45 h 53"/>
                <a:gd name="T22" fmla="*/ 106 w 213"/>
                <a:gd name="T23" fmla="*/ 53 h 53"/>
                <a:gd name="T24" fmla="*/ 49 w 213"/>
                <a:gd name="T25" fmla="*/ 45 h 53"/>
                <a:gd name="T26" fmla="*/ 0 w 213"/>
                <a:gd name="T27" fmla="*/ 21 h 53"/>
                <a:gd name="T28" fmla="*/ 0 w 213"/>
                <a:gd name="T29" fmla="*/ 17 h 53"/>
                <a:gd name="T30" fmla="*/ 0 w 213"/>
                <a:gd name="T31" fmla="*/ 17 h 53"/>
                <a:gd name="T32" fmla="*/ 8 w 213"/>
                <a:gd name="T33" fmla="*/ 8 h 53"/>
                <a:gd name="T34" fmla="*/ 16 w 213"/>
                <a:gd name="T35" fmla="*/ 0 h 53"/>
                <a:gd name="T36" fmla="*/ 20 w 213"/>
                <a:gd name="T3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53">
                  <a:moveTo>
                    <a:pt x="20" y="0"/>
                  </a:moveTo>
                  <a:lnTo>
                    <a:pt x="61" y="21"/>
                  </a:lnTo>
                  <a:lnTo>
                    <a:pt x="106" y="25"/>
                  </a:lnTo>
                  <a:lnTo>
                    <a:pt x="151" y="21"/>
                  </a:lnTo>
                  <a:lnTo>
                    <a:pt x="192" y="0"/>
                  </a:lnTo>
                  <a:lnTo>
                    <a:pt x="196" y="0"/>
                  </a:lnTo>
                  <a:lnTo>
                    <a:pt x="200" y="8"/>
                  </a:lnTo>
                  <a:lnTo>
                    <a:pt x="213" y="17"/>
                  </a:lnTo>
                  <a:lnTo>
                    <a:pt x="213" y="17"/>
                  </a:lnTo>
                  <a:lnTo>
                    <a:pt x="213" y="21"/>
                  </a:lnTo>
                  <a:lnTo>
                    <a:pt x="163" y="45"/>
                  </a:lnTo>
                  <a:lnTo>
                    <a:pt x="106" y="53"/>
                  </a:lnTo>
                  <a:lnTo>
                    <a:pt x="49" y="45"/>
                  </a:lnTo>
                  <a:lnTo>
                    <a:pt x="0" y="21"/>
                  </a:lnTo>
                  <a:lnTo>
                    <a:pt x="0" y="17"/>
                  </a:lnTo>
                  <a:lnTo>
                    <a:pt x="0" y="17"/>
                  </a:lnTo>
                  <a:lnTo>
                    <a:pt x="8" y="8"/>
                  </a:lnTo>
                  <a:lnTo>
                    <a:pt x="16" y="0"/>
                  </a:lnTo>
                  <a:lnTo>
                    <a:pt x="2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6" name="Freeform 1481"/>
            <p:cNvSpPr>
              <a:spLocks/>
            </p:cNvSpPr>
            <p:nvPr/>
          </p:nvSpPr>
          <p:spPr bwMode="auto">
            <a:xfrm>
              <a:off x="6408738" y="4086225"/>
              <a:ext cx="155575" cy="149225"/>
            </a:xfrm>
            <a:custGeom>
              <a:avLst/>
              <a:gdLst>
                <a:gd name="T0" fmla="*/ 49 w 98"/>
                <a:gd name="T1" fmla="*/ 0 h 94"/>
                <a:gd name="T2" fmla="*/ 66 w 98"/>
                <a:gd name="T3" fmla="*/ 0 h 94"/>
                <a:gd name="T4" fmla="*/ 78 w 98"/>
                <a:gd name="T5" fmla="*/ 8 h 94"/>
                <a:gd name="T6" fmla="*/ 90 w 98"/>
                <a:gd name="T7" fmla="*/ 17 h 94"/>
                <a:gd name="T8" fmla="*/ 94 w 98"/>
                <a:gd name="T9" fmla="*/ 33 h 94"/>
                <a:gd name="T10" fmla="*/ 98 w 98"/>
                <a:gd name="T11" fmla="*/ 49 h 94"/>
                <a:gd name="T12" fmla="*/ 94 w 98"/>
                <a:gd name="T13" fmla="*/ 62 h 94"/>
                <a:gd name="T14" fmla="*/ 90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90" y="17"/>
                  </a:lnTo>
                  <a:lnTo>
                    <a:pt x="94" y="33"/>
                  </a:lnTo>
                  <a:lnTo>
                    <a:pt x="98" y="49"/>
                  </a:lnTo>
                  <a:lnTo>
                    <a:pt x="94" y="62"/>
                  </a:lnTo>
                  <a:lnTo>
                    <a:pt x="90"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7" name="Freeform 1482"/>
            <p:cNvSpPr>
              <a:spLocks/>
            </p:cNvSpPr>
            <p:nvPr/>
          </p:nvSpPr>
          <p:spPr bwMode="auto">
            <a:xfrm>
              <a:off x="6642100" y="4483100"/>
              <a:ext cx="157163" cy="155575"/>
            </a:xfrm>
            <a:custGeom>
              <a:avLst/>
              <a:gdLst>
                <a:gd name="T0" fmla="*/ 50 w 99"/>
                <a:gd name="T1" fmla="*/ 0 h 98"/>
                <a:gd name="T2" fmla="*/ 62 w 99"/>
                <a:gd name="T3" fmla="*/ 0 h 98"/>
                <a:gd name="T4" fmla="*/ 78 w 99"/>
                <a:gd name="T5" fmla="*/ 8 h 98"/>
                <a:gd name="T6" fmla="*/ 86 w 99"/>
                <a:gd name="T7" fmla="*/ 20 h 98"/>
                <a:gd name="T8" fmla="*/ 95 w 99"/>
                <a:gd name="T9" fmla="*/ 33 h 98"/>
                <a:gd name="T10" fmla="*/ 99 w 99"/>
                <a:gd name="T11" fmla="*/ 49 h 98"/>
                <a:gd name="T12" fmla="*/ 95 w 99"/>
                <a:gd name="T13" fmla="*/ 61 h 98"/>
                <a:gd name="T14" fmla="*/ 86 w 99"/>
                <a:gd name="T15" fmla="*/ 78 h 98"/>
                <a:gd name="T16" fmla="*/ 78 w 99"/>
                <a:gd name="T17" fmla="*/ 86 h 98"/>
                <a:gd name="T18" fmla="*/ 62 w 99"/>
                <a:gd name="T19" fmla="*/ 94 h 98"/>
                <a:gd name="T20" fmla="*/ 50 w 99"/>
                <a:gd name="T21" fmla="*/ 98 h 98"/>
                <a:gd name="T22" fmla="*/ 33 w 99"/>
                <a:gd name="T23" fmla="*/ 94 h 98"/>
                <a:gd name="T24" fmla="*/ 21 w 99"/>
                <a:gd name="T25" fmla="*/ 86 h 98"/>
                <a:gd name="T26" fmla="*/ 9 w 99"/>
                <a:gd name="T27" fmla="*/ 78 h 98"/>
                <a:gd name="T28" fmla="*/ 0 w 99"/>
                <a:gd name="T29" fmla="*/ 61 h 98"/>
                <a:gd name="T30" fmla="*/ 0 w 99"/>
                <a:gd name="T31" fmla="*/ 49 h 98"/>
                <a:gd name="T32" fmla="*/ 0 w 99"/>
                <a:gd name="T33" fmla="*/ 33 h 98"/>
                <a:gd name="T34" fmla="*/ 9 w 99"/>
                <a:gd name="T35" fmla="*/ 20 h 98"/>
                <a:gd name="T36" fmla="*/ 21 w 99"/>
                <a:gd name="T37" fmla="*/ 8 h 98"/>
                <a:gd name="T38" fmla="*/ 33 w 99"/>
                <a:gd name="T39" fmla="*/ 0 h 98"/>
                <a:gd name="T40" fmla="*/ 50 w 99"/>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 h="98">
                  <a:moveTo>
                    <a:pt x="50" y="0"/>
                  </a:moveTo>
                  <a:lnTo>
                    <a:pt x="62" y="0"/>
                  </a:lnTo>
                  <a:lnTo>
                    <a:pt x="78" y="8"/>
                  </a:lnTo>
                  <a:lnTo>
                    <a:pt x="86" y="20"/>
                  </a:lnTo>
                  <a:lnTo>
                    <a:pt x="95" y="33"/>
                  </a:lnTo>
                  <a:lnTo>
                    <a:pt x="99" y="49"/>
                  </a:lnTo>
                  <a:lnTo>
                    <a:pt x="95" y="61"/>
                  </a:lnTo>
                  <a:lnTo>
                    <a:pt x="86" y="78"/>
                  </a:lnTo>
                  <a:lnTo>
                    <a:pt x="78" y="86"/>
                  </a:lnTo>
                  <a:lnTo>
                    <a:pt x="62" y="94"/>
                  </a:lnTo>
                  <a:lnTo>
                    <a:pt x="50" y="98"/>
                  </a:lnTo>
                  <a:lnTo>
                    <a:pt x="33" y="94"/>
                  </a:lnTo>
                  <a:lnTo>
                    <a:pt x="21" y="86"/>
                  </a:lnTo>
                  <a:lnTo>
                    <a:pt x="9" y="78"/>
                  </a:lnTo>
                  <a:lnTo>
                    <a:pt x="0" y="61"/>
                  </a:lnTo>
                  <a:lnTo>
                    <a:pt x="0" y="49"/>
                  </a:lnTo>
                  <a:lnTo>
                    <a:pt x="0" y="33"/>
                  </a:lnTo>
                  <a:lnTo>
                    <a:pt x="9" y="20"/>
                  </a:lnTo>
                  <a:lnTo>
                    <a:pt x="21" y="8"/>
                  </a:lnTo>
                  <a:lnTo>
                    <a:pt x="33" y="0"/>
                  </a:lnTo>
                  <a:lnTo>
                    <a:pt x="50"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8" name="Freeform 1483"/>
            <p:cNvSpPr>
              <a:spLocks/>
            </p:cNvSpPr>
            <p:nvPr/>
          </p:nvSpPr>
          <p:spPr bwMode="auto">
            <a:xfrm>
              <a:off x="6175375" y="4483100"/>
              <a:ext cx="155575" cy="149225"/>
            </a:xfrm>
            <a:custGeom>
              <a:avLst/>
              <a:gdLst>
                <a:gd name="T0" fmla="*/ 49 w 98"/>
                <a:gd name="T1" fmla="*/ 0 h 94"/>
                <a:gd name="T2" fmla="*/ 65 w 98"/>
                <a:gd name="T3" fmla="*/ 0 h 94"/>
                <a:gd name="T4" fmla="*/ 77 w 98"/>
                <a:gd name="T5" fmla="*/ 8 h 94"/>
                <a:gd name="T6" fmla="*/ 90 w 98"/>
                <a:gd name="T7" fmla="*/ 20 h 94"/>
                <a:gd name="T8" fmla="*/ 98 w 98"/>
                <a:gd name="T9" fmla="*/ 33 h 94"/>
                <a:gd name="T10" fmla="*/ 98 w 98"/>
                <a:gd name="T11" fmla="*/ 49 h 94"/>
                <a:gd name="T12" fmla="*/ 98 w 98"/>
                <a:gd name="T13" fmla="*/ 61 h 94"/>
                <a:gd name="T14" fmla="*/ 90 w 98"/>
                <a:gd name="T15" fmla="*/ 78 h 94"/>
                <a:gd name="T16" fmla="*/ 77 w 98"/>
                <a:gd name="T17" fmla="*/ 86 h 94"/>
                <a:gd name="T18" fmla="*/ 65 w 98"/>
                <a:gd name="T19" fmla="*/ 94 h 94"/>
                <a:gd name="T20" fmla="*/ 49 w 98"/>
                <a:gd name="T21" fmla="*/ 94 h 94"/>
                <a:gd name="T22" fmla="*/ 32 w 98"/>
                <a:gd name="T23" fmla="*/ 94 h 94"/>
                <a:gd name="T24" fmla="*/ 20 w 98"/>
                <a:gd name="T25" fmla="*/ 86 h 94"/>
                <a:gd name="T26" fmla="*/ 12 w 98"/>
                <a:gd name="T27" fmla="*/ 78 h 94"/>
                <a:gd name="T28" fmla="*/ 4 w 98"/>
                <a:gd name="T29" fmla="*/ 61 h 94"/>
                <a:gd name="T30" fmla="*/ 0 w 98"/>
                <a:gd name="T31" fmla="*/ 49 h 94"/>
                <a:gd name="T32" fmla="*/ 4 w 98"/>
                <a:gd name="T33" fmla="*/ 33 h 94"/>
                <a:gd name="T34" fmla="*/ 12 w 98"/>
                <a:gd name="T35" fmla="*/ 20 h 94"/>
                <a:gd name="T36" fmla="*/ 20 w 98"/>
                <a:gd name="T37" fmla="*/ 8 h 94"/>
                <a:gd name="T38" fmla="*/ 32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5" y="0"/>
                  </a:lnTo>
                  <a:lnTo>
                    <a:pt x="77" y="8"/>
                  </a:lnTo>
                  <a:lnTo>
                    <a:pt x="90" y="20"/>
                  </a:lnTo>
                  <a:lnTo>
                    <a:pt x="98" y="33"/>
                  </a:lnTo>
                  <a:lnTo>
                    <a:pt x="98" y="49"/>
                  </a:lnTo>
                  <a:lnTo>
                    <a:pt x="98" y="61"/>
                  </a:lnTo>
                  <a:lnTo>
                    <a:pt x="90" y="78"/>
                  </a:lnTo>
                  <a:lnTo>
                    <a:pt x="77" y="86"/>
                  </a:lnTo>
                  <a:lnTo>
                    <a:pt x="65" y="94"/>
                  </a:lnTo>
                  <a:lnTo>
                    <a:pt x="49" y="94"/>
                  </a:lnTo>
                  <a:lnTo>
                    <a:pt x="32" y="94"/>
                  </a:lnTo>
                  <a:lnTo>
                    <a:pt x="20" y="86"/>
                  </a:lnTo>
                  <a:lnTo>
                    <a:pt x="12" y="78"/>
                  </a:lnTo>
                  <a:lnTo>
                    <a:pt x="4" y="61"/>
                  </a:lnTo>
                  <a:lnTo>
                    <a:pt x="0" y="49"/>
                  </a:lnTo>
                  <a:lnTo>
                    <a:pt x="4" y="33"/>
                  </a:lnTo>
                  <a:lnTo>
                    <a:pt x="12" y="20"/>
                  </a:lnTo>
                  <a:lnTo>
                    <a:pt x="20" y="8"/>
                  </a:lnTo>
                  <a:lnTo>
                    <a:pt x="32"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9" name="Group 168"/>
          <p:cNvGrpSpPr/>
          <p:nvPr/>
        </p:nvGrpSpPr>
        <p:grpSpPr>
          <a:xfrm>
            <a:off x="1427385" y="1190676"/>
            <a:ext cx="453235" cy="460051"/>
            <a:chOff x="2242220" y="2869230"/>
            <a:chExt cx="597696" cy="606685"/>
          </a:xfrm>
        </p:grpSpPr>
        <p:sp>
          <p:nvSpPr>
            <p:cNvPr id="170" name="Freeform 806"/>
            <p:cNvSpPr>
              <a:spLocks noEditPoints="1"/>
            </p:cNvSpPr>
            <p:nvPr/>
          </p:nvSpPr>
          <p:spPr bwMode="auto">
            <a:xfrm>
              <a:off x="2242220" y="2869230"/>
              <a:ext cx="597696" cy="60668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useBgFill="1">
          <p:nvSpPr>
            <p:cNvPr id="171" name="Isosceles Triangle 170"/>
            <p:cNvSpPr/>
            <p:nvPr/>
          </p:nvSpPr>
          <p:spPr>
            <a:xfrm>
              <a:off x="2380599" y="3171762"/>
              <a:ext cx="320938" cy="3041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4"/>
              <a:endParaRPr lang="en-US" sz="2933" dirty="0">
                <a:solidFill>
                  <a:prstClr val="white"/>
                </a:solidFill>
              </a:endParaRPr>
            </a:p>
          </p:txBody>
        </p:sp>
      </p:grpSp>
    </p:spTree>
    <p:extLst>
      <p:ext uri="{BB962C8B-B14F-4D97-AF65-F5344CB8AC3E}">
        <p14:creationId xmlns:p14="http://schemas.microsoft.com/office/powerpoint/2010/main" val="94804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 Placeholder 3"/>
          <p:cNvSpPr txBox="1">
            <a:spLocks/>
          </p:cNvSpPr>
          <p:nvPr/>
        </p:nvSpPr>
        <p:spPr bwMode="auto">
          <a:xfrm>
            <a:off x="-160118" y="6079536"/>
            <a:ext cx="3758258" cy="260163"/>
          </a:xfrm>
          <a:prstGeom prst="rect">
            <a:avLst/>
          </a:prstGeom>
          <a:noFill/>
          <a:ln w="9525">
            <a:noFill/>
            <a:miter lim="800000"/>
            <a:headEnd/>
            <a:tailEnd/>
          </a:ln>
          <a:effectLst/>
        </p:spPr>
        <p:txBody>
          <a:bodyPr vert="horz" wrap="square" lIns="108845" tIns="54423" rIns="108845" bIns="54423" numCol="1" anchor="t" anchorCtr="0" compatLnSpc="1">
            <a:prstTxWarp prst="textNoShape">
              <a:avLst/>
            </a:prstTxWarp>
            <a:noAutofit/>
          </a:bodyPr>
          <a:lstStyle>
            <a:lvl1pPr marL="322004" indent="-322004" algn="l" rtl="0" eaLnBrk="1" fontAlgn="base" hangingPunct="1">
              <a:lnSpc>
                <a:spcPct val="95000"/>
              </a:lnSpc>
              <a:spcBef>
                <a:spcPct val="30000"/>
              </a:spcBef>
              <a:spcAft>
                <a:spcPct val="0"/>
              </a:spcAft>
              <a:buClr>
                <a:schemeClr val="tx1"/>
              </a:buClr>
              <a:buFont typeface="Arial" pitchFamily="34" charset="0"/>
              <a:buChar char="•"/>
              <a:defRPr sz="3600">
                <a:solidFill>
                  <a:schemeClr val="tx1"/>
                </a:solidFill>
                <a:effectLst>
                  <a:outerShdw blurRad="38100" dist="38100" dir="2700000" algn="tl">
                    <a:srgbClr val="000000">
                      <a:alpha val="43137"/>
                    </a:srgbClr>
                  </a:outerShdw>
                </a:effectLst>
                <a:latin typeface="+mn-lt"/>
                <a:ea typeface="+mn-ea"/>
                <a:cs typeface="+mn-cs"/>
              </a:defRPr>
            </a:lvl1pPr>
            <a:lvl2pPr marL="814081" indent="-322004" algn="l" rtl="0" eaLnBrk="1" fontAlgn="base" hangingPunct="1">
              <a:lnSpc>
                <a:spcPct val="95000"/>
              </a:lnSpc>
              <a:spcBef>
                <a:spcPct val="30000"/>
              </a:spcBef>
              <a:spcAft>
                <a:spcPct val="0"/>
              </a:spcAft>
              <a:buClr>
                <a:schemeClr val="tx1"/>
              </a:buClr>
              <a:buChar char="–"/>
              <a:defRPr sz="3100">
                <a:solidFill>
                  <a:schemeClr val="tx1"/>
                </a:solidFill>
                <a:effectLst>
                  <a:outerShdw blurRad="38100" dist="38100" dir="2700000" algn="tl">
                    <a:srgbClr val="000000">
                      <a:alpha val="43137"/>
                    </a:srgbClr>
                  </a:outerShdw>
                </a:effectLst>
                <a:latin typeface="+mn-lt"/>
                <a:cs typeface="+mn-cs"/>
              </a:defRPr>
            </a:lvl2pPr>
            <a:lvl3pPr marL="1306155" indent="-322004" algn="l" rtl="0" eaLnBrk="1" fontAlgn="base" hangingPunct="1">
              <a:lnSpc>
                <a:spcPct val="95000"/>
              </a:lnSpc>
              <a:spcBef>
                <a:spcPct val="30000"/>
              </a:spcBef>
              <a:spcAft>
                <a:spcPct val="0"/>
              </a:spcAft>
              <a:buClr>
                <a:schemeClr val="tx1"/>
              </a:buClr>
              <a:buChar char="–"/>
              <a:defRPr sz="2900">
                <a:solidFill>
                  <a:schemeClr val="tx1"/>
                </a:solidFill>
                <a:effectLst>
                  <a:outerShdw blurRad="38100" dist="38100" dir="2700000" algn="tl">
                    <a:srgbClr val="000000">
                      <a:alpha val="43137"/>
                    </a:srgbClr>
                  </a:outerShdw>
                </a:effectLst>
                <a:latin typeface="+mn-lt"/>
                <a:cs typeface="+mn-cs"/>
              </a:defRPr>
            </a:lvl3pPr>
            <a:lvl4pPr marL="1975107" indent="-342413"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4pPr>
            <a:lvl5pPr marL="246718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5pPr>
            <a:lvl6pPr marL="3120260"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6pPr>
            <a:lvl7pPr marL="3773337"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7pPr>
            <a:lvl8pPr marL="4426414"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8pPr>
            <a:lvl9pPr marL="507949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9pPr>
          </a:lstStyle>
          <a:p>
            <a:pPr marL="0" indent="0" algn="ctr" defTabSz="668226">
              <a:buClr>
                <a:prstClr val="white"/>
              </a:buClr>
              <a:buNone/>
              <a:defRPr/>
            </a:pPr>
            <a:r>
              <a:rPr lang="en-US" sz="800" kern="0" dirty="0">
                <a:solidFill>
                  <a:prstClr val="white"/>
                </a:solidFill>
                <a:effectLst/>
              </a:rPr>
              <a:t>* Other names and brands may be claimed as the property of others.</a:t>
            </a:r>
          </a:p>
        </p:txBody>
      </p:sp>
      <p:sp>
        <p:nvSpPr>
          <p:cNvPr id="76" name="Title 1"/>
          <p:cNvSpPr txBox="1">
            <a:spLocks/>
          </p:cNvSpPr>
          <p:nvPr/>
        </p:nvSpPr>
        <p:spPr>
          <a:xfrm>
            <a:off x="0" y="0"/>
            <a:ext cx="11509066" cy="907941"/>
          </a:xfrm>
          <a:prstGeom prst="rect">
            <a:avLst/>
          </a:prstGeom>
          <a:noFill/>
          <a:ln w="9525">
            <a:noFill/>
            <a:miter lim="800000"/>
            <a:headEnd/>
            <a:tailEnd/>
          </a:ln>
          <a:effectLst/>
        </p:spPr>
        <p:txBody>
          <a:bodyPr vert="horz" wrap="square" lIns="76200" tIns="38100" rIns="76200" bIns="38100" numCol="1" rtlCol="0" anchor="t" anchorCtr="0" compatLnSpc="1">
            <a:prstTxWarp prst="textNoShape">
              <a:avLst/>
            </a:prstTxWarp>
            <a:spAutoFit/>
          </a:bodyPr>
          <a:lstStyle>
            <a:lvl1pPr defTabSz="1463040" fontAlgn="base">
              <a:lnSpc>
                <a:spcPct val="100000"/>
              </a:lnSpc>
              <a:spcBef>
                <a:spcPct val="0"/>
              </a:spcBef>
              <a:spcAft>
                <a:spcPct val="0"/>
              </a:spcAft>
              <a:defRPr sz="4480" b="0">
                <a:solidFill>
                  <a:schemeClr val="tx1">
                    <a:alpha val="90000"/>
                  </a:schemeClr>
                </a:solidFill>
                <a:effectLst/>
                <a:ea typeface="+mj-ea"/>
                <a:cs typeface="+mj-cs"/>
              </a:defRPr>
            </a:lvl1pPr>
            <a:lvl2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5pPr>
            <a:lvl6pPr marL="541206"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6pPr>
            <a:lvl7pPr marL="1082410"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7pPr>
            <a:lvl8pPr marL="1623614"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8pPr>
            <a:lvl9pPr marL="2164817"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9pPr>
          </a:lstStyle>
          <a:p>
            <a:r>
              <a:rPr lang="en-US" sz="5400" kern="0" spc="100" dirty="0">
                <a:solidFill>
                  <a:srgbClr val="F3D54E"/>
                </a:solidFill>
                <a:effectLst>
                  <a:outerShdw blurRad="431800" algn="ctr" rotWithShape="0">
                    <a:prstClr val="black"/>
                  </a:outerShdw>
                </a:effectLst>
                <a:latin typeface="+mj-lt"/>
              </a:rPr>
              <a:t>Intel </a:t>
            </a:r>
            <a:r>
              <a:rPr lang="en-US" sz="5400" dirty="0">
                <a:solidFill>
                  <a:prstClr val="white">
                    <a:alpha val="90000"/>
                  </a:prstClr>
                </a:solidFill>
                <a:latin typeface="+mj-lt"/>
              </a:rPr>
              <a:t>is Partnering with the Ecosystem</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889" y="1277428"/>
            <a:ext cx="3126379" cy="148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73" y="1111016"/>
            <a:ext cx="11687595" cy="450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740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B867E-262A-418E-82C0-9EBFFFD30B38}"/>
              </a:ext>
            </a:extLst>
          </p:cNvPr>
          <p:cNvSpPr>
            <a:spLocks noGrp="1"/>
          </p:cNvSpPr>
          <p:nvPr>
            <p:ph type="title"/>
          </p:nvPr>
        </p:nvSpPr>
        <p:spPr>
          <a:xfrm>
            <a:off x="471950" y="304701"/>
            <a:ext cx="11248101" cy="724365"/>
          </a:xfrm>
        </p:spPr>
        <p:txBody>
          <a:bodyPr/>
          <a:lstStyle/>
          <a:p>
            <a:r>
              <a:rPr lang="en-US" dirty="0">
                <a:solidFill>
                  <a:schemeClr val="accent3"/>
                </a:solidFill>
              </a:rPr>
              <a:t>What</a:t>
            </a:r>
            <a:r>
              <a:rPr lang="en-US" dirty="0"/>
              <a:t> is an industrial PC?</a:t>
            </a:r>
          </a:p>
        </p:txBody>
      </p:sp>
      <p:sp>
        <p:nvSpPr>
          <p:cNvPr id="7" name="Text Placeholder 6">
            <a:extLst>
              <a:ext uri="{FF2B5EF4-FFF2-40B4-BE49-F238E27FC236}">
                <a16:creationId xmlns:a16="http://schemas.microsoft.com/office/drawing/2014/main" id="{8D194EFE-A668-4185-9770-7648CD54CACE}"/>
              </a:ext>
            </a:extLst>
          </p:cNvPr>
          <p:cNvSpPr>
            <a:spLocks noGrp="1"/>
          </p:cNvSpPr>
          <p:nvPr>
            <p:ph type="body" sz="quarter" idx="13"/>
          </p:nvPr>
        </p:nvSpPr>
        <p:spPr>
          <a:xfrm>
            <a:off x="471950" y="6185035"/>
            <a:ext cx="11248101" cy="222305"/>
          </a:xfrm>
        </p:spPr>
        <p:txBody>
          <a:bodyPr/>
          <a:lstStyle/>
          <a:p>
            <a:r>
              <a:rPr lang="en-US"/>
              <a:t>Photo source: Intel® IoT Solutions Alliance Solution Directory </a:t>
            </a:r>
            <a:endParaRPr lang="en-US" dirty="0"/>
          </a:p>
        </p:txBody>
      </p:sp>
      <p:sp>
        <p:nvSpPr>
          <p:cNvPr id="99" name="Rectangle 98">
            <a:extLst>
              <a:ext uri="{FF2B5EF4-FFF2-40B4-BE49-F238E27FC236}">
                <a16:creationId xmlns:a16="http://schemas.microsoft.com/office/drawing/2014/main" id="{2981CFB1-A2BD-4891-A276-940CAE7AB368}"/>
              </a:ext>
            </a:extLst>
          </p:cNvPr>
          <p:cNvSpPr/>
          <p:nvPr/>
        </p:nvSpPr>
        <p:spPr>
          <a:xfrm>
            <a:off x="6142124" y="1111523"/>
            <a:ext cx="4661853" cy="3244350"/>
          </a:xfrm>
          <a:prstGeom prst="rect">
            <a:avLst/>
          </a:prstGeom>
        </p:spPr>
        <p:txBody>
          <a:bodyPr wrap="square">
            <a:spAutoFit/>
          </a:bodyPr>
          <a:lstStyle/>
          <a:p>
            <a:pPr algn="ctr" defTabSz="609585">
              <a:lnSpc>
                <a:spcPct val="80000"/>
              </a:lnSpc>
            </a:pPr>
            <a:r>
              <a:rPr lang="en-US" sz="4267" dirty="0">
                <a:solidFill>
                  <a:prstClr val="white"/>
                </a:solidFill>
                <a:latin typeface="Intel Clear Pro"/>
              </a:rPr>
              <a:t>Ruggedized design</a:t>
            </a:r>
          </a:p>
          <a:p>
            <a:pPr algn="ctr" defTabSz="609585">
              <a:lnSpc>
                <a:spcPct val="80000"/>
              </a:lnSpc>
            </a:pPr>
            <a:r>
              <a:rPr lang="en-US" sz="4267" dirty="0">
                <a:solidFill>
                  <a:prstClr val="white"/>
                </a:solidFill>
                <a:latin typeface="Intel Clear Pro"/>
              </a:rPr>
              <a:t>Wider operating temperature</a:t>
            </a:r>
          </a:p>
          <a:p>
            <a:pPr algn="ctr" defTabSz="609585">
              <a:lnSpc>
                <a:spcPct val="80000"/>
              </a:lnSpc>
            </a:pPr>
            <a:r>
              <a:rPr lang="en-US" sz="4267" dirty="0">
                <a:solidFill>
                  <a:prstClr val="white"/>
                </a:solidFill>
                <a:latin typeface="Intel Clear Pro"/>
              </a:rPr>
              <a:t>Expansion options</a:t>
            </a:r>
          </a:p>
          <a:p>
            <a:pPr algn="ctr" defTabSz="609585">
              <a:lnSpc>
                <a:spcPct val="80000"/>
              </a:lnSpc>
            </a:pPr>
            <a:r>
              <a:rPr lang="en-US" sz="4267" dirty="0">
                <a:solidFill>
                  <a:prstClr val="white"/>
                </a:solidFill>
                <a:latin typeface="Intel Clear Pro"/>
              </a:rPr>
              <a:t>Dust/water /immersion-proof</a:t>
            </a:r>
          </a:p>
          <a:p>
            <a:pPr algn="ctr" defTabSz="609585">
              <a:lnSpc>
                <a:spcPct val="80000"/>
              </a:lnSpc>
            </a:pPr>
            <a:r>
              <a:rPr lang="en-US" sz="4267" dirty="0">
                <a:solidFill>
                  <a:prstClr val="white"/>
                </a:solidFill>
                <a:latin typeface="Intel Clear Pro"/>
              </a:rPr>
              <a:t>Enhanced </a:t>
            </a:r>
            <a:r>
              <a:rPr lang="en-US" sz="4267" dirty="0" err="1">
                <a:solidFill>
                  <a:prstClr val="white"/>
                </a:solidFill>
                <a:latin typeface="Intel Clear Pro"/>
              </a:rPr>
              <a:t>emi</a:t>
            </a:r>
            <a:r>
              <a:rPr lang="en-US" sz="4267" dirty="0">
                <a:solidFill>
                  <a:prstClr val="white"/>
                </a:solidFill>
                <a:latin typeface="Intel Clear Pro"/>
              </a:rPr>
              <a:t> filtering</a:t>
            </a:r>
          </a:p>
          <a:p>
            <a:pPr algn="ctr" defTabSz="609585">
              <a:lnSpc>
                <a:spcPct val="80000"/>
              </a:lnSpc>
            </a:pPr>
            <a:r>
              <a:rPr lang="en-US" sz="4267" dirty="0">
                <a:solidFill>
                  <a:prstClr val="white"/>
                </a:solidFill>
                <a:latin typeface="Intel Clear Pro"/>
              </a:rPr>
              <a:t>Industrial grade components</a:t>
            </a:r>
          </a:p>
        </p:txBody>
      </p:sp>
      <p:sp>
        <p:nvSpPr>
          <p:cNvPr id="119" name="Rounded Rectangle 44">
            <a:extLst>
              <a:ext uri="{FF2B5EF4-FFF2-40B4-BE49-F238E27FC236}">
                <a16:creationId xmlns:a16="http://schemas.microsoft.com/office/drawing/2014/main" id="{A05F5A9C-B354-45D8-B323-FE6070D2CEB1}"/>
              </a:ext>
            </a:extLst>
          </p:cNvPr>
          <p:cNvSpPr/>
          <p:nvPr/>
        </p:nvSpPr>
        <p:spPr>
          <a:xfrm>
            <a:off x="5226051" y="4641288"/>
            <a:ext cx="6494000" cy="1201515"/>
          </a:xfrm>
          <a:prstGeom prst="roundRect">
            <a:avLst>
              <a:gd name="adj" fmla="val 1662"/>
            </a:avLst>
          </a:prstGeom>
          <a:solidFill>
            <a:schemeClr val="bg2">
              <a:alpha val="90000"/>
            </a:schemeClr>
          </a:solidFill>
          <a:ln>
            <a:solidFill>
              <a:schemeClr val="accent2"/>
            </a:solidFill>
          </a:ln>
        </p:spPr>
        <p:txBody>
          <a:bodyPr wrap="square" lIns="121920" tIns="121920" rIns="121920" bIns="60960" anchor="ctr" anchorCtr="0">
            <a:spAutoFit/>
          </a:bodyPr>
          <a:lstStyle/>
          <a:p>
            <a:pPr algn="ctr" defTabSz="914377">
              <a:lnSpc>
                <a:spcPct val="70000"/>
              </a:lnSpc>
              <a:defRPr/>
            </a:pPr>
            <a:r>
              <a:rPr lang="en-US" sz="3733" kern="0" dirty="0">
                <a:solidFill>
                  <a:prstClr val="white"/>
                </a:solidFill>
                <a:latin typeface="Intel Clear Pro"/>
              </a:rPr>
              <a:t>Typically  lasts 7-10  years </a:t>
            </a:r>
          </a:p>
          <a:p>
            <a:pPr algn="ctr" defTabSz="914377">
              <a:lnSpc>
                <a:spcPct val="70000"/>
              </a:lnSpc>
              <a:defRPr/>
            </a:pPr>
            <a:r>
              <a:rPr lang="en-US" sz="5600" kern="0" dirty="0">
                <a:solidFill>
                  <a:srgbClr val="C3D600"/>
                </a:solidFill>
                <a:latin typeface="Intel Clear Pro"/>
              </a:rPr>
              <a:t>Purpose built for a factory</a:t>
            </a:r>
          </a:p>
        </p:txBody>
      </p:sp>
      <p:grpSp>
        <p:nvGrpSpPr>
          <p:cNvPr id="6" name="Group 5"/>
          <p:cNvGrpSpPr/>
          <p:nvPr/>
        </p:nvGrpSpPr>
        <p:grpSpPr>
          <a:xfrm>
            <a:off x="471950" y="1199965"/>
            <a:ext cx="4323425" cy="4726883"/>
            <a:chOff x="353962" y="899974"/>
            <a:chExt cx="3242569" cy="3545162"/>
          </a:xfrm>
        </p:grpSpPr>
        <p:grpSp>
          <p:nvGrpSpPr>
            <p:cNvPr id="8" name="Group 7">
              <a:extLst>
                <a:ext uri="{FF2B5EF4-FFF2-40B4-BE49-F238E27FC236}">
                  <a16:creationId xmlns:a16="http://schemas.microsoft.com/office/drawing/2014/main" id="{F4B40FF6-945D-4151-98B4-35CD0147BB8E}"/>
                </a:ext>
              </a:extLst>
            </p:cNvPr>
            <p:cNvGrpSpPr/>
            <p:nvPr/>
          </p:nvGrpSpPr>
          <p:grpSpPr>
            <a:xfrm>
              <a:off x="353962" y="899974"/>
              <a:ext cx="3242569" cy="3545162"/>
              <a:chOff x="497261" y="899974"/>
              <a:chExt cx="3242569" cy="3545162"/>
            </a:xfrm>
          </p:grpSpPr>
          <p:sp>
            <p:nvSpPr>
              <p:cNvPr id="11" name="Freeform 20">
                <a:extLst>
                  <a:ext uri="{FF2B5EF4-FFF2-40B4-BE49-F238E27FC236}">
                    <a16:creationId xmlns:a16="http://schemas.microsoft.com/office/drawing/2014/main" id="{0C782754-2AC0-42FD-9461-BE899E33249A}"/>
                  </a:ext>
                </a:extLst>
              </p:cNvPr>
              <p:cNvSpPr/>
              <p:nvPr/>
            </p:nvSpPr>
            <p:spPr>
              <a:xfrm flipH="1">
                <a:off x="497261" y="899974"/>
                <a:ext cx="3242569" cy="3493028"/>
              </a:xfrm>
              <a:prstGeom prst="upArrow">
                <a:avLst>
                  <a:gd name="adj1" fmla="val 66450"/>
                  <a:gd name="adj2" fmla="val 50000"/>
                </a:avLst>
              </a:prstGeom>
              <a:gradFill flip="none" rotWithShape="1">
                <a:gsLst>
                  <a:gs pos="0">
                    <a:schemeClr val="accent2"/>
                  </a:gs>
                  <a:gs pos="100000">
                    <a:schemeClr val="accent2">
                      <a:alpha val="0"/>
                    </a:schemeClr>
                  </a:gs>
                </a:gsLst>
                <a:lin ang="5400000" scaled="1"/>
                <a:tileRect/>
              </a:gradFill>
              <a:ln>
                <a:noFill/>
              </a:ln>
              <a:effectLst/>
            </p:spPr>
            <p:txBody>
              <a:bodyPr vert="horz" wrap="square" lIns="121920" tIns="60960" rIns="121920" bIns="60960" numCol="1" anchor="t" anchorCtr="0" compatLnSpc="1">
                <a:prstTxWarp prst="textNoShape">
                  <a:avLst/>
                </a:prstTxWarp>
              </a:bodyPr>
              <a:lstStyle/>
              <a:p>
                <a:pPr defTabSz="1219140">
                  <a:defRPr/>
                </a:pPr>
                <a:endParaRPr lang="en-US" sz="2400" kern="0">
                  <a:solidFill>
                    <a:prstClr val="black">
                      <a:hueOff val="0"/>
                      <a:satOff val="0"/>
                      <a:lumOff val="0"/>
                      <a:alphaOff val="0"/>
                    </a:prstClr>
                  </a:solidFill>
                  <a:latin typeface="Intel Clear"/>
                </a:endParaRPr>
              </a:p>
            </p:txBody>
          </p:sp>
          <p:pic>
            <p:nvPicPr>
              <p:cNvPr id="16" name="Picture 15">
                <a:extLst>
                  <a:ext uri="{FF2B5EF4-FFF2-40B4-BE49-F238E27FC236}">
                    <a16:creationId xmlns:a16="http://schemas.microsoft.com/office/drawing/2014/main" id="{C573F338-A613-41D4-8E36-ADD36D92BDD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63712" y="2685661"/>
                <a:ext cx="660619" cy="925490"/>
              </a:xfrm>
              <a:prstGeom prst="rect">
                <a:avLst/>
              </a:prstGeom>
            </p:spPr>
          </p:pic>
          <p:pic>
            <p:nvPicPr>
              <p:cNvPr id="17" name="Picture 16">
                <a:extLst>
                  <a:ext uri="{FF2B5EF4-FFF2-40B4-BE49-F238E27FC236}">
                    <a16:creationId xmlns:a16="http://schemas.microsoft.com/office/drawing/2014/main" id="{03BCE15C-EFDF-4327-BFB2-DF2BD6AEDCD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54632" y="2777919"/>
                <a:ext cx="1118468" cy="877072"/>
              </a:xfrm>
              <a:prstGeom prst="rect">
                <a:avLst/>
              </a:prstGeom>
            </p:spPr>
          </p:pic>
          <p:pic>
            <p:nvPicPr>
              <p:cNvPr id="18" name="Picture 17">
                <a:extLst>
                  <a:ext uri="{FF2B5EF4-FFF2-40B4-BE49-F238E27FC236}">
                    <a16:creationId xmlns:a16="http://schemas.microsoft.com/office/drawing/2014/main" id="{19536B36-7C98-4033-B73E-4F0E8D9CC81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51238" y="3674410"/>
                <a:ext cx="1345391" cy="770726"/>
              </a:xfrm>
              <a:prstGeom prst="rect">
                <a:avLst/>
              </a:prstGeom>
            </p:spPr>
          </p:pic>
          <p:pic>
            <p:nvPicPr>
              <p:cNvPr id="19" name="Picture 18">
                <a:extLst>
                  <a:ext uri="{FF2B5EF4-FFF2-40B4-BE49-F238E27FC236}">
                    <a16:creationId xmlns:a16="http://schemas.microsoft.com/office/drawing/2014/main" id="{F0A86EEC-7FAE-4D59-9A8B-834FD5E4348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89909" y="1004172"/>
                <a:ext cx="1116228" cy="695792"/>
              </a:xfrm>
              <a:prstGeom prst="rect">
                <a:avLst/>
              </a:prstGeom>
            </p:spPr>
          </p:pic>
          <p:pic>
            <p:nvPicPr>
              <p:cNvPr id="20" name="Picture 19">
                <a:extLst>
                  <a:ext uri="{FF2B5EF4-FFF2-40B4-BE49-F238E27FC236}">
                    <a16:creationId xmlns:a16="http://schemas.microsoft.com/office/drawing/2014/main" id="{7059AEEC-C20C-4BB4-B34A-A6ADB7B0F46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124931" y="1581070"/>
                <a:ext cx="810572" cy="1142724"/>
              </a:xfrm>
              <a:prstGeom prst="rect">
                <a:avLst/>
              </a:prstGeom>
            </p:spPr>
          </p:pic>
          <p:pic>
            <p:nvPicPr>
              <p:cNvPr id="21" name="Picture 20">
                <a:extLst>
                  <a:ext uri="{FF2B5EF4-FFF2-40B4-BE49-F238E27FC236}">
                    <a16:creationId xmlns:a16="http://schemas.microsoft.com/office/drawing/2014/main" id="{503FFAC5-1BD6-46A1-86F7-B789D711CA0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37823" y="3709115"/>
                <a:ext cx="848360" cy="389847"/>
              </a:xfrm>
              <a:prstGeom prst="rect">
                <a:avLst/>
              </a:prstGeom>
            </p:spPr>
          </p:pic>
          <p:pic>
            <p:nvPicPr>
              <p:cNvPr id="22" name="Picture 21">
                <a:extLst>
                  <a:ext uri="{FF2B5EF4-FFF2-40B4-BE49-F238E27FC236}">
                    <a16:creationId xmlns:a16="http://schemas.microsoft.com/office/drawing/2014/main" id="{D845F018-616B-4308-9670-C737490B193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78411" y="2641821"/>
                <a:ext cx="745962" cy="1307210"/>
              </a:xfrm>
              <a:prstGeom prst="rect">
                <a:avLst/>
              </a:prstGeom>
            </p:spPr>
          </p:pic>
        </p:grpSp>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5909" y="1680639"/>
              <a:ext cx="1097280" cy="1097280"/>
            </a:xfrm>
            <a:prstGeom prst="rect">
              <a:avLst/>
            </a:prstGeom>
          </p:spPr>
        </p:pic>
      </p:grpSp>
    </p:spTree>
    <p:extLst>
      <p:ext uri="{BB962C8B-B14F-4D97-AF65-F5344CB8AC3E}">
        <p14:creationId xmlns:p14="http://schemas.microsoft.com/office/powerpoint/2010/main" val="405439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FFISYNC_SLIDE_GUID" val="55ad10cf-3ccd-49aa-a7ec-bc9bd15b68a6"/>
</p:tagLst>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USE THIS THEME">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24_intel16x9">
  <a:themeElements>
    <a:clrScheme name="intel2015">
      <a:dk1>
        <a:sysClr val="windowText" lastClr="000000"/>
      </a:dk1>
      <a:lt1>
        <a:sysClr val="window" lastClr="FFFFFF"/>
      </a:lt1>
      <a:dk2>
        <a:srgbClr val="0071C5"/>
      </a:dk2>
      <a:lt2>
        <a:srgbClr val="FFFFFF"/>
      </a:lt2>
      <a:accent1>
        <a:srgbClr val="00AEEF"/>
      </a:accent1>
      <a:accent2>
        <a:srgbClr val="C4D600"/>
      </a:accent2>
      <a:accent3>
        <a:srgbClr val="F3D54E"/>
      </a:accent3>
      <a:accent4>
        <a:srgbClr val="FFA300"/>
      </a:accent4>
      <a:accent5>
        <a:srgbClr val="FC4C02"/>
      </a:accent5>
      <a:accent6>
        <a:srgbClr val="003C71"/>
      </a:accent6>
      <a:hlink>
        <a:srgbClr val="F3D54E"/>
      </a:hlink>
      <a:folHlink>
        <a:srgbClr val="FFFFFF"/>
      </a:folHlink>
    </a:clrScheme>
    <a:fontScheme name="intel2015">
      <a:majorFont>
        <a:latin typeface="Intel Clear Pro"/>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372" tIns="45688" rIns="91372" bIns="45688" numCol="1" rtlCol="0" anchor="t" anchorCtr="1" compatLnSpc="1">
        <a:prstTxWarp prst="textNoShape">
          <a:avLst/>
        </a:prstTxWarp>
        <a:noAutofit/>
      </a:bodyPr>
      <a:lstStyle>
        <a:def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defRPr kumimoji="0" sz="2000" b="0" i="0" u="none" strike="noStrike" cap="none" normalizeH="0" baseline="0" smtClean="0">
            <a:ln>
              <a:noFill/>
            </a:ln>
            <a:solidFill>
              <a:srgbClr val="FFFFFF"/>
            </a:solidFill>
            <a:effectLst>
              <a:outerShdw blurRad="38100" dist="38100" dir="2700000" algn="tl">
                <a:srgbClr val="000000">
                  <a:alpha val="43137"/>
                </a:srgbClr>
              </a:outerShdw>
            </a:effectLst>
            <a:latin typeface="Arial Narrow" pitchFamily="34"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372" tIns="45688" rIns="91372" bIns="45688" numCol="1" anchor="t" anchorCtr="1" compatLnSpc="1">
        <a:prstTxWarp prst="textNoShape">
          <a:avLst/>
        </a:prstTxWarp>
        <a:spAutoFit/>
      </a:bodyPr>
      <a:lstStyle>
        <a:def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defRPr kumimoji="0" lang="en-US" sz="2000" b="0" i="0" u="none" strike="noStrike" cap="none" normalizeH="0" baseline="0" smtClean="0">
            <a:ln>
              <a:noFill/>
            </a:ln>
            <a:solidFill>
              <a:srgbClr val="FFFFFF"/>
            </a:solidFill>
            <a:effectLst>
              <a:outerShdw blurRad="38100" dist="38100" dir="2700000" algn="tl">
                <a:srgbClr val="000000">
                  <a:alpha val="43137"/>
                </a:srgbClr>
              </a:outerShdw>
            </a:effectLst>
            <a:latin typeface="Arial Narrow" pitchFamily="34" charset="0"/>
            <a:cs typeface="Arial" charset="0"/>
          </a:defRPr>
        </a:defPPr>
      </a:lstStyle>
    </a:lnDef>
    <a:txDef>
      <a:spPr>
        <a:noFill/>
      </a:spPr>
      <a:bodyPr wrap="none" rtlCol="0">
        <a:spAutoFit/>
      </a:bodyPr>
      <a:lstStyle>
        <a:defPPr>
          <a:defRPr sz="3200" dirty="0"/>
        </a:defPPr>
      </a:lstStyle>
    </a:txDef>
  </a:objectDefaults>
  <a:extraClrSchemeLst>
    <a:extraClrScheme>
      <a:clrScheme name="2_Architectur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Architectur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Architectur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Architectur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Architectur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Architectur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Architectur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Architecture 8">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5BB3B9"/>
        </a:hlink>
        <a:folHlink>
          <a:srgbClr val="CC00FF"/>
        </a:folHlink>
      </a:clrScheme>
      <a:clrMap bg1="dk2" tx1="lt1" bg2="dk1" tx2="lt2" accent1="accent1" accent2="accent2" accent3="accent3" accent4="accent4" accent5="accent5" accent6="accent6" hlink="hlink" folHlink="folHlink"/>
    </a:extraClrScheme>
    <a:extraClrScheme>
      <a:clrScheme name="2_Architecture 9">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FFCC00"/>
        </a:hlink>
        <a:folHlink>
          <a:srgbClr val="CC00FF"/>
        </a:folHlink>
      </a:clrScheme>
      <a:clrMap bg1="dk2" tx1="lt1" bg2="dk1" tx2="lt2" accent1="accent1" accent2="accent2" accent3="accent3" accent4="accent4" accent5="accent5" accent6="accent6" hlink="hlink" folHlink="folHlink"/>
    </a:extraClrScheme>
    <a:extraClrScheme>
      <a:clrScheme name="2_Architecture 10">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FF"/>
        </a:folHlink>
      </a:clrScheme>
      <a:clrMap bg1="dk2" tx1="lt1" bg2="dk1" tx2="lt2" accent1="accent1" accent2="accent2" accent3="accent3" accent4="accent4" accent5="accent5" accent6="accent6" hlink="hlink" folHlink="folHlink"/>
    </a:extraClrScheme>
    <a:extraClrScheme>
      <a:clrScheme name="2_Architecture 11">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99"/>
        </a:folHlink>
      </a:clrScheme>
      <a:clrMap bg1="dk2" tx1="lt1" bg2="dk1" tx2="lt2" accent1="accent1" accent2="accent2" accent3="accent3" accent4="accent4" accent5="accent5" accent6="accent6" hlink="hlink" folHlink="folHlink"/>
    </a:extraClrScheme>
    <a:extraClrScheme>
      <a:clrScheme name="2_Architecture 12">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AA014C"/>
        </a:folHlink>
      </a:clrScheme>
      <a:clrMap bg1="dk2" tx1="lt1" bg2="dk1" tx2="lt2" accent1="accent1" accent2="accent2" accent3="accent3" accent4="accent4" accent5="accent5" accent6="accent6" hlink="hlink" folHlink="folHlink"/>
    </a:extraClrScheme>
    <a:extraClrScheme>
      <a:clrScheme name="2_Architecture 13">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2_Architecture 14">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2_Architecture 15">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AA014C"/>
        </a:folHlink>
      </a:clrScheme>
      <a:clrMap bg1="dk2" tx1="lt1" bg2="dk1" tx2="lt2" accent1="accent1" accent2="accent2" accent3="accent3" accent4="accent4" accent5="accent5" accent6="accent6" hlink="hlink" folHlink="folHlink"/>
    </a:extraClrScheme>
    <a:extraClrScheme>
      <a:clrScheme name="2_Architecture 16">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F3016E"/>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6.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9431EA258393418E5CEDBAF29B7886" ma:contentTypeVersion="13" ma:contentTypeDescription="Create a new document." ma:contentTypeScope="" ma:versionID="edef6b6348eef5743b2b387ce46d1c83">
  <xsd:schema xmlns:xsd="http://www.w3.org/2001/XMLSchema" xmlns:xs="http://www.w3.org/2001/XMLSchema" xmlns:p="http://schemas.microsoft.com/office/2006/metadata/properties" xmlns:ns2="c6b06cfe-e197-49b7-9dd4-6335e0acf099" xmlns:ns3="f0bdb89c-32f3-44bf-bc44-efa4b960e55d" targetNamespace="http://schemas.microsoft.com/office/2006/metadata/properties" ma:root="true" ma:fieldsID="d616c766034df646814a41a1b50bf9ca" ns2:_="" ns3:_="">
    <xsd:import namespace="c6b06cfe-e197-49b7-9dd4-6335e0acf099"/>
    <xsd:import namespace="f0bdb89c-32f3-44bf-bc44-efa4b960e55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b06cfe-e197-49b7-9dd4-6335e0acf0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_Flow_SignoffStatus" ma:index="20"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0bdb89c-32f3-44bf-bc44-efa4b960e55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Flow_SignoffStatus xmlns="c6b06cfe-e197-49b7-9dd4-6335e0acf09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89D53BA-3FB1-44BF-95B3-EAAB506BF9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6b06cfe-e197-49b7-9dd4-6335e0acf099"/>
    <ds:schemaRef ds:uri="f0bdb89c-32f3-44bf-bc44-efa4b960e5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6D079E-A67A-42C5-83D1-0AD9DCF7BBDD}">
  <ds:schemaRefs>
    <ds:schemaRef ds:uri="http://purl.org/dc/elements/1.1/"/>
    <ds:schemaRef ds:uri="c6b06cfe-e197-49b7-9dd4-6335e0acf099"/>
    <ds:schemaRef ds:uri="http://schemas.openxmlformats.org/package/2006/metadata/core-properties"/>
    <ds:schemaRef ds:uri="http://purl.org/dc/terms/"/>
    <ds:schemaRef ds:uri="http://schemas.microsoft.com/office/2006/documentManagement/types"/>
    <ds:schemaRef ds:uri="http://schemas.microsoft.com/office/2006/metadata/properties"/>
    <ds:schemaRef ds:uri="f0bdb89c-32f3-44bf-bc44-efa4b960e55d"/>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8FCEA937-569C-4A98-8478-25B142E1C5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6904</TotalTime>
  <Words>10154</Words>
  <Application>Microsoft Office PowerPoint</Application>
  <PresentationFormat>Widescreen</PresentationFormat>
  <Paragraphs>1280</Paragraphs>
  <Slides>67</Slides>
  <Notes>44</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67</vt:i4>
      </vt:variant>
    </vt:vector>
  </HeadingPairs>
  <TitlesOfParts>
    <vt:vector size="89" baseType="lpstr">
      <vt:lpstr>MS PGothic</vt:lpstr>
      <vt:lpstr>Arial</vt:lpstr>
      <vt:lpstr>Arial Narrow</vt:lpstr>
      <vt:lpstr>Calibri</vt:lpstr>
      <vt:lpstr>Calibri Light</vt:lpstr>
      <vt:lpstr>Helvetica Neue</vt:lpstr>
      <vt:lpstr>Intel Clear</vt:lpstr>
      <vt:lpstr>Intel Clear Light</vt:lpstr>
      <vt:lpstr>Intel Clear Pro</vt:lpstr>
      <vt:lpstr>Intel Clear Pro Bold</vt:lpstr>
      <vt:lpstr>Neo Sans Intel</vt:lpstr>
      <vt:lpstr>Neo Sans Intel Medium</vt:lpstr>
      <vt:lpstr>Segoe UI</vt:lpstr>
      <vt:lpstr>Tahoma</vt:lpstr>
      <vt:lpstr>Wingdings</vt:lpstr>
      <vt:lpstr>Wingdings 3</vt:lpstr>
      <vt:lpstr>2_Intel 20150715</vt:lpstr>
      <vt:lpstr>Intel 20150715</vt:lpstr>
      <vt:lpstr>USE THIS THEME</vt:lpstr>
      <vt:lpstr>24_intel16x9</vt:lpstr>
      <vt:lpstr>1_Intel 20150715</vt:lpstr>
      <vt:lpstr>3_Intel 20150715</vt:lpstr>
      <vt:lpstr>Intel Edge  Insights Software rapid deployment of analytics Pipelines</vt:lpstr>
      <vt:lpstr>Legal Notices and Disclaimers</vt:lpstr>
      <vt:lpstr>GE Edge &amp; Control symposium  Intel Edge Insights Software Workshop</vt:lpstr>
      <vt:lpstr>vision for Industrial IoT</vt:lpstr>
      <vt:lpstr>PowerPoint Presentation</vt:lpstr>
      <vt:lpstr>industrial Revolution 4.0</vt:lpstr>
      <vt:lpstr>Intel Technology for Industrial IoT/Industry 4.0</vt:lpstr>
      <vt:lpstr>PowerPoint Presentation</vt:lpstr>
      <vt:lpstr>What is an industrial PC?</vt:lpstr>
      <vt:lpstr>Industrial Manufacturers  Require Industrial Compute Today</vt:lpstr>
      <vt:lpstr>Industrial Edge Compute is Transforming</vt:lpstr>
      <vt:lpstr>Two Paths to Upgrade your Industrial PC</vt:lpstr>
      <vt:lpstr>PowerPoint Presentation</vt:lpstr>
      <vt:lpstr>The Intel Developer Program </vt:lpstr>
      <vt:lpstr>Enabling New Developer Opportunities</vt:lpstr>
      <vt:lpstr>Engaging Through All Phases of Development</vt:lpstr>
      <vt:lpstr>Intel Developer zone for iot: Central resource for E2E solution support</vt:lpstr>
      <vt:lpstr>OpenVINO* and Intel® Media SDK*</vt:lpstr>
      <vt:lpstr>PowerPoint Presentation</vt:lpstr>
      <vt:lpstr>PowerPoint Presentation</vt:lpstr>
      <vt:lpstr>What’s Inside Intel® Distribution of OpenVINO™ toolkit</vt:lpstr>
      <vt:lpstr>PowerPoint Presentation</vt:lpstr>
      <vt:lpstr>Developer Workflow</vt:lpstr>
      <vt:lpstr>Intel as Best Choice for Vision Solutions</vt:lpstr>
      <vt:lpstr>Choosing the “Right” Hardware</vt:lpstr>
      <vt:lpstr>Intel Computer Vision Portfolio</vt:lpstr>
      <vt:lpstr>Increase Deep Learning Workload Performance on Public Models</vt:lpstr>
      <vt:lpstr>Increase Deep Learning Workload Performance on Public Models: Comparison of Frames per Second (FPS)  </vt:lpstr>
      <vt:lpstr>New Benchmarks for HDDL Accelerators – June 2019 Increase Deep Learning Model Performance with Intel® Movidius™ VPU &amp; Intel® Distribution of OpenVINO™ toolkit  Location: Intel® Distribution of OpenVINO™ toolkit product site &gt; Hardware &gt; Performance Benchmarks</vt:lpstr>
      <vt:lpstr>Speed Deployment with Pretrained Models &amp; Samples</vt:lpstr>
      <vt:lpstr>PowerPoint Presentation</vt:lpstr>
      <vt:lpstr>Intel® Media SDK</vt:lpstr>
      <vt:lpstr>Intel Integrated Graphics</vt:lpstr>
      <vt:lpstr>Putting It All Together</vt:lpstr>
      <vt:lpstr>Call to Action and Resources</vt:lpstr>
      <vt:lpstr>IOT dev cloud by Intel®</vt:lpstr>
      <vt:lpstr>PowerPoint Presentation</vt:lpstr>
      <vt:lpstr>Intel IoT Developer Cloud</vt:lpstr>
      <vt:lpstr>AI: In Production registration</vt:lpstr>
      <vt:lpstr>Defect Detection Demo</vt:lpstr>
      <vt:lpstr>PowerPoint Presentation</vt:lpstr>
      <vt:lpstr>Analytics Pipelines for smart manufacturing</vt:lpstr>
      <vt:lpstr>Industrial Edge Insights Platform</vt:lpstr>
      <vt:lpstr>Intel industrial edge insights software </vt:lpstr>
      <vt:lpstr>Industrial Edge insights Platform Use Cases</vt:lpstr>
      <vt:lpstr>TWO INGESTION PIPLINES: Video &amp; Point Data</vt:lpstr>
      <vt:lpstr>High-level view of industrial edge insights Platform</vt:lpstr>
      <vt:lpstr>Intel’s industrial edge insights software </vt:lpstr>
      <vt:lpstr>Step 1a: Video ingestion</vt:lpstr>
      <vt:lpstr>Capturing Video from Camera or File sources</vt:lpstr>
      <vt:lpstr>Step 1b: Point data ingestion</vt:lpstr>
      <vt:lpstr>Step 2: Trigger Algorithm</vt:lpstr>
      <vt:lpstr>Step 3: Kapacitor</vt:lpstr>
      <vt:lpstr>Step 4: Classifier</vt:lpstr>
      <vt:lpstr>Step 10: Stream Manager </vt:lpstr>
      <vt:lpstr>Image Store and Data Agent</vt:lpstr>
      <vt:lpstr>Step 12: Result Published to External Applications</vt:lpstr>
      <vt:lpstr>Visualize the data with chronograf</vt:lpstr>
      <vt:lpstr>JWIPC RRK: edge insights RFP ready kit</vt:lpstr>
      <vt:lpstr>IEI Tank-870-Q170</vt:lpstr>
      <vt:lpstr>PowerPoint Presentation</vt:lpstr>
      <vt:lpstr>IEI* Tank AIOT Developer Kit</vt:lpstr>
      <vt:lpstr>Intel ingredients in Industrial Automation </vt:lpstr>
      <vt:lpstr>Verified swappable IPC ready to run</vt:lpstr>
      <vt:lpstr>PowerPoint Presentation</vt:lpstr>
      <vt:lpstr>Restricted Zone Notifier</vt:lpstr>
      <vt:lpstr>Intel Final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Holmlund, Daniel W</dc:creator>
  <cp:keywords>CTPClassification=CTP_NT, CTPClassification=CTP_IC</cp:keywords>
  <cp:lastModifiedBy>Holmlund, Daniel W</cp:lastModifiedBy>
  <cp:revision>46</cp:revision>
  <cp:lastPrinted>2019-09-11T16:40:04Z</cp:lastPrinted>
  <dcterms:created xsi:type="dcterms:W3CDTF">2013-07-15T20:26:40Z</dcterms:created>
  <dcterms:modified xsi:type="dcterms:W3CDTF">2019-09-11T17:27:21Z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Ids_UIVersion_512">
    <vt:lpwstr>25</vt:lpwstr>
  </property>
  <property fmtid="{D5CDD505-2E9C-101B-9397-08002B2CF9AE}" pid="3" name="ContentTypeId">
    <vt:lpwstr>0x010100159431EA258393418E5CEDBAF29B7886</vt:lpwstr>
  </property>
  <property fmtid="{D5CDD505-2E9C-101B-9397-08002B2CF9AE}" pid="4" name="TitusGUID">
    <vt:lpwstr>56794795-f78f-4e93-8c2d-8bece03bccae</vt:lpwstr>
  </property>
  <property fmtid="{D5CDD505-2E9C-101B-9397-08002B2CF9AE}" pid="5" name="CTP_TimeStamp">
    <vt:lpwstr>2019-09-11 17:27:20Z</vt:lpwstr>
  </property>
  <property fmtid="{D5CDD505-2E9C-101B-9397-08002B2CF9AE}" pid="6" name="CTP_BU">
    <vt:lpwstr>COMP PERFORM &amp; DEV PROD GRP</vt:lpwstr>
  </property>
  <property fmtid="{D5CDD505-2E9C-101B-9397-08002B2CF9AE}" pid="7" name="CTP_IDSID">
    <vt:lpwstr>NA</vt:lpwstr>
  </property>
  <property fmtid="{D5CDD505-2E9C-101B-9397-08002B2CF9AE}" pid="8" name="CTP_WWID">
    <vt:lpwstr>NA</vt:lpwstr>
  </property>
  <property fmtid="{D5CDD505-2E9C-101B-9397-08002B2CF9AE}" pid="9" name="CTPClassification">
    <vt:lpwstr>CTP_IC</vt:lpwstr>
  </property>
  <property fmtid="{D5CDD505-2E9C-101B-9397-08002B2CF9AE}" pid="10" name="AuthorIds_UIVersion_4608">
    <vt:lpwstr>25</vt:lpwstr>
  </property>
</Properties>
</file>